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77" r:id="rId2"/>
    <p:sldId id="274" r:id="rId3"/>
    <p:sldId id="278" r:id="rId4"/>
    <p:sldId id="276" r:id="rId5"/>
    <p:sldId id="279" r:id="rId6"/>
    <p:sldId id="280" r:id="rId7"/>
    <p:sldId id="275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6D9F66E-5EB9-4882-86FB-DCBF35E3C3E4}" styleName="Style moyen 4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8A107856-5554-42FB-B03E-39F5DBC370BA}" styleName="Style moyen 4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99" autoAdjust="0"/>
    <p:restoredTop sz="94660"/>
  </p:normalViewPr>
  <p:slideViewPr>
    <p:cSldViewPr snapToGrid="0">
      <p:cViewPr>
        <p:scale>
          <a:sx n="118" d="100"/>
          <a:sy n="118" d="100"/>
        </p:scale>
        <p:origin x="-792" y="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096EB2-3B19-415B-93DC-C8E01BF1CA0D}" type="datetimeFigureOut">
              <a:rPr lang="fr-FR" smtClean="0"/>
              <a:pPr/>
              <a:t>24/06/2014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2115F4-720D-4FC7-8A6F-AEE6A5C75DF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6614892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fr-FR" dirty="0" smtClean="0"/>
              <a:t>Cliquez pour modifier le style du titre</a:t>
            </a:r>
            <a:endParaRPr kumimoji="0" lang="en-US" dirty="0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86656B-D7B8-4D07-BA1E-F424903E443B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5" name="Image 4" descr="bts_sn_info15587_cci_p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83568" y="1628800"/>
            <a:ext cx="7992888" cy="475252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fr-FR" dirty="0" smtClean="0"/>
              <a:t>Cliquez pour modifier le style du titre</a:t>
            </a:r>
            <a:endParaRPr kumimoji="0"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586656B-D7B8-4D07-BA1E-F424903E443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</a:lstStyle>
          <a:p>
            <a:pPr lvl="0" eaLnBrk="1" latinLnBrk="0" hangingPunct="1"/>
            <a:r>
              <a:rPr lang="fr-FR" dirty="0" smtClean="0"/>
              <a:t>Cliquez pour modifier les styles du texte du masque</a:t>
            </a:r>
          </a:p>
          <a:p>
            <a:pPr lvl="1" eaLnBrk="1" latinLnBrk="0" hangingPunct="1"/>
            <a:r>
              <a:rPr lang="fr-FR" dirty="0" smtClean="0"/>
              <a:t>Deuxième niveau</a:t>
            </a:r>
          </a:p>
          <a:p>
            <a:pPr lvl="2" eaLnBrk="1" latinLnBrk="0" hangingPunct="1"/>
            <a:r>
              <a:rPr lang="fr-FR" dirty="0" smtClean="0"/>
              <a:t>Troisième niveau</a:t>
            </a:r>
          </a:p>
          <a:p>
            <a:pPr lvl="3" eaLnBrk="1" latinLnBrk="0" hangingPunct="1"/>
            <a:r>
              <a:rPr lang="fr-FR" dirty="0" smtClean="0"/>
              <a:t>Quatrième niveau</a:t>
            </a:r>
          </a:p>
          <a:p>
            <a:pPr lvl="4" eaLnBrk="1" latinLnBrk="0" hangingPunct="1"/>
            <a:r>
              <a:rPr lang="fr-FR" dirty="0" smtClean="0"/>
              <a:t>Cinquième niveau</a:t>
            </a:r>
            <a:endParaRPr kumimoji="0" lang="en-US" dirty="0"/>
          </a:p>
        </p:txBody>
      </p:sp>
      <p:pic>
        <p:nvPicPr>
          <p:cNvPr id="7" name="Image 6" descr="bts_sn_info15587_cci_p.jpg"/>
          <p:cNvPicPr>
            <a:picLocks noChangeAspect="1"/>
          </p:cNvPicPr>
          <p:nvPr userDrawn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179512" y="188639"/>
            <a:ext cx="1296144" cy="950505"/>
          </a:xfrm>
          <a:prstGeom prst="rect">
            <a:avLst/>
          </a:prstGeom>
          <a:blipFill dpi="0" rotWithShape="1">
            <a:blip r:embed="rId3" cstate="print">
              <a:alphaModFix amt="37000"/>
              <a:lum/>
            </a:blip>
            <a:srcRect/>
            <a:tile tx="0" ty="0" sx="100000" sy="100000" flip="none" algn="tl"/>
          </a:blipFill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dirty="0" smtClean="0"/>
              <a:t>Cliquez pour modifier le style du titre</a:t>
            </a:r>
            <a:endParaRPr kumimoji="0" lang="en-US" dirty="0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dirty="0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dirty="0" smtClean="0"/>
              <a:t>Deuxième niveau</a:t>
            </a:r>
          </a:p>
          <a:p>
            <a:pPr lvl="2" eaLnBrk="1" latinLnBrk="0" hangingPunct="1"/>
            <a:r>
              <a:rPr kumimoji="0" lang="fr-FR" dirty="0" smtClean="0"/>
              <a:t>Troisième niveau</a:t>
            </a:r>
          </a:p>
          <a:p>
            <a:pPr lvl="3" eaLnBrk="1" latinLnBrk="0" hangingPunct="1"/>
            <a:r>
              <a:rPr kumimoji="0" lang="fr-FR" dirty="0" smtClean="0"/>
              <a:t>Quatrième niveau</a:t>
            </a:r>
          </a:p>
          <a:p>
            <a:pPr lvl="4" eaLnBrk="1" latinLnBrk="0" hangingPunct="1"/>
            <a:r>
              <a:rPr kumimoji="0" lang="fr-FR" dirty="0" smtClean="0"/>
              <a:t>Cinquième niveau</a:t>
            </a:r>
            <a:endParaRPr kumimoji="0" lang="en-US" dirty="0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4F8EB90-D38D-4207-AA9E-33005B2F32B2}" type="datetimeFigureOut">
              <a:rPr lang="fr-FR" smtClean="0"/>
              <a:pPr/>
              <a:t>24/06/2014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586656B-D7B8-4D07-BA1E-F424903E443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Rectangle 9"/>
          <p:cNvSpPr/>
          <p:nvPr userDrawn="1"/>
        </p:nvSpPr>
        <p:spPr>
          <a:xfrm>
            <a:off x="0" y="6453336"/>
            <a:ext cx="539552" cy="40466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2368296" y="6453336"/>
            <a:ext cx="6784848" cy="40466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pic>
        <p:nvPicPr>
          <p:cNvPr id="12" name="Picture 2" descr="acad_lille.png"/>
          <p:cNvPicPr preferRelativeResize="0">
            <a:picLocks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75656" y="6453336"/>
            <a:ext cx="792088" cy="404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Image 14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611560" y="6453336"/>
            <a:ext cx="755577" cy="404664"/>
          </a:xfrm>
          <a:prstGeom prst="rect">
            <a:avLst/>
          </a:prstGeom>
        </p:spPr>
      </p:pic>
      <p:sp>
        <p:nvSpPr>
          <p:cNvPr id="16" name="Sous-titre 8"/>
          <p:cNvSpPr txBox="1">
            <a:spLocks/>
          </p:cNvSpPr>
          <p:nvPr userDrawn="1"/>
        </p:nvSpPr>
        <p:spPr>
          <a:xfrm>
            <a:off x="2371344" y="6453336"/>
            <a:ext cx="6705600" cy="383084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ZoneTexte 16"/>
          <p:cNvSpPr txBox="1"/>
          <p:nvPr userDrawn="1"/>
        </p:nvSpPr>
        <p:spPr>
          <a:xfrm>
            <a:off x="539552" y="1268760"/>
            <a:ext cx="5544616" cy="4001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Séminaire Inter-académique BTS Systèmes Numériques, Armentières le 27 Juin 2014</a:t>
            </a:r>
          </a:p>
          <a:p>
            <a:pPr algn="l"/>
            <a:endParaRPr lang="fr-FR" sz="1000" b="1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55576" y="0"/>
            <a:ext cx="7917160" cy="1196752"/>
          </a:xfrm>
        </p:spPr>
        <p:txBody>
          <a:bodyPr>
            <a:normAutofit fontScale="90000"/>
          </a:bodyPr>
          <a:lstStyle/>
          <a:p>
            <a:pPr algn="r"/>
            <a:r>
              <a:rPr lang="fr-FR" b="1" dirty="0" smtClean="0">
                <a:solidFill>
                  <a:schemeClr val="bg2"/>
                </a:solidFill>
              </a:rPr>
              <a:t>L’organisation de l’épreuve E5: </a:t>
            </a:r>
            <a:r>
              <a:rPr lang="fr-FR" sz="2200" b="1" dirty="0" smtClean="0">
                <a:solidFill>
                  <a:schemeClr val="bg2"/>
                </a:solidFill>
              </a:rPr>
              <a:t>Intervention sur un système numérique et d’information </a:t>
            </a:r>
            <a:br>
              <a:rPr lang="fr-FR" sz="2200" b="1" dirty="0" smtClean="0">
                <a:solidFill>
                  <a:schemeClr val="bg2"/>
                </a:solidFill>
              </a:rPr>
            </a:br>
            <a:r>
              <a:rPr lang="fr-FR" sz="2200" b="1" i="1" dirty="0" smtClean="0">
                <a:solidFill>
                  <a:schemeClr val="bg2"/>
                </a:solidFill>
              </a:rPr>
              <a:t>1</a:t>
            </a:r>
            <a:r>
              <a:rPr lang="fr-FR" sz="2200" b="1" i="1" baseline="30000" dirty="0" smtClean="0">
                <a:solidFill>
                  <a:schemeClr val="bg2"/>
                </a:solidFill>
              </a:rPr>
              <a:t>ère</a:t>
            </a:r>
            <a:r>
              <a:rPr lang="fr-FR" sz="2200" b="1" i="1" dirty="0" smtClean="0">
                <a:solidFill>
                  <a:schemeClr val="bg2"/>
                </a:solidFill>
              </a:rPr>
              <a:t> situation d’évaluation : CCF1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4402067" y="6457444"/>
            <a:ext cx="47419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200" dirty="0" smtClean="0">
                <a:solidFill>
                  <a:schemeClr val="bg1"/>
                </a:solidFill>
              </a:rPr>
              <a:t>Guillaume COMTE,  Chef de Travaux - Lycée Edouard BRANLY – Amiens</a:t>
            </a:r>
          </a:p>
          <a:p>
            <a:pPr algn="r"/>
            <a:endParaRPr lang="fr-FR" sz="1200" dirty="0" smtClean="0">
              <a:solidFill>
                <a:schemeClr val="bg1"/>
              </a:solidFill>
            </a:endParaRPr>
          </a:p>
          <a:p>
            <a:pPr algn="r"/>
            <a:endParaRPr lang="fr-FR" sz="1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844824"/>
            <a:ext cx="8153400" cy="1475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à coins arrondis 5"/>
          <p:cNvSpPr/>
          <p:nvPr/>
        </p:nvSpPr>
        <p:spPr>
          <a:xfrm>
            <a:off x="504056" y="3501008"/>
            <a:ext cx="8388424" cy="252028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fr-FR" sz="2000" b="1" dirty="0" smtClean="0">
                <a:latin typeface="Arial" pitchFamily="34" charset="0"/>
                <a:cs typeface="Arial" pitchFamily="34" charset="0"/>
              </a:rPr>
              <a:t>Organisation pour une demie classe de 15 étudiants :</a:t>
            </a:r>
          </a:p>
          <a:p>
            <a:pPr algn="just"/>
            <a:endParaRPr lang="fr-FR" sz="1400" b="1" dirty="0" smtClean="0">
              <a:latin typeface="Arial" pitchFamily="34" charset="0"/>
              <a:cs typeface="Arial" pitchFamily="34" charset="0"/>
            </a:endParaRPr>
          </a:p>
          <a:p>
            <a:pPr lvl="1" algn="just">
              <a:buFontTx/>
              <a:buChar char="-"/>
            </a:pPr>
            <a:r>
              <a:rPr lang="fr-FR" sz="1400" b="1" dirty="0" smtClean="0">
                <a:latin typeface="Arial" pitchFamily="34" charset="0"/>
                <a:cs typeface="Arial" pitchFamily="34" charset="0"/>
              </a:rPr>
              <a:t> 5 équipes de 3 étudiants</a:t>
            </a:r>
          </a:p>
          <a:p>
            <a:pPr algn="just">
              <a:buFontTx/>
              <a:buChar char="-"/>
            </a:pPr>
            <a:endParaRPr lang="fr-FR" sz="1400" b="1" dirty="0" smtClean="0">
              <a:latin typeface="Arial" pitchFamily="34" charset="0"/>
              <a:cs typeface="Arial" pitchFamily="34" charset="0"/>
            </a:endParaRPr>
          </a:p>
          <a:p>
            <a:pPr lvl="1" algn="just">
              <a:buFontTx/>
              <a:buChar char="-"/>
            </a:pPr>
            <a:r>
              <a:rPr lang="fr-FR" sz="1400" b="1" dirty="0" smtClean="0">
                <a:latin typeface="Arial" pitchFamily="34" charset="0"/>
                <a:cs typeface="Arial" pitchFamily="34" charset="0"/>
              </a:rPr>
              <a:t> 5 systèmes en exploitation</a:t>
            </a:r>
          </a:p>
          <a:p>
            <a:pPr algn="just">
              <a:buFontTx/>
              <a:buChar char="-"/>
            </a:pPr>
            <a:endParaRPr lang="fr-FR" sz="1400" b="1" dirty="0" smtClean="0">
              <a:latin typeface="Arial" pitchFamily="34" charset="0"/>
              <a:cs typeface="Arial" pitchFamily="34" charset="0"/>
            </a:endParaRPr>
          </a:p>
          <a:p>
            <a:pPr lvl="1" algn="just">
              <a:buFontTx/>
              <a:buChar char="-"/>
            </a:pPr>
            <a:r>
              <a:rPr lang="fr-FR" sz="1400" b="1" dirty="0" smtClean="0">
                <a:latin typeface="Arial" pitchFamily="34" charset="0"/>
                <a:cs typeface="Arial" pitchFamily="34" charset="0"/>
              </a:rPr>
              <a:t> Chaque équipe intervient sur 3 systèmes différents </a:t>
            </a:r>
            <a:r>
              <a:rPr lang="fr-FR" sz="1400" b="1" dirty="0" smtClean="0">
                <a:latin typeface="Calibri"/>
                <a:cs typeface="Arial" pitchFamily="34" charset="0"/>
              </a:rPr>
              <a:t>→ 3 rotations</a:t>
            </a:r>
            <a:r>
              <a:rPr lang="fr-FR" sz="1400" b="1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algn="just">
              <a:buFontTx/>
              <a:buChar char="-"/>
            </a:pPr>
            <a:endParaRPr lang="fr-FR" sz="1400" b="1" dirty="0" smtClean="0">
              <a:latin typeface="Arial" pitchFamily="34" charset="0"/>
              <a:cs typeface="Arial" pitchFamily="34" charset="0"/>
            </a:endParaRPr>
          </a:p>
          <a:p>
            <a:pPr lvl="1" algn="just">
              <a:buFontTx/>
              <a:buChar char="-"/>
            </a:pPr>
            <a:r>
              <a:rPr lang="fr-FR" sz="1400" b="1" dirty="0" smtClean="0">
                <a:latin typeface="Arial" pitchFamily="34" charset="0"/>
                <a:cs typeface="Arial" pitchFamily="34" charset="0"/>
              </a:rPr>
              <a:t> Chaque étudiant est Chef sur 1 système et Technicien sur 2 systèmes.</a:t>
            </a:r>
          </a:p>
          <a:p>
            <a:pPr algn="just">
              <a:buFontTx/>
              <a:buChar char="-"/>
            </a:pPr>
            <a:endParaRPr lang="fr-FR" sz="14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fr-FR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re 1"/>
          <p:cNvSpPr txBox="1">
            <a:spLocks/>
          </p:cNvSpPr>
          <p:nvPr/>
        </p:nvSpPr>
        <p:spPr>
          <a:xfrm>
            <a:off x="1259632" y="188640"/>
            <a:ext cx="7776864" cy="1030560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all" spc="0" normalizeH="0" baseline="0" noProof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Répartition des rôles Chef / technicien Exploitation des systèmes</a:t>
            </a:r>
            <a:endParaRPr kumimoji="0" lang="fr-FR" sz="3200" b="0" i="0" u="none" strike="noStrike" kern="1200" cap="all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à coins arrondis 11"/>
          <p:cNvSpPr/>
          <p:nvPr/>
        </p:nvSpPr>
        <p:spPr>
          <a:xfrm>
            <a:off x="2771800" y="1556792"/>
            <a:ext cx="5616624" cy="144016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fr-FR" sz="2000" b="1" dirty="0" smtClean="0">
                <a:latin typeface="Arial" pitchFamily="34" charset="0"/>
                <a:cs typeface="Arial" pitchFamily="34" charset="0"/>
              </a:rPr>
              <a:t>Une rotation est organisée en 2 séances :</a:t>
            </a:r>
          </a:p>
          <a:p>
            <a:pPr algn="just"/>
            <a:endParaRPr lang="fr-FR" sz="1400" b="1" dirty="0" smtClean="0">
              <a:latin typeface="Arial" pitchFamily="34" charset="0"/>
              <a:cs typeface="Arial" pitchFamily="34" charset="0"/>
            </a:endParaRPr>
          </a:p>
          <a:p>
            <a:pPr lvl="1" algn="just">
              <a:buFontTx/>
              <a:buChar char="-"/>
            </a:pPr>
            <a:r>
              <a:rPr lang="fr-FR" sz="1400" b="1" dirty="0" smtClean="0">
                <a:latin typeface="Arial" pitchFamily="34" charset="0"/>
                <a:cs typeface="Arial" pitchFamily="34" charset="0"/>
              </a:rPr>
              <a:t> Planification et organisation</a:t>
            </a:r>
          </a:p>
          <a:p>
            <a:pPr algn="just">
              <a:buFontTx/>
              <a:buChar char="-"/>
            </a:pPr>
            <a:endParaRPr lang="fr-FR" sz="1400" b="1" dirty="0" smtClean="0">
              <a:latin typeface="Arial" pitchFamily="34" charset="0"/>
              <a:cs typeface="Arial" pitchFamily="34" charset="0"/>
            </a:endParaRPr>
          </a:p>
          <a:p>
            <a:pPr lvl="1" algn="just">
              <a:buFontTx/>
              <a:buChar char="-"/>
            </a:pPr>
            <a:r>
              <a:rPr lang="fr-FR" sz="1400" b="1" dirty="0" smtClean="0">
                <a:latin typeface="Arial" pitchFamily="34" charset="0"/>
                <a:cs typeface="Arial" pitchFamily="34" charset="0"/>
              </a:rPr>
              <a:t> Installation et réception par le client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59632" y="188640"/>
            <a:ext cx="7776864" cy="1030560"/>
          </a:xfrm>
        </p:spPr>
        <p:txBody>
          <a:bodyPr>
            <a:noAutofit/>
          </a:bodyPr>
          <a:lstStyle/>
          <a:p>
            <a:pPr algn="r"/>
            <a:r>
              <a:rPr lang="fr-FR" sz="3200" cap="all" dirty="0" smtClean="0">
                <a:solidFill>
                  <a:schemeClr val="bg2"/>
                </a:solidFill>
              </a:rPr>
              <a:t>LES DETAILS D’UNE ROTATION</a:t>
            </a:r>
            <a:br>
              <a:rPr lang="fr-FR" sz="3200" cap="all" dirty="0" smtClean="0">
                <a:solidFill>
                  <a:schemeClr val="bg2"/>
                </a:solidFill>
              </a:rPr>
            </a:br>
            <a:r>
              <a:rPr lang="fr-FR" sz="3200" cap="all" dirty="0" smtClean="0">
                <a:solidFill>
                  <a:schemeClr val="bg2"/>
                </a:solidFill>
              </a:rPr>
              <a:t> DECOUPAGE HORAIRE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3069679"/>
            <a:ext cx="5791200" cy="3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 t="14641" r="60055"/>
          <a:stretch>
            <a:fillRect/>
          </a:stretch>
        </p:blipFill>
        <p:spPr bwMode="auto">
          <a:xfrm>
            <a:off x="179512" y="1628800"/>
            <a:ext cx="2448272" cy="946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3" name="Groupe 12"/>
          <p:cNvGrpSpPr/>
          <p:nvPr/>
        </p:nvGrpSpPr>
        <p:grpSpPr>
          <a:xfrm>
            <a:off x="323528" y="3284984"/>
            <a:ext cx="7992888" cy="2232248"/>
            <a:chOff x="323528" y="3284984"/>
            <a:chExt cx="7992888" cy="2232248"/>
          </a:xfrm>
        </p:grpSpPr>
        <p:sp>
          <p:nvSpPr>
            <p:cNvPr id="10" name="Rectangle à coins arrondis 9"/>
            <p:cNvSpPr/>
            <p:nvPr/>
          </p:nvSpPr>
          <p:spPr>
            <a:xfrm>
              <a:off x="323528" y="3429000"/>
              <a:ext cx="5616624" cy="792088"/>
            </a:xfrm>
            <a:prstGeom prst="roundRect">
              <a:avLst/>
            </a:prstGeom>
            <a:noFill/>
            <a:ln w="5715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Légende encadrée 1 10"/>
            <p:cNvSpPr/>
            <p:nvPr/>
          </p:nvSpPr>
          <p:spPr>
            <a:xfrm>
              <a:off x="6948264" y="3284984"/>
              <a:ext cx="1368152" cy="2232248"/>
            </a:xfrm>
            <a:prstGeom prst="borderCallout1">
              <a:avLst>
                <a:gd name="adj1" fmla="val 17850"/>
                <a:gd name="adj2" fmla="val -313"/>
                <a:gd name="adj3" fmla="val 17803"/>
                <a:gd name="adj4" fmla="val -71867"/>
              </a:avLst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1400" dirty="0" smtClean="0">
                  <a:solidFill>
                    <a:srgbClr val="C00000"/>
                  </a:solidFill>
                </a:rPr>
                <a:t>L’étudiant « Chef » planifie et organise les tâches pour les 2 étudiants « Techniciens »</a:t>
              </a:r>
            </a:p>
          </p:txBody>
        </p:sp>
      </p:grpSp>
      <p:grpSp>
        <p:nvGrpSpPr>
          <p:cNvPr id="18" name="Groupe 17"/>
          <p:cNvGrpSpPr/>
          <p:nvPr/>
        </p:nvGrpSpPr>
        <p:grpSpPr>
          <a:xfrm>
            <a:off x="1907704" y="3284984"/>
            <a:ext cx="6408712" cy="2232248"/>
            <a:chOff x="1907704" y="3284984"/>
            <a:chExt cx="6408712" cy="2232248"/>
          </a:xfrm>
        </p:grpSpPr>
        <p:sp>
          <p:nvSpPr>
            <p:cNvPr id="15" name="Rectangle à coins arrondis 14"/>
            <p:cNvSpPr/>
            <p:nvPr/>
          </p:nvSpPr>
          <p:spPr>
            <a:xfrm>
              <a:off x="1907704" y="4149080"/>
              <a:ext cx="4032448" cy="288032"/>
            </a:xfrm>
            <a:prstGeom prst="roundRect">
              <a:avLst/>
            </a:prstGeom>
            <a:noFill/>
            <a:ln w="5715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6" name="Légende encadrée 1 15"/>
            <p:cNvSpPr/>
            <p:nvPr/>
          </p:nvSpPr>
          <p:spPr>
            <a:xfrm>
              <a:off x="6948264" y="3284984"/>
              <a:ext cx="1368152" cy="2232248"/>
            </a:xfrm>
            <a:prstGeom prst="borderCallout1">
              <a:avLst>
                <a:gd name="adj1" fmla="val 43225"/>
                <a:gd name="adj2" fmla="val 278"/>
                <a:gd name="adj3" fmla="val 43903"/>
                <a:gd name="adj4" fmla="val -74233"/>
              </a:avLst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1400" dirty="0" smtClean="0">
                  <a:solidFill>
                    <a:srgbClr val="C00000"/>
                  </a:solidFill>
                </a:rPr>
                <a:t>Le Chef présente aux 2 techniciens la planification et l'</a:t>
              </a:r>
              <a:r>
                <a:rPr lang="fr-FR" sz="1400" dirty="0" err="1" smtClean="0">
                  <a:solidFill>
                    <a:srgbClr val="C00000"/>
                  </a:solidFill>
                </a:rPr>
                <a:t>organisattion</a:t>
              </a:r>
              <a:r>
                <a:rPr lang="fr-FR" sz="1400" dirty="0" smtClean="0">
                  <a:solidFill>
                    <a:srgbClr val="C00000"/>
                  </a:solidFill>
                </a:rPr>
                <a:t> de l'installation</a:t>
              </a:r>
            </a:p>
          </p:txBody>
        </p:sp>
      </p:grpSp>
      <p:sp>
        <p:nvSpPr>
          <p:cNvPr id="17" name="Rectangle à coins arrondis 16"/>
          <p:cNvSpPr/>
          <p:nvPr/>
        </p:nvSpPr>
        <p:spPr>
          <a:xfrm>
            <a:off x="323528" y="4149080"/>
            <a:ext cx="1080120" cy="1584176"/>
          </a:xfrm>
          <a:prstGeom prst="roundRect">
            <a:avLst/>
          </a:prstGeom>
          <a:noFill/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9" name="Groupe 18"/>
          <p:cNvGrpSpPr/>
          <p:nvPr/>
        </p:nvGrpSpPr>
        <p:grpSpPr>
          <a:xfrm>
            <a:off x="1907704" y="3284984"/>
            <a:ext cx="6408712" cy="2232248"/>
            <a:chOff x="1907704" y="2996952"/>
            <a:chExt cx="6408712" cy="2232248"/>
          </a:xfrm>
        </p:grpSpPr>
        <p:sp>
          <p:nvSpPr>
            <p:cNvPr id="20" name="Rectangle à coins arrondis 19"/>
            <p:cNvSpPr/>
            <p:nvPr/>
          </p:nvSpPr>
          <p:spPr>
            <a:xfrm>
              <a:off x="1907704" y="4077072"/>
              <a:ext cx="4032448" cy="648072"/>
            </a:xfrm>
            <a:prstGeom prst="roundRect">
              <a:avLst/>
            </a:prstGeom>
            <a:noFill/>
            <a:ln w="5715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1" name="Légende encadrée 1 20"/>
            <p:cNvSpPr/>
            <p:nvPr/>
          </p:nvSpPr>
          <p:spPr>
            <a:xfrm>
              <a:off x="6948264" y="2996952"/>
              <a:ext cx="1368152" cy="2232248"/>
            </a:xfrm>
            <a:prstGeom prst="borderCallout1">
              <a:avLst>
                <a:gd name="adj1" fmla="val 57363"/>
                <a:gd name="adj2" fmla="val -313"/>
                <a:gd name="adj3" fmla="val 57678"/>
                <a:gd name="adj4" fmla="val -73642"/>
              </a:avLst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1400" dirty="0" smtClean="0">
                  <a:solidFill>
                    <a:srgbClr val="C00000"/>
                  </a:solidFill>
                </a:rPr>
                <a:t>Les 2 techniciens installent le système. Le Chef n'intervient pas, sauf à la demande des 2 techniciens.</a:t>
              </a:r>
            </a:p>
          </p:txBody>
        </p:sp>
      </p:grpSp>
      <p:grpSp>
        <p:nvGrpSpPr>
          <p:cNvPr id="22" name="Groupe 21"/>
          <p:cNvGrpSpPr/>
          <p:nvPr/>
        </p:nvGrpSpPr>
        <p:grpSpPr>
          <a:xfrm>
            <a:off x="1907704" y="3284984"/>
            <a:ext cx="6408712" cy="2232248"/>
            <a:chOff x="1907704" y="2492896"/>
            <a:chExt cx="6408712" cy="2232248"/>
          </a:xfrm>
        </p:grpSpPr>
        <p:sp>
          <p:nvSpPr>
            <p:cNvPr id="23" name="Rectangle à coins arrondis 22"/>
            <p:cNvSpPr/>
            <p:nvPr/>
          </p:nvSpPr>
          <p:spPr>
            <a:xfrm>
              <a:off x="1907704" y="4077072"/>
              <a:ext cx="4032448" cy="360040"/>
            </a:xfrm>
            <a:prstGeom prst="roundRect">
              <a:avLst/>
            </a:prstGeom>
            <a:noFill/>
            <a:ln w="5715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4" name="Légende encadrée 1 23"/>
            <p:cNvSpPr/>
            <p:nvPr/>
          </p:nvSpPr>
          <p:spPr>
            <a:xfrm>
              <a:off x="6948264" y="2492896"/>
              <a:ext cx="1368152" cy="2232248"/>
            </a:xfrm>
            <a:prstGeom prst="borderCallout1">
              <a:avLst>
                <a:gd name="adj1" fmla="val 77663"/>
                <a:gd name="adj2" fmla="val -313"/>
                <a:gd name="adj3" fmla="val 78341"/>
                <a:gd name="adj4" fmla="val -73642"/>
              </a:avLst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1400" dirty="0" smtClean="0">
                  <a:solidFill>
                    <a:srgbClr val="C00000"/>
                  </a:solidFill>
                </a:rPr>
                <a:t>Le chef fait avec les techniciens un point sur l'avancée des travaux</a:t>
              </a:r>
            </a:p>
          </p:txBody>
        </p:sp>
      </p:grpSp>
      <p:grpSp>
        <p:nvGrpSpPr>
          <p:cNvPr id="25" name="Groupe 24"/>
          <p:cNvGrpSpPr/>
          <p:nvPr/>
        </p:nvGrpSpPr>
        <p:grpSpPr>
          <a:xfrm>
            <a:off x="1907704" y="3284984"/>
            <a:ext cx="6408712" cy="2232248"/>
            <a:chOff x="1907704" y="2204864"/>
            <a:chExt cx="6408712" cy="2232248"/>
          </a:xfrm>
        </p:grpSpPr>
        <p:sp>
          <p:nvSpPr>
            <p:cNvPr id="26" name="Rectangle à coins arrondis 25"/>
            <p:cNvSpPr/>
            <p:nvPr/>
          </p:nvSpPr>
          <p:spPr>
            <a:xfrm>
              <a:off x="1907704" y="4077072"/>
              <a:ext cx="4032448" cy="360040"/>
            </a:xfrm>
            <a:prstGeom prst="roundRect">
              <a:avLst/>
            </a:prstGeom>
            <a:noFill/>
            <a:ln w="5715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7" name="Légende encadrée 1 26"/>
            <p:cNvSpPr/>
            <p:nvPr/>
          </p:nvSpPr>
          <p:spPr>
            <a:xfrm>
              <a:off x="6948264" y="2204864"/>
              <a:ext cx="1368152" cy="2232248"/>
            </a:xfrm>
            <a:prstGeom prst="borderCallout1">
              <a:avLst>
                <a:gd name="adj1" fmla="val 88901"/>
                <a:gd name="adj2" fmla="val -904"/>
                <a:gd name="adj3" fmla="val 89216"/>
                <a:gd name="adj4" fmla="val -72459"/>
              </a:avLst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1400" dirty="0" smtClean="0">
                  <a:solidFill>
                    <a:srgbClr val="C00000"/>
                  </a:solidFill>
                </a:rPr>
                <a:t>Les 2 techniciens terminent l'installation, le Chef n'intervient pas, sauf à la demande des 2 techniciens.</a:t>
              </a:r>
            </a:p>
          </p:txBody>
        </p:sp>
      </p:grpSp>
      <p:grpSp>
        <p:nvGrpSpPr>
          <p:cNvPr id="28" name="Groupe 27"/>
          <p:cNvGrpSpPr/>
          <p:nvPr/>
        </p:nvGrpSpPr>
        <p:grpSpPr>
          <a:xfrm>
            <a:off x="1907704" y="3284984"/>
            <a:ext cx="6408712" cy="2448272"/>
            <a:chOff x="1907704" y="1916832"/>
            <a:chExt cx="6408712" cy="2448272"/>
          </a:xfrm>
        </p:grpSpPr>
        <p:sp>
          <p:nvSpPr>
            <p:cNvPr id="29" name="Rectangle à coins arrondis 28"/>
            <p:cNvSpPr/>
            <p:nvPr/>
          </p:nvSpPr>
          <p:spPr>
            <a:xfrm>
              <a:off x="1907704" y="4077072"/>
              <a:ext cx="4032448" cy="288032"/>
            </a:xfrm>
            <a:prstGeom prst="roundRect">
              <a:avLst/>
            </a:prstGeom>
            <a:noFill/>
            <a:ln w="5715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0" name="Légende encadrée 1 29"/>
            <p:cNvSpPr/>
            <p:nvPr/>
          </p:nvSpPr>
          <p:spPr>
            <a:xfrm>
              <a:off x="6948264" y="1916832"/>
              <a:ext cx="1368152" cy="2232248"/>
            </a:xfrm>
            <a:prstGeom prst="borderCallout1">
              <a:avLst>
                <a:gd name="adj1" fmla="val 95789"/>
                <a:gd name="adj2" fmla="val -904"/>
                <a:gd name="adj3" fmla="val 103716"/>
                <a:gd name="adj4" fmla="val -73050"/>
              </a:avLst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1400" dirty="0" smtClean="0">
                  <a:solidFill>
                    <a:srgbClr val="C00000"/>
                  </a:solidFill>
                </a:rPr>
                <a:t>Les 3 étudiants participent à la recette du système, mais c'est le Chef le principal interlocuteur du Client</a:t>
              </a:r>
            </a:p>
          </p:txBody>
        </p:sp>
      </p:grpSp>
      <p:grpSp>
        <p:nvGrpSpPr>
          <p:cNvPr id="31" name="Groupe 30"/>
          <p:cNvGrpSpPr/>
          <p:nvPr/>
        </p:nvGrpSpPr>
        <p:grpSpPr>
          <a:xfrm>
            <a:off x="1907704" y="3284984"/>
            <a:ext cx="6408712" cy="2736304"/>
            <a:chOff x="1907704" y="1628800"/>
            <a:chExt cx="6408712" cy="2736304"/>
          </a:xfrm>
        </p:grpSpPr>
        <p:sp>
          <p:nvSpPr>
            <p:cNvPr id="32" name="Rectangle à coins arrondis 31"/>
            <p:cNvSpPr/>
            <p:nvPr/>
          </p:nvSpPr>
          <p:spPr>
            <a:xfrm>
              <a:off x="1907704" y="4077072"/>
              <a:ext cx="4032448" cy="288032"/>
            </a:xfrm>
            <a:prstGeom prst="roundRect">
              <a:avLst/>
            </a:prstGeom>
            <a:noFill/>
            <a:ln w="5715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3" name="Légende encadrée 1 32"/>
            <p:cNvSpPr/>
            <p:nvPr/>
          </p:nvSpPr>
          <p:spPr>
            <a:xfrm>
              <a:off x="6948264" y="1628800"/>
              <a:ext cx="1368152" cy="2232248"/>
            </a:xfrm>
            <a:prstGeom prst="borderCallout1">
              <a:avLst>
                <a:gd name="adj1" fmla="val 95789"/>
                <a:gd name="adj2" fmla="val -904"/>
                <a:gd name="adj3" fmla="val 103716"/>
                <a:gd name="adj4" fmla="val -73050"/>
              </a:avLst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1400" dirty="0" smtClean="0">
                  <a:solidFill>
                    <a:srgbClr val="C00000"/>
                  </a:solidFill>
                </a:rPr>
                <a:t>Sur une rotation les techniciens travaillent 4H et le Chef entre 3,5H et 4H.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1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1259632" y="188640"/>
            <a:ext cx="7776864" cy="1030560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Intégration</a:t>
            </a:r>
            <a:r>
              <a:rPr kumimoji="0" lang="fr-FR" sz="3200" b="0" i="0" u="none" strike="noStrike" kern="1200" cap="all" spc="0" normalizeH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du CCF1 dans l’</a:t>
            </a:r>
            <a:r>
              <a:rPr kumimoji="0" lang="fr-FR" sz="3200" b="0" i="0" u="none" strike="noStrike" kern="1200" cap="all" spc="0" normalizeH="0" noProof="0" dirty="0" err="1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eDT</a:t>
            </a:r>
            <a:r>
              <a:rPr kumimoji="0" lang="fr-FR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fr-FR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fr-FR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Mutualisation des systèmes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0119" y="1600200"/>
            <a:ext cx="7295816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6142" y="1974714"/>
            <a:ext cx="1140975" cy="19061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3" cstate="print"/>
          <a:srcRect t="4232"/>
          <a:stretch>
            <a:fillRect/>
          </a:stretch>
        </p:blipFill>
        <p:spPr bwMode="auto">
          <a:xfrm>
            <a:off x="7193820" y="4151214"/>
            <a:ext cx="1157160" cy="1825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3" cstate="print"/>
          <a:srcRect t="4232" r="51057"/>
          <a:stretch>
            <a:fillRect/>
          </a:stretch>
        </p:blipFill>
        <p:spPr bwMode="auto">
          <a:xfrm>
            <a:off x="2654192" y="4151214"/>
            <a:ext cx="1124789" cy="1825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8" name="Groupe 47"/>
          <p:cNvGrpSpPr/>
          <p:nvPr/>
        </p:nvGrpSpPr>
        <p:grpSpPr>
          <a:xfrm>
            <a:off x="194210" y="3139709"/>
            <a:ext cx="1602222" cy="1408015"/>
            <a:chOff x="194210" y="3139709"/>
            <a:chExt cx="1602222" cy="1408015"/>
          </a:xfrm>
        </p:grpSpPr>
        <p:cxnSp>
          <p:nvCxnSpPr>
            <p:cNvPr id="20" name="Connecteur droit avec flèche 19"/>
            <p:cNvCxnSpPr/>
            <p:nvPr/>
          </p:nvCxnSpPr>
          <p:spPr>
            <a:xfrm>
              <a:off x="793019" y="3576680"/>
              <a:ext cx="1003413" cy="971044"/>
            </a:xfrm>
            <a:prstGeom prst="straightConnector1">
              <a:avLst/>
            </a:prstGeom>
            <a:ln w="28575"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ZoneTexte 27"/>
            <p:cNvSpPr txBox="1"/>
            <p:nvPr/>
          </p:nvSpPr>
          <p:spPr>
            <a:xfrm>
              <a:off x="194210" y="3139709"/>
              <a:ext cx="1173346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b="1" dirty="0" smtClean="0">
                  <a:solidFill>
                    <a:schemeClr val="accent1">
                      <a:lumMod val="75000"/>
                    </a:schemeClr>
                  </a:solidFill>
                </a:rPr>
                <a:t>Etudiant 1</a:t>
              </a:r>
            </a:p>
            <a:p>
              <a:r>
                <a:rPr lang="fr-FR" sz="1400" dirty="0" smtClean="0">
                  <a:solidFill>
                    <a:schemeClr val="accent1">
                      <a:lumMod val="75000"/>
                    </a:schemeClr>
                  </a:solidFill>
                </a:rPr>
                <a:t>en CCF</a:t>
              </a:r>
              <a:endParaRPr lang="fr-FR" sz="14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grpSp>
        <p:nvGrpSpPr>
          <p:cNvPr id="47" name="Groupe 46"/>
          <p:cNvGrpSpPr/>
          <p:nvPr/>
        </p:nvGrpSpPr>
        <p:grpSpPr>
          <a:xfrm>
            <a:off x="1497026" y="2557085"/>
            <a:ext cx="1140978" cy="1990639"/>
            <a:chOff x="1497026" y="2557085"/>
            <a:chExt cx="1140978" cy="1990639"/>
          </a:xfrm>
        </p:grpSpPr>
        <p:cxnSp>
          <p:nvCxnSpPr>
            <p:cNvPr id="23" name="Connecteur droit avec flèche 22"/>
            <p:cNvCxnSpPr/>
            <p:nvPr/>
          </p:nvCxnSpPr>
          <p:spPr>
            <a:xfrm>
              <a:off x="2006825" y="3374379"/>
              <a:ext cx="420786" cy="1173345"/>
            </a:xfrm>
            <a:prstGeom prst="straightConnector1">
              <a:avLst/>
            </a:prstGeom>
            <a:ln w="28575"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ZoneTexte 28"/>
            <p:cNvSpPr txBox="1"/>
            <p:nvPr/>
          </p:nvSpPr>
          <p:spPr>
            <a:xfrm>
              <a:off x="1497026" y="2557085"/>
              <a:ext cx="1140978" cy="80021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fr-FR" sz="1600" b="1" dirty="0" smtClean="0">
                  <a:solidFill>
                    <a:schemeClr val="accent1">
                      <a:lumMod val="75000"/>
                    </a:schemeClr>
                  </a:solidFill>
                </a:rPr>
                <a:t>Etudiant 2</a:t>
              </a:r>
            </a:p>
            <a:p>
              <a:r>
                <a:rPr lang="fr-FR" sz="1600" b="1" dirty="0" smtClean="0">
                  <a:solidFill>
                    <a:schemeClr val="accent1">
                      <a:lumMod val="75000"/>
                    </a:schemeClr>
                  </a:solidFill>
                </a:rPr>
                <a:t>Etudiant 3 </a:t>
              </a:r>
              <a:r>
                <a:rPr lang="fr-FR" sz="1400" dirty="0" smtClean="0">
                  <a:solidFill>
                    <a:schemeClr val="accent1">
                      <a:lumMod val="75000"/>
                    </a:schemeClr>
                  </a:solidFill>
                </a:rPr>
                <a:t>en projet</a:t>
              </a:r>
              <a:endParaRPr lang="fr-FR" sz="14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grpSp>
        <p:nvGrpSpPr>
          <p:cNvPr id="49" name="Groupe 48"/>
          <p:cNvGrpSpPr/>
          <p:nvPr/>
        </p:nvGrpSpPr>
        <p:grpSpPr>
          <a:xfrm>
            <a:off x="137565" y="4385885"/>
            <a:ext cx="1513210" cy="1077218"/>
            <a:chOff x="137565" y="4385885"/>
            <a:chExt cx="1513210" cy="1077218"/>
          </a:xfrm>
        </p:grpSpPr>
        <p:cxnSp>
          <p:nvCxnSpPr>
            <p:cNvPr id="30" name="Connecteur droit avec flèche 29"/>
            <p:cNvCxnSpPr/>
            <p:nvPr/>
          </p:nvCxnSpPr>
          <p:spPr>
            <a:xfrm>
              <a:off x="647363" y="5235547"/>
              <a:ext cx="1003412" cy="202301"/>
            </a:xfrm>
            <a:prstGeom prst="straightConnector1">
              <a:avLst/>
            </a:prstGeom>
            <a:ln w="28575"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ZoneTexte 30"/>
            <p:cNvSpPr txBox="1"/>
            <p:nvPr/>
          </p:nvSpPr>
          <p:spPr>
            <a:xfrm>
              <a:off x="137565" y="4385885"/>
              <a:ext cx="1051964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b="1" dirty="0" smtClean="0">
                  <a:solidFill>
                    <a:schemeClr val="accent1">
                      <a:lumMod val="75000"/>
                    </a:schemeClr>
                  </a:solidFill>
                </a:rPr>
                <a:t>Etudiant 1</a:t>
              </a:r>
            </a:p>
            <a:p>
              <a:r>
                <a:rPr lang="fr-FR" sz="1600" b="1" dirty="0" smtClean="0">
                  <a:solidFill>
                    <a:schemeClr val="accent1">
                      <a:lumMod val="75000"/>
                    </a:schemeClr>
                  </a:solidFill>
                </a:rPr>
                <a:t>Etudiant 2</a:t>
              </a:r>
            </a:p>
            <a:p>
              <a:r>
                <a:rPr lang="fr-FR" sz="1600" b="1" dirty="0" smtClean="0">
                  <a:solidFill>
                    <a:schemeClr val="accent1">
                      <a:lumMod val="75000"/>
                    </a:schemeClr>
                  </a:solidFill>
                </a:rPr>
                <a:t>Etudiant 3</a:t>
              </a:r>
              <a:r>
                <a:rPr lang="fr-FR" b="1" dirty="0" smtClean="0">
                  <a:solidFill>
                    <a:schemeClr val="accent1">
                      <a:lumMod val="75000"/>
                    </a:schemeClr>
                  </a:solidFill>
                </a:rPr>
                <a:t> </a:t>
              </a:r>
              <a:r>
                <a:rPr lang="fr-FR" sz="1400" dirty="0" smtClean="0">
                  <a:solidFill>
                    <a:schemeClr val="accent1">
                      <a:lumMod val="75000"/>
                    </a:schemeClr>
                  </a:solidFill>
                </a:rPr>
                <a:t>en projet</a:t>
              </a:r>
              <a:endParaRPr lang="fr-FR" sz="14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grpSp>
        <p:nvGrpSpPr>
          <p:cNvPr id="50" name="Groupe 49"/>
          <p:cNvGrpSpPr/>
          <p:nvPr/>
        </p:nvGrpSpPr>
        <p:grpSpPr>
          <a:xfrm>
            <a:off x="2678464" y="2468071"/>
            <a:ext cx="1529395" cy="1351370"/>
            <a:chOff x="2678464" y="2468071"/>
            <a:chExt cx="1529395" cy="1351370"/>
          </a:xfrm>
        </p:grpSpPr>
        <p:sp>
          <p:nvSpPr>
            <p:cNvPr id="46" name="ZoneTexte 45"/>
            <p:cNvSpPr txBox="1"/>
            <p:nvPr/>
          </p:nvSpPr>
          <p:spPr>
            <a:xfrm>
              <a:off x="2678464" y="2524716"/>
              <a:ext cx="1181437" cy="553998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fr-FR" sz="1600" b="1" dirty="0" smtClean="0">
                  <a:solidFill>
                    <a:schemeClr val="accent1">
                      <a:lumMod val="75000"/>
                    </a:schemeClr>
                  </a:solidFill>
                </a:rPr>
                <a:t>Etudiant 1</a:t>
              </a:r>
            </a:p>
            <a:p>
              <a:r>
                <a:rPr lang="fr-FR" sz="1400" dirty="0" smtClean="0">
                  <a:solidFill>
                    <a:schemeClr val="accent1">
                      <a:lumMod val="75000"/>
                    </a:schemeClr>
                  </a:solidFill>
                </a:rPr>
                <a:t>en CCF</a:t>
              </a:r>
              <a:endParaRPr lang="fr-FR" sz="14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cxnSp>
          <p:nvCxnSpPr>
            <p:cNvPr id="33" name="Connecteur droit avec flèche 32"/>
            <p:cNvCxnSpPr/>
            <p:nvPr/>
          </p:nvCxnSpPr>
          <p:spPr>
            <a:xfrm flipV="1">
              <a:off x="3503851" y="2468071"/>
              <a:ext cx="704008" cy="388417"/>
            </a:xfrm>
            <a:prstGeom prst="straightConnector1">
              <a:avLst/>
            </a:prstGeom>
            <a:ln w="28575"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Connecteur droit avec flèche 34"/>
            <p:cNvCxnSpPr/>
            <p:nvPr/>
          </p:nvCxnSpPr>
          <p:spPr>
            <a:xfrm>
              <a:off x="3495759" y="2929317"/>
              <a:ext cx="623087" cy="307497"/>
            </a:xfrm>
            <a:prstGeom prst="straightConnector1">
              <a:avLst/>
            </a:prstGeom>
            <a:ln w="28575"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Connecteur droit avec flèche 37"/>
            <p:cNvCxnSpPr/>
            <p:nvPr/>
          </p:nvCxnSpPr>
          <p:spPr>
            <a:xfrm>
              <a:off x="3479575" y="3050697"/>
              <a:ext cx="655455" cy="768744"/>
            </a:xfrm>
            <a:prstGeom prst="straightConnector1">
              <a:avLst/>
            </a:prstGeom>
            <a:ln w="28575"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" name="Groupe 50"/>
          <p:cNvGrpSpPr/>
          <p:nvPr/>
        </p:nvGrpSpPr>
        <p:grpSpPr>
          <a:xfrm>
            <a:off x="2872670" y="1537489"/>
            <a:ext cx="1796435" cy="1076238"/>
            <a:chOff x="-1699330" y="2103932"/>
            <a:chExt cx="1796435" cy="1076238"/>
          </a:xfrm>
        </p:grpSpPr>
        <p:cxnSp>
          <p:nvCxnSpPr>
            <p:cNvPr id="52" name="Connecteur droit avec flèche 51"/>
            <p:cNvCxnSpPr/>
            <p:nvPr/>
          </p:nvCxnSpPr>
          <p:spPr>
            <a:xfrm>
              <a:off x="-809204" y="2727016"/>
              <a:ext cx="906309" cy="453154"/>
            </a:xfrm>
            <a:prstGeom prst="straightConnector1">
              <a:avLst/>
            </a:prstGeom>
            <a:ln w="28575"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ZoneTexte 52"/>
            <p:cNvSpPr txBox="1"/>
            <p:nvPr/>
          </p:nvSpPr>
          <p:spPr>
            <a:xfrm>
              <a:off x="-1699330" y="2103932"/>
              <a:ext cx="1157163" cy="80021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fr-FR" sz="1600" b="1" dirty="0" smtClean="0">
                  <a:solidFill>
                    <a:schemeClr val="accent1">
                      <a:lumMod val="75000"/>
                    </a:schemeClr>
                  </a:solidFill>
                </a:rPr>
                <a:t>Etudiant 2</a:t>
              </a:r>
            </a:p>
            <a:p>
              <a:r>
                <a:rPr lang="fr-FR" sz="1600" b="1" dirty="0" smtClean="0">
                  <a:solidFill>
                    <a:schemeClr val="accent1">
                      <a:lumMod val="75000"/>
                    </a:schemeClr>
                  </a:solidFill>
                </a:rPr>
                <a:t>Etudiant 3 </a:t>
              </a:r>
              <a:r>
                <a:rPr lang="fr-FR" sz="1400" dirty="0" smtClean="0">
                  <a:solidFill>
                    <a:schemeClr val="accent1">
                      <a:lumMod val="75000"/>
                    </a:schemeClr>
                  </a:solidFill>
                </a:rPr>
                <a:t>en CCF</a:t>
              </a:r>
              <a:endParaRPr lang="fr-FR" sz="14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grpSp>
        <p:nvGrpSpPr>
          <p:cNvPr id="56" name="Groupe 55"/>
          <p:cNvGrpSpPr/>
          <p:nvPr/>
        </p:nvGrpSpPr>
        <p:grpSpPr>
          <a:xfrm>
            <a:off x="4199767" y="4078385"/>
            <a:ext cx="2160573" cy="553998"/>
            <a:chOff x="-364141" y="4070293"/>
            <a:chExt cx="2160573" cy="553998"/>
          </a:xfrm>
        </p:grpSpPr>
        <p:cxnSp>
          <p:nvCxnSpPr>
            <p:cNvPr id="57" name="Connecteur droit avec flèche 56"/>
            <p:cNvCxnSpPr/>
            <p:nvPr/>
          </p:nvCxnSpPr>
          <p:spPr>
            <a:xfrm>
              <a:off x="574534" y="4474896"/>
              <a:ext cx="1221898" cy="72828"/>
            </a:xfrm>
            <a:prstGeom prst="straightConnector1">
              <a:avLst/>
            </a:prstGeom>
            <a:ln w="28575"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ZoneTexte 57"/>
            <p:cNvSpPr txBox="1"/>
            <p:nvPr/>
          </p:nvSpPr>
          <p:spPr>
            <a:xfrm>
              <a:off x="-364141" y="4070293"/>
              <a:ext cx="1035782" cy="553998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fr-FR" sz="1600" b="1" dirty="0" smtClean="0">
                  <a:solidFill>
                    <a:schemeClr val="accent1">
                      <a:lumMod val="75000"/>
                    </a:schemeClr>
                  </a:solidFill>
                </a:rPr>
                <a:t>Etudiant 2</a:t>
              </a:r>
            </a:p>
            <a:p>
              <a:r>
                <a:rPr lang="fr-FR" sz="1400" dirty="0" smtClean="0">
                  <a:solidFill>
                    <a:schemeClr val="accent1">
                      <a:lumMod val="75000"/>
                    </a:schemeClr>
                  </a:solidFill>
                </a:rPr>
                <a:t>en CCF</a:t>
              </a:r>
              <a:endParaRPr lang="fr-FR" sz="14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grpSp>
        <p:nvGrpSpPr>
          <p:cNvPr id="61" name="Groupe 60"/>
          <p:cNvGrpSpPr/>
          <p:nvPr/>
        </p:nvGrpSpPr>
        <p:grpSpPr>
          <a:xfrm>
            <a:off x="6182314" y="2605637"/>
            <a:ext cx="1189529" cy="1998731"/>
            <a:chOff x="1497026" y="2557085"/>
            <a:chExt cx="1189529" cy="1998731"/>
          </a:xfrm>
        </p:grpSpPr>
        <p:cxnSp>
          <p:nvCxnSpPr>
            <p:cNvPr id="62" name="Connecteur droit avec flèche 61"/>
            <p:cNvCxnSpPr/>
            <p:nvPr/>
          </p:nvCxnSpPr>
          <p:spPr>
            <a:xfrm>
              <a:off x="2006825" y="3374379"/>
              <a:ext cx="226577" cy="1181437"/>
            </a:xfrm>
            <a:prstGeom prst="straightConnector1">
              <a:avLst/>
            </a:prstGeom>
            <a:ln w="28575"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ZoneTexte 62"/>
            <p:cNvSpPr txBox="1"/>
            <p:nvPr/>
          </p:nvSpPr>
          <p:spPr>
            <a:xfrm>
              <a:off x="1497026" y="2557085"/>
              <a:ext cx="1189529" cy="80021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fr-FR" sz="1600" b="1" dirty="0" smtClean="0">
                  <a:solidFill>
                    <a:schemeClr val="accent1">
                      <a:lumMod val="75000"/>
                    </a:schemeClr>
                  </a:solidFill>
                </a:rPr>
                <a:t>Etudiant 1</a:t>
              </a:r>
            </a:p>
            <a:p>
              <a:r>
                <a:rPr lang="fr-FR" sz="1600" b="1" dirty="0" smtClean="0">
                  <a:solidFill>
                    <a:schemeClr val="accent1">
                      <a:lumMod val="75000"/>
                    </a:schemeClr>
                  </a:solidFill>
                </a:rPr>
                <a:t>Etudiant 3 </a:t>
              </a:r>
              <a:r>
                <a:rPr lang="fr-FR" sz="1400" dirty="0" smtClean="0">
                  <a:solidFill>
                    <a:schemeClr val="accent1">
                      <a:lumMod val="75000"/>
                    </a:schemeClr>
                  </a:solidFill>
                </a:rPr>
                <a:t>en projet</a:t>
              </a:r>
              <a:endParaRPr lang="fr-FR" sz="14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grpSp>
        <p:nvGrpSpPr>
          <p:cNvPr id="39" name="Groupe 38"/>
          <p:cNvGrpSpPr/>
          <p:nvPr/>
        </p:nvGrpSpPr>
        <p:grpSpPr>
          <a:xfrm>
            <a:off x="4466804" y="4774303"/>
            <a:ext cx="1715511" cy="1077218"/>
            <a:chOff x="4466804" y="4774303"/>
            <a:chExt cx="1715511" cy="1077218"/>
          </a:xfrm>
        </p:grpSpPr>
        <p:sp>
          <p:nvSpPr>
            <p:cNvPr id="67" name="ZoneTexte 66"/>
            <p:cNvSpPr txBox="1"/>
            <p:nvPr/>
          </p:nvSpPr>
          <p:spPr>
            <a:xfrm>
              <a:off x="4466804" y="4774303"/>
              <a:ext cx="1100517" cy="1077218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fr-FR" sz="1600" b="1" dirty="0" smtClean="0">
                  <a:solidFill>
                    <a:schemeClr val="accent1">
                      <a:lumMod val="75000"/>
                    </a:schemeClr>
                  </a:solidFill>
                </a:rPr>
                <a:t>Etudiant 1</a:t>
              </a:r>
            </a:p>
            <a:p>
              <a:r>
                <a:rPr lang="fr-FR" sz="1600" b="1" dirty="0" smtClean="0">
                  <a:solidFill>
                    <a:schemeClr val="accent1">
                      <a:lumMod val="75000"/>
                    </a:schemeClr>
                  </a:solidFill>
                </a:rPr>
                <a:t>Etudiant 2</a:t>
              </a:r>
            </a:p>
            <a:p>
              <a:r>
                <a:rPr lang="fr-FR" sz="1600" b="1" dirty="0" smtClean="0">
                  <a:solidFill>
                    <a:schemeClr val="accent1">
                      <a:lumMod val="75000"/>
                    </a:schemeClr>
                  </a:solidFill>
                </a:rPr>
                <a:t>Etudiant 3</a:t>
              </a:r>
              <a:r>
                <a:rPr lang="fr-FR" b="1" dirty="0" smtClean="0">
                  <a:solidFill>
                    <a:schemeClr val="accent1">
                      <a:lumMod val="75000"/>
                    </a:schemeClr>
                  </a:solidFill>
                </a:rPr>
                <a:t> </a:t>
              </a:r>
              <a:r>
                <a:rPr lang="fr-FR" sz="1400" dirty="0" smtClean="0">
                  <a:solidFill>
                    <a:schemeClr val="accent1">
                      <a:lumMod val="75000"/>
                    </a:schemeClr>
                  </a:solidFill>
                </a:rPr>
                <a:t>en projet</a:t>
              </a:r>
              <a:endParaRPr lang="fr-FR" sz="14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cxnSp>
          <p:nvCxnSpPr>
            <p:cNvPr id="66" name="Connecteur droit avec flèche 65"/>
            <p:cNvCxnSpPr/>
            <p:nvPr/>
          </p:nvCxnSpPr>
          <p:spPr>
            <a:xfrm>
              <a:off x="5178903" y="5623965"/>
              <a:ext cx="1003412" cy="202301"/>
            </a:xfrm>
            <a:prstGeom prst="straightConnector1">
              <a:avLst/>
            </a:prstGeom>
            <a:ln w="28575"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68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03261" y="1974714"/>
            <a:ext cx="1140975" cy="19061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" name="Picture 3"/>
          <p:cNvPicPr>
            <a:picLocks noChangeAspect="1" noChangeArrowheads="1"/>
          </p:cNvPicPr>
          <p:nvPr/>
        </p:nvPicPr>
        <p:blipFill>
          <a:blip r:embed="rId3" cstate="print"/>
          <a:srcRect t="4232" r="51057"/>
          <a:stretch>
            <a:fillRect/>
          </a:stretch>
        </p:blipFill>
        <p:spPr bwMode="auto">
          <a:xfrm>
            <a:off x="1537495" y="4151214"/>
            <a:ext cx="1124789" cy="1825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0" name="Picture 3"/>
          <p:cNvPicPr>
            <a:picLocks noChangeAspect="1" noChangeArrowheads="1"/>
          </p:cNvPicPr>
          <p:nvPr/>
        </p:nvPicPr>
        <p:blipFill>
          <a:blip r:embed="rId3" cstate="print"/>
          <a:srcRect t="4232"/>
          <a:stretch>
            <a:fillRect/>
          </a:stretch>
        </p:blipFill>
        <p:spPr bwMode="auto">
          <a:xfrm>
            <a:off x="6060939" y="4151214"/>
            <a:ext cx="1157160" cy="1825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2" name="ZoneTexte 71"/>
          <p:cNvSpPr txBox="1"/>
          <p:nvPr/>
        </p:nvSpPr>
        <p:spPr>
          <a:xfrm>
            <a:off x="3778983" y="5907187"/>
            <a:ext cx="141610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>
                <a:solidFill>
                  <a:srgbClr val="FF0000"/>
                </a:solidFill>
              </a:rPr>
              <a:t>Etudiant 1 = 3,5H</a:t>
            </a:r>
          </a:p>
          <a:p>
            <a:r>
              <a:rPr lang="fr-FR" sz="1100" dirty="0" smtClean="0">
                <a:solidFill>
                  <a:srgbClr val="FF0000"/>
                </a:solidFill>
              </a:rPr>
              <a:t>Etudiant 2 = 4H</a:t>
            </a:r>
          </a:p>
          <a:p>
            <a:r>
              <a:rPr lang="fr-FR" sz="1100" dirty="0" smtClean="0">
                <a:solidFill>
                  <a:srgbClr val="FF0000"/>
                </a:solidFill>
              </a:rPr>
              <a:t>Etudiant 3 = 4H</a:t>
            </a:r>
            <a:endParaRPr lang="fr-FR" sz="1100" dirty="0">
              <a:solidFill>
                <a:srgbClr val="FF0000"/>
              </a:solidFill>
            </a:endParaRPr>
          </a:p>
        </p:txBody>
      </p:sp>
      <p:sp>
        <p:nvSpPr>
          <p:cNvPr id="73" name="ZoneTexte 72"/>
          <p:cNvSpPr txBox="1"/>
          <p:nvPr/>
        </p:nvSpPr>
        <p:spPr>
          <a:xfrm>
            <a:off x="6060937" y="5915279"/>
            <a:ext cx="141610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>
                <a:solidFill>
                  <a:srgbClr val="FF0000"/>
                </a:solidFill>
              </a:rPr>
              <a:t>Etudiant 1 = 3,5H</a:t>
            </a:r>
          </a:p>
          <a:p>
            <a:r>
              <a:rPr lang="fr-FR" sz="1100" dirty="0" smtClean="0">
                <a:solidFill>
                  <a:srgbClr val="FF0000"/>
                </a:solidFill>
              </a:rPr>
              <a:t>Etudiant 2 = 6H</a:t>
            </a:r>
          </a:p>
          <a:p>
            <a:r>
              <a:rPr lang="fr-FR" sz="1100" dirty="0" smtClean="0">
                <a:solidFill>
                  <a:srgbClr val="FF0000"/>
                </a:solidFill>
              </a:rPr>
              <a:t>Etudiant 3 = 4H</a:t>
            </a:r>
            <a:endParaRPr lang="fr-FR" sz="1100" dirty="0">
              <a:solidFill>
                <a:srgbClr val="FF0000"/>
              </a:solidFill>
            </a:endParaRPr>
          </a:p>
        </p:txBody>
      </p:sp>
      <p:sp>
        <p:nvSpPr>
          <p:cNvPr id="71" name="ZoneTexte 70"/>
          <p:cNvSpPr txBox="1"/>
          <p:nvPr/>
        </p:nvSpPr>
        <p:spPr>
          <a:xfrm>
            <a:off x="1505121" y="5891003"/>
            <a:ext cx="133518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>
                <a:solidFill>
                  <a:srgbClr val="FF0000"/>
                </a:solidFill>
              </a:rPr>
              <a:t>Etudiant </a:t>
            </a:r>
            <a:r>
              <a:rPr lang="fr-FR" sz="1100" dirty="0" smtClean="0">
                <a:solidFill>
                  <a:srgbClr val="FF0000"/>
                </a:solidFill>
              </a:rPr>
              <a:t>1 = 2H</a:t>
            </a:r>
          </a:p>
          <a:p>
            <a:r>
              <a:rPr lang="fr-FR" sz="1100" dirty="0" smtClean="0">
                <a:solidFill>
                  <a:srgbClr val="FF0000"/>
                </a:solidFill>
              </a:rPr>
              <a:t>Etudiant </a:t>
            </a:r>
            <a:r>
              <a:rPr lang="fr-FR" sz="1100" dirty="0" smtClean="0">
                <a:solidFill>
                  <a:srgbClr val="FF0000"/>
                </a:solidFill>
              </a:rPr>
              <a:t>2 = 0H</a:t>
            </a:r>
          </a:p>
          <a:p>
            <a:r>
              <a:rPr lang="fr-FR" sz="1100" dirty="0" smtClean="0">
                <a:solidFill>
                  <a:srgbClr val="FF0000"/>
                </a:solidFill>
              </a:rPr>
              <a:t>Etudiant </a:t>
            </a:r>
            <a:r>
              <a:rPr lang="fr-FR" sz="1100" dirty="0" smtClean="0">
                <a:solidFill>
                  <a:srgbClr val="FF0000"/>
                </a:solidFill>
              </a:rPr>
              <a:t>3 = 0H</a:t>
            </a:r>
            <a:endParaRPr lang="fr-FR" sz="11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76354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4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  <p:bldP spid="73" grpId="0"/>
      <p:bldP spid="7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1259632" y="188640"/>
            <a:ext cx="7776864" cy="1030560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Intégration</a:t>
            </a:r>
            <a:r>
              <a:rPr kumimoji="0" lang="fr-FR" sz="3200" b="0" i="0" u="none" strike="noStrike" kern="1200" cap="all" spc="0" normalizeH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du CCF1 dans l’</a:t>
            </a:r>
            <a:r>
              <a:rPr kumimoji="0" lang="fr-FR" sz="3200" b="0" i="0" u="none" strike="noStrike" kern="1200" cap="all" spc="0" normalizeH="0" noProof="0" dirty="0" err="1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eDT</a:t>
            </a:r>
            <a:r>
              <a:rPr kumimoji="0" lang="fr-FR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fr-FR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fr-FR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Mutualisation des systèmes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0926" y="1600200"/>
            <a:ext cx="7437098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Groupe 4"/>
          <p:cNvGrpSpPr/>
          <p:nvPr/>
        </p:nvGrpSpPr>
        <p:grpSpPr>
          <a:xfrm>
            <a:off x="372234" y="4482988"/>
            <a:ext cx="1529395" cy="1351370"/>
            <a:chOff x="2678464" y="2468071"/>
            <a:chExt cx="1529395" cy="1351370"/>
          </a:xfrm>
        </p:grpSpPr>
        <p:sp>
          <p:nvSpPr>
            <p:cNvPr id="6" name="ZoneTexte 5"/>
            <p:cNvSpPr txBox="1"/>
            <p:nvPr/>
          </p:nvSpPr>
          <p:spPr>
            <a:xfrm>
              <a:off x="2678464" y="2524716"/>
              <a:ext cx="1181437" cy="553998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fr-FR" sz="1600" b="1" dirty="0" smtClean="0">
                  <a:solidFill>
                    <a:schemeClr val="accent1">
                      <a:lumMod val="75000"/>
                    </a:schemeClr>
                  </a:solidFill>
                </a:rPr>
                <a:t>Etudiant </a:t>
              </a:r>
              <a:r>
                <a:rPr lang="fr-FR" sz="1600" b="1" dirty="0" smtClean="0">
                  <a:solidFill>
                    <a:schemeClr val="accent1">
                      <a:lumMod val="75000"/>
                    </a:schemeClr>
                  </a:solidFill>
                </a:rPr>
                <a:t>2</a:t>
              </a:r>
              <a:endParaRPr lang="fr-FR" sz="1600" b="1" dirty="0" smtClean="0">
                <a:solidFill>
                  <a:schemeClr val="accent1">
                    <a:lumMod val="75000"/>
                  </a:schemeClr>
                </a:solidFill>
              </a:endParaRPr>
            </a:p>
            <a:p>
              <a:r>
                <a:rPr lang="fr-FR" sz="1400" dirty="0" smtClean="0">
                  <a:solidFill>
                    <a:schemeClr val="accent1">
                      <a:lumMod val="75000"/>
                    </a:schemeClr>
                  </a:solidFill>
                </a:rPr>
                <a:t>en CCF</a:t>
              </a:r>
              <a:endParaRPr lang="fr-FR" sz="14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cxnSp>
          <p:nvCxnSpPr>
            <p:cNvPr id="7" name="Connecteur droit avec flèche 6"/>
            <p:cNvCxnSpPr/>
            <p:nvPr/>
          </p:nvCxnSpPr>
          <p:spPr>
            <a:xfrm flipV="1">
              <a:off x="3503851" y="2468071"/>
              <a:ext cx="704008" cy="388417"/>
            </a:xfrm>
            <a:prstGeom prst="straightConnector1">
              <a:avLst/>
            </a:prstGeom>
            <a:ln w="28575"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Connecteur droit avec flèche 7"/>
            <p:cNvCxnSpPr/>
            <p:nvPr/>
          </p:nvCxnSpPr>
          <p:spPr>
            <a:xfrm>
              <a:off x="3495759" y="2929317"/>
              <a:ext cx="623087" cy="307497"/>
            </a:xfrm>
            <a:prstGeom prst="straightConnector1">
              <a:avLst/>
            </a:prstGeom>
            <a:ln w="28575"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Connecteur droit avec flèche 8"/>
            <p:cNvCxnSpPr/>
            <p:nvPr/>
          </p:nvCxnSpPr>
          <p:spPr>
            <a:xfrm>
              <a:off x="3479575" y="3050697"/>
              <a:ext cx="655455" cy="768744"/>
            </a:xfrm>
            <a:prstGeom prst="straightConnector1">
              <a:avLst/>
            </a:prstGeom>
            <a:ln w="28575"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e 9"/>
          <p:cNvGrpSpPr/>
          <p:nvPr/>
        </p:nvGrpSpPr>
        <p:grpSpPr>
          <a:xfrm>
            <a:off x="501704" y="3439118"/>
            <a:ext cx="1812619" cy="1076238"/>
            <a:chOff x="-1715514" y="2103932"/>
            <a:chExt cx="1812619" cy="1076238"/>
          </a:xfrm>
        </p:grpSpPr>
        <p:cxnSp>
          <p:nvCxnSpPr>
            <p:cNvPr id="11" name="Connecteur droit avec flèche 10"/>
            <p:cNvCxnSpPr/>
            <p:nvPr/>
          </p:nvCxnSpPr>
          <p:spPr>
            <a:xfrm>
              <a:off x="-809204" y="2727016"/>
              <a:ext cx="906309" cy="453154"/>
            </a:xfrm>
            <a:prstGeom prst="straightConnector1">
              <a:avLst/>
            </a:prstGeom>
            <a:ln w="28575"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ZoneTexte 11"/>
            <p:cNvSpPr txBox="1"/>
            <p:nvPr/>
          </p:nvSpPr>
          <p:spPr>
            <a:xfrm>
              <a:off x="-1715514" y="2103932"/>
              <a:ext cx="1157163" cy="80021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fr-FR" sz="1600" b="1" dirty="0" smtClean="0">
                  <a:solidFill>
                    <a:schemeClr val="accent1">
                      <a:lumMod val="75000"/>
                    </a:schemeClr>
                  </a:solidFill>
                </a:rPr>
                <a:t>Etudiant </a:t>
              </a:r>
              <a:r>
                <a:rPr lang="fr-FR" sz="1600" b="1" dirty="0" smtClean="0">
                  <a:solidFill>
                    <a:schemeClr val="accent1">
                      <a:lumMod val="75000"/>
                    </a:schemeClr>
                  </a:solidFill>
                </a:rPr>
                <a:t>1</a:t>
              </a:r>
              <a:endParaRPr lang="fr-FR" sz="1600" b="1" dirty="0" smtClean="0">
                <a:solidFill>
                  <a:schemeClr val="accent1">
                    <a:lumMod val="75000"/>
                  </a:schemeClr>
                </a:solidFill>
              </a:endParaRPr>
            </a:p>
            <a:p>
              <a:r>
                <a:rPr lang="fr-FR" sz="1600" b="1" dirty="0" smtClean="0">
                  <a:solidFill>
                    <a:schemeClr val="accent1">
                      <a:lumMod val="75000"/>
                    </a:schemeClr>
                  </a:solidFill>
                </a:rPr>
                <a:t>Etudiant 3 </a:t>
              </a:r>
              <a:r>
                <a:rPr lang="fr-FR" sz="1400" dirty="0" smtClean="0">
                  <a:solidFill>
                    <a:schemeClr val="accent1">
                      <a:lumMod val="75000"/>
                    </a:schemeClr>
                  </a:solidFill>
                </a:rPr>
                <a:t>en CCF</a:t>
              </a:r>
              <a:endParaRPr lang="fr-FR" sz="14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 cstate="print"/>
          <a:srcRect t="4232" r="51057" b="21477"/>
          <a:stretch>
            <a:fillRect/>
          </a:stretch>
        </p:blipFill>
        <p:spPr bwMode="auto">
          <a:xfrm>
            <a:off x="2654193" y="4094571"/>
            <a:ext cx="1124789" cy="1416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9498" y="1966622"/>
            <a:ext cx="1140975" cy="19061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3" cstate="print"/>
          <a:srcRect t="3029"/>
          <a:stretch>
            <a:fillRect/>
          </a:stretch>
        </p:blipFill>
        <p:spPr bwMode="auto">
          <a:xfrm>
            <a:off x="7087275" y="4070294"/>
            <a:ext cx="1140975" cy="1848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ZoneTexte 15"/>
          <p:cNvSpPr txBox="1"/>
          <p:nvPr/>
        </p:nvSpPr>
        <p:spPr>
          <a:xfrm>
            <a:off x="1553673" y="5882911"/>
            <a:ext cx="141610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>
                <a:solidFill>
                  <a:srgbClr val="FF0000"/>
                </a:solidFill>
              </a:rPr>
              <a:t>Etudiant 1 = </a:t>
            </a:r>
            <a:r>
              <a:rPr lang="fr-FR" sz="1100" dirty="0" smtClean="0">
                <a:solidFill>
                  <a:srgbClr val="FF0000"/>
                </a:solidFill>
              </a:rPr>
              <a:t>7,5H</a:t>
            </a:r>
            <a:endParaRPr lang="fr-FR" sz="1100" dirty="0" smtClean="0">
              <a:solidFill>
                <a:srgbClr val="FF0000"/>
              </a:solidFill>
            </a:endParaRPr>
          </a:p>
          <a:p>
            <a:r>
              <a:rPr lang="fr-FR" sz="1100" dirty="0" smtClean="0">
                <a:solidFill>
                  <a:srgbClr val="FF0000"/>
                </a:solidFill>
              </a:rPr>
              <a:t>Etudiant 2 = </a:t>
            </a:r>
            <a:r>
              <a:rPr lang="fr-FR" sz="1100" dirty="0" smtClean="0">
                <a:solidFill>
                  <a:srgbClr val="FF0000"/>
                </a:solidFill>
              </a:rPr>
              <a:t>7.5H</a:t>
            </a:r>
            <a:endParaRPr lang="fr-FR" sz="1100" dirty="0" smtClean="0">
              <a:solidFill>
                <a:srgbClr val="FF0000"/>
              </a:solidFill>
            </a:endParaRPr>
          </a:p>
          <a:p>
            <a:r>
              <a:rPr lang="fr-FR" sz="1100" dirty="0" smtClean="0">
                <a:solidFill>
                  <a:srgbClr val="FF0000"/>
                </a:solidFill>
              </a:rPr>
              <a:t>Etudiant 3 = </a:t>
            </a:r>
            <a:r>
              <a:rPr lang="fr-FR" sz="1100" dirty="0" smtClean="0">
                <a:solidFill>
                  <a:srgbClr val="FF0000"/>
                </a:solidFill>
              </a:rPr>
              <a:t>8H</a:t>
            </a:r>
            <a:endParaRPr lang="fr-FR" sz="1100" dirty="0">
              <a:solidFill>
                <a:srgbClr val="FF0000"/>
              </a:solidFill>
            </a:endParaRPr>
          </a:p>
        </p:txBody>
      </p:sp>
      <p:grpSp>
        <p:nvGrpSpPr>
          <p:cNvPr id="23" name="Groupe 22"/>
          <p:cNvGrpSpPr/>
          <p:nvPr/>
        </p:nvGrpSpPr>
        <p:grpSpPr>
          <a:xfrm>
            <a:off x="2201035" y="2152480"/>
            <a:ext cx="1885443" cy="553998"/>
            <a:chOff x="2201035" y="2152480"/>
            <a:chExt cx="1885443" cy="553998"/>
          </a:xfrm>
        </p:grpSpPr>
        <p:sp>
          <p:nvSpPr>
            <p:cNvPr id="19" name="ZoneTexte 18"/>
            <p:cNvSpPr txBox="1"/>
            <p:nvPr/>
          </p:nvSpPr>
          <p:spPr>
            <a:xfrm>
              <a:off x="2201035" y="2152480"/>
              <a:ext cx="1173346" cy="553998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fr-FR" sz="1600" b="1" dirty="0" smtClean="0">
                  <a:solidFill>
                    <a:schemeClr val="accent1">
                      <a:lumMod val="75000"/>
                    </a:schemeClr>
                  </a:solidFill>
                </a:rPr>
                <a:t>Etudiant </a:t>
              </a:r>
              <a:r>
                <a:rPr lang="fr-FR" sz="1600" b="1" dirty="0" smtClean="0">
                  <a:solidFill>
                    <a:schemeClr val="accent1">
                      <a:lumMod val="75000"/>
                    </a:schemeClr>
                  </a:solidFill>
                </a:rPr>
                <a:t>3</a:t>
              </a:r>
              <a:endParaRPr lang="fr-FR" sz="1600" b="1" dirty="0" smtClean="0">
                <a:solidFill>
                  <a:schemeClr val="accent1">
                    <a:lumMod val="75000"/>
                  </a:schemeClr>
                </a:solidFill>
              </a:endParaRPr>
            </a:p>
            <a:p>
              <a:r>
                <a:rPr lang="fr-FR" sz="1400" dirty="0" smtClean="0">
                  <a:solidFill>
                    <a:schemeClr val="accent1">
                      <a:lumMod val="75000"/>
                    </a:schemeClr>
                  </a:solidFill>
                </a:rPr>
                <a:t>en CCF</a:t>
              </a:r>
              <a:endParaRPr lang="fr-FR" sz="14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cxnSp>
          <p:nvCxnSpPr>
            <p:cNvPr id="18" name="Connecteur droit avec flèche 17"/>
            <p:cNvCxnSpPr/>
            <p:nvPr/>
          </p:nvCxnSpPr>
          <p:spPr>
            <a:xfrm>
              <a:off x="2994053" y="2468071"/>
              <a:ext cx="1092425" cy="16184"/>
            </a:xfrm>
            <a:prstGeom prst="straightConnector1">
              <a:avLst/>
            </a:prstGeom>
            <a:ln w="28575"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69540" y="1965273"/>
            <a:ext cx="1140975" cy="19061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ZoneTexte 21"/>
          <p:cNvSpPr txBox="1"/>
          <p:nvPr/>
        </p:nvSpPr>
        <p:spPr>
          <a:xfrm>
            <a:off x="3884179" y="5866727"/>
            <a:ext cx="1416106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1100" dirty="0" smtClean="0">
                <a:solidFill>
                  <a:srgbClr val="FF0000"/>
                </a:solidFill>
              </a:rPr>
              <a:t>Etudiant 1 = </a:t>
            </a:r>
            <a:r>
              <a:rPr lang="fr-FR" sz="1100" dirty="0" smtClean="0">
                <a:solidFill>
                  <a:srgbClr val="FF0000"/>
                </a:solidFill>
              </a:rPr>
              <a:t>7,5H</a:t>
            </a:r>
            <a:endParaRPr lang="fr-FR" sz="1100" dirty="0" smtClean="0">
              <a:solidFill>
                <a:srgbClr val="FF0000"/>
              </a:solidFill>
            </a:endParaRPr>
          </a:p>
          <a:p>
            <a:r>
              <a:rPr lang="fr-FR" sz="1100" dirty="0" smtClean="0">
                <a:solidFill>
                  <a:srgbClr val="FF0000"/>
                </a:solidFill>
              </a:rPr>
              <a:t>Etudiant 2 = </a:t>
            </a:r>
            <a:r>
              <a:rPr lang="fr-FR" sz="1100" dirty="0" smtClean="0">
                <a:solidFill>
                  <a:srgbClr val="FF0000"/>
                </a:solidFill>
              </a:rPr>
              <a:t>7.5H</a:t>
            </a:r>
            <a:endParaRPr lang="fr-FR" sz="1100" dirty="0" smtClean="0">
              <a:solidFill>
                <a:srgbClr val="FF0000"/>
              </a:solidFill>
            </a:endParaRPr>
          </a:p>
          <a:p>
            <a:r>
              <a:rPr lang="fr-FR" sz="1100" dirty="0" smtClean="0">
                <a:solidFill>
                  <a:srgbClr val="FF0000"/>
                </a:solidFill>
              </a:rPr>
              <a:t>Etudiant 3 = </a:t>
            </a:r>
            <a:r>
              <a:rPr lang="fr-FR" sz="1100" dirty="0" smtClean="0">
                <a:solidFill>
                  <a:srgbClr val="FF0000"/>
                </a:solidFill>
              </a:rPr>
              <a:t>10H</a:t>
            </a:r>
            <a:endParaRPr lang="fr-FR" sz="1100" dirty="0">
              <a:solidFill>
                <a:srgbClr val="FF0000"/>
              </a:solidFill>
            </a:endParaRPr>
          </a:p>
        </p:txBody>
      </p:sp>
      <p:pic>
        <p:nvPicPr>
          <p:cNvPr id="24" name="Picture 3"/>
          <p:cNvPicPr>
            <a:picLocks noChangeAspect="1" noChangeArrowheads="1"/>
          </p:cNvPicPr>
          <p:nvPr/>
        </p:nvPicPr>
        <p:blipFill>
          <a:blip r:embed="rId3" cstate="print"/>
          <a:srcRect t="4302"/>
          <a:stretch>
            <a:fillRect/>
          </a:stretch>
        </p:blipFill>
        <p:spPr bwMode="auto">
          <a:xfrm>
            <a:off x="5970574" y="4094570"/>
            <a:ext cx="1140975" cy="1824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5" name="Groupe 24"/>
          <p:cNvGrpSpPr/>
          <p:nvPr/>
        </p:nvGrpSpPr>
        <p:grpSpPr>
          <a:xfrm>
            <a:off x="4790484" y="4474896"/>
            <a:ext cx="1529395" cy="1351370"/>
            <a:chOff x="2678464" y="2468071"/>
            <a:chExt cx="1529395" cy="1351370"/>
          </a:xfrm>
        </p:grpSpPr>
        <p:sp>
          <p:nvSpPr>
            <p:cNvPr id="26" name="ZoneTexte 25"/>
            <p:cNvSpPr txBox="1"/>
            <p:nvPr/>
          </p:nvSpPr>
          <p:spPr>
            <a:xfrm>
              <a:off x="2678464" y="2524716"/>
              <a:ext cx="1181437" cy="553998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fr-FR" sz="1600" b="1" dirty="0" smtClean="0">
                  <a:solidFill>
                    <a:schemeClr val="accent1">
                      <a:lumMod val="75000"/>
                    </a:schemeClr>
                  </a:solidFill>
                </a:rPr>
                <a:t>Etudiant </a:t>
              </a:r>
              <a:r>
                <a:rPr lang="fr-FR" sz="1600" b="1" dirty="0" smtClean="0">
                  <a:solidFill>
                    <a:schemeClr val="accent1">
                      <a:lumMod val="75000"/>
                    </a:schemeClr>
                  </a:solidFill>
                </a:rPr>
                <a:t>3</a:t>
              </a:r>
              <a:endParaRPr lang="fr-FR" sz="1600" b="1" dirty="0" smtClean="0">
                <a:solidFill>
                  <a:schemeClr val="accent1">
                    <a:lumMod val="75000"/>
                  </a:schemeClr>
                </a:solidFill>
              </a:endParaRPr>
            </a:p>
            <a:p>
              <a:r>
                <a:rPr lang="fr-FR" sz="1400" dirty="0" smtClean="0">
                  <a:solidFill>
                    <a:schemeClr val="accent1">
                      <a:lumMod val="75000"/>
                    </a:schemeClr>
                  </a:solidFill>
                </a:rPr>
                <a:t>en CCF</a:t>
              </a:r>
              <a:endParaRPr lang="fr-FR" sz="14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cxnSp>
          <p:nvCxnSpPr>
            <p:cNvPr id="27" name="Connecteur droit avec flèche 26"/>
            <p:cNvCxnSpPr/>
            <p:nvPr/>
          </p:nvCxnSpPr>
          <p:spPr>
            <a:xfrm flipV="1">
              <a:off x="3503851" y="2468071"/>
              <a:ext cx="704008" cy="388417"/>
            </a:xfrm>
            <a:prstGeom prst="straightConnector1">
              <a:avLst/>
            </a:prstGeom>
            <a:ln w="28575"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necteur droit avec flèche 27"/>
            <p:cNvCxnSpPr/>
            <p:nvPr/>
          </p:nvCxnSpPr>
          <p:spPr>
            <a:xfrm>
              <a:off x="3495759" y="2929317"/>
              <a:ext cx="623087" cy="307497"/>
            </a:xfrm>
            <a:prstGeom prst="straightConnector1">
              <a:avLst/>
            </a:prstGeom>
            <a:ln w="28575"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Connecteur droit avec flèche 28"/>
            <p:cNvCxnSpPr/>
            <p:nvPr/>
          </p:nvCxnSpPr>
          <p:spPr>
            <a:xfrm>
              <a:off x="3479575" y="3050697"/>
              <a:ext cx="655455" cy="768744"/>
            </a:xfrm>
            <a:prstGeom prst="straightConnector1">
              <a:avLst/>
            </a:prstGeom>
            <a:ln w="28575"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e 29"/>
          <p:cNvGrpSpPr/>
          <p:nvPr/>
        </p:nvGrpSpPr>
        <p:grpSpPr>
          <a:xfrm>
            <a:off x="4847126" y="3431026"/>
            <a:ext cx="1796435" cy="1076238"/>
            <a:chOff x="-1699330" y="2103932"/>
            <a:chExt cx="1796435" cy="1076238"/>
          </a:xfrm>
        </p:grpSpPr>
        <p:cxnSp>
          <p:nvCxnSpPr>
            <p:cNvPr id="31" name="Connecteur droit avec flèche 30"/>
            <p:cNvCxnSpPr/>
            <p:nvPr/>
          </p:nvCxnSpPr>
          <p:spPr>
            <a:xfrm>
              <a:off x="-809204" y="2727016"/>
              <a:ext cx="906309" cy="453154"/>
            </a:xfrm>
            <a:prstGeom prst="straightConnector1">
              <a:avLst/>
            </a:prstGeom>
            <a:ln w="28575"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ZoneTexte 31"/>
            <p:cNvSpPr txBox="1"/>
            <p:nvPr/>
          </p:nvSpPr>
          <p:spPr>
            <a:xfrm>
              <a:off x="-1699330" y="2103932"/>
              <a:ext cx="1157163" cy="80021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fr-FR" sz="1600" b="1" dirty="0" smtClean="0">
                  <a:solidFill>
                    <a:schemeClr val="accent1">
                      <a:lumMod val="75000"/>
                    </a:schemeClr>
                  </a:solidFill>
                </a:rPr>
                <a:t>Etudiant 2</a:t>
              </a:r>
            </a:p>
            <a:p>
              <a:r>
                <a:rPr lang="fr-FR" sz="1600" b="1" dirty="0" smtClean="0">
                  <a:solidFill>
                    <a:schemeClr val="accent1">
                      <a:lumMod val="75000"/>
                    </a:schemeClr>
                  </a:solidFill>
                </a:rPr>
                <a:t>Etudiant </a:t>
              </a:r>
              <a:r>
                <a:rPr lang="fr-FR" sz="1600" b="1" dirty="0" smtClean="0">
                  <a:solidFill>
                    <a:schemeClr val="accent1">
                      <a:lumMod val="75000"/>
                    </a:schemeClr>
                  </a:solidFill>
                </a:rPr>
                <a:t>1 </a:t>
              </a:r>
              <a:r>
                <a:rPr lang="fr-FR" sz="1400" dirty="0" smtClean="0">
                  <a:solidFill>
                    <a:schemeClr val="accent1">
                      <a:lumMod val="75000"/>
                    </a:schemeClr>
                  </a:solidFill>
                </a:rPr>
                <a:t>en CCF</a:t>
              </a:r>
              <a:endParaRPr lang="fr-FR" sz="14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sp>
        <p:nvSpPr>
          <p:cNvPr id="33" name="ZoneTexte 32"/>
          <p:cNvSpPr txBox="1"/>
          <p:nvPr/>
        </p:nvSpPr>
        <p:spPr>
          <a:xfrm>
            <a:off x="5996200" y="5874819"/>
            <a:ext cx="1416106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1100" dirty="0" smtClean="0">
                <a:solidFill>
                  <a:srgbClr val="FF0000"/>
                </a:solidFill>
              </a:rPr>
              <a:t>Etudiant 1 = </a:t>
            </a:r>
            <a:r>
              <a:rPr lang="fr-FR" sz="1100" dirty="0" smtClean="0">
                <a:solidFill>
                  <a:srgbClr val="FF0000"/>
                </a:solidFill>
              </a:rPr>
              <a:t>11,5H</a:t>
            </a:r>
            <a:endParaRPr lang="fr-FR" sz="1100" dirty="0" smtClean="0">
              <a:solidFill>
                <a:srgbClr val="FF0000"/>
              </a:solidFill>
            </a:endParaRPr>
          </a:p>
          <a:p>
            <a:r>
              <a:rPr lang="fr-FR" sz="1100" dirty="0" smtClean="0">
                <a:solidFill>
                  <a:srgbClr val="FF0000"/>
                </a:solidFill>
              </a:rPr>
              <a:t>Etudiant 2 = </a:t>
            </a:r>
            <a:r>
              <a:rPr lang="fr-FR" sz="1100" dirty="0" smtClean="0">
                <a:solidFill>
                  <a:srgbClr val="FF0000"/>
                </a:solidFill>
              </a:rPr>
              <a:t>11,5H</a:t>
            </a:r>
            <a:endParaRPr lang="fr-FR" sz="1100" dirty="0" smtClean="0">
              <a:solidFill>
                <a:srgbClr val="FF0000"/>
              </a:solidFill>
            </a:endParaRPr>
          </a:p>
          <a:p>
            <a:r>
              <a:rPr lang="fr-FR" sz="1100" dirty="0" smtClean="0">
                <a:solidFill>
                  <a:srgbClr val="FF0000"/>
                </a:solidFill>
              </a:rPr>
              <a:t>Etudiant 3 = </a:t>
            </a:r>
            <a:r>
              <a:rPr lang="fr-FR" sz="1100" dirty="0" smtClean="0">
                <a:solidFill>
                  <a:srgbClr val="FF0000"/>
                </a:solidFill>
              </a:rPr>
              <a:t>11,5H</a:t>
            </a:r>
            <a:endParaRPr lang="fr-FR" sz="11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76354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2" grpId="0" animBg="1"/>
      <p:bldP spid="3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1259632" y="188640"/>
            <a:ext cx="7776864" cy="1030560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Intégration</a:t>
            </a:r>
            <a:r>
              <a:rPr kumimoji="0" lang="fr-FR" sz="3200" b="0" i="0" u="none" strike="noStrike" kern="1200" cap="all" spc="0" normalizeH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du CCF1 dans l’</a:t>
            </a:r>
            <a:r>
              <a:rPr kumimoji="0" lang="fr-FR" sz="3200" b="0" i="0" u="none" strike="noStrike" kern="1200" cap="all" spc="0" normalizeH="0" noProof="0" dirty="0" err="1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eDT</a:t>
            </a:r>
            <a:r>
              <a:rPr kumimoji="0" lang="fr-FR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fr-FR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fr-FR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Mutualisation des systèmes</a:t>
            </a: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31001" y="1600200"/>
            <a:ext cx="7316947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676354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1259632" y="188640"/>
            <a:ext cx="7776864" cy="1030560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positionnement</a:t>
            </a:r>
            <a:r>
              <a:rPr kumimoji="0" lang="fr-FR" sz="3200" b="0" i="0" u="none" strike="noStrike" kern="1200" cap="all" spc="0" normalizeH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fr-FR" sz="3200" b="0" i="0" u="none" strike="noStrike" kern="1200" cap="all" spc="0" normalizeH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du CCF1 </a:t>
            </a:r>
            <a:r>
              <a:rPr kumimoji="0" lang="fr-FR" sz="3200" b="0" i="0" u="none" strike="noStrike" kern="1200" cap="all" spc="0" normalizeH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sur la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all" spc="0" normalizeH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  <a:r>
              <a:rPr kumimoji="0" lang="fr-FR" sz="3200" b="0" i="0" u="none" strike="noStrike" kern="1200" cap="all" spc="0" normalizeH="0" baseline="3000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ère</a:t>
            </a:r>
            <a:r>
              <a:rPr kumimoji="0" lang="fr-FR" sz="3200" b="0" i="0" u="none" strike="noStrike" kern="1200" cap="all" spc="0" normalizeH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année de formation</a:t>
            </a:r>
            <a:endParaRPr kumimoji="0" lang="fr-FR" sz="3200" b="0" i="0" u="none" strike="noStrike" kern="1200" cap="all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564" y="3305168"/>
            <a:ext cx="8885055" cy="207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à coins arrondis 4"/>
          <p:cNvSpPr/>
          <p:nvPr/>
        </p:nvSpPr>
        <p:spPr>
          <a:xfrm>
            <a:off x="2229634" y="1929026"/>
            <a:ext cx="4802345" cy="122686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fr-FR" sz="2000" b="1" dirty="0" smtClean="0">
                <a:latin typeface="Arial" pitchFamily="34" charset="0"/>
                <a:cs typeface="Arial" pitchFamily="34" charset="0"/>
              </a:rPr>
              <a:t>Le CCF 1 est positionné entre les vacances d’hiver et celles </a:t>
            </a:r>
            <a:r>
              <a:rPr lang="fr-FR" sz="2000" b="1" smtClean="0">
                <a:latin typeface="Arial" pitchFamily="34" charset="0"/>
                <a:cs typeface="Arial" pitchFamily="34" charset="0"/>
              </a:rPr>
              <a:t>de printemps.</a:t>
            </a:r>
            <a:endParaRPr lang="fr-FR" sz="14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57419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édian">
  <a:themeElements>
    <a:clrScheme name="Personnalisé 2">
      <a:dk1>
        <a:sysClr val="windowText" lastClr="000000"/>
      </a:dk1>
      <a:lt1>
        <a:sysClr val="window" lastClr="FFFFFF"/>
      </a:lt1>
      <a:dk2>
        <a:srgbClr val="FFFFFF"/>
      </a:dk2>
      <a:lt2>
        <a:srgbClr val="546D79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Mé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é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1207</TotalTime>
  <Words>381</Words>
  <Application>Microsoft Office PowerPoint</Application>
  <PresentationFormat>Affichage à l'écran (4:3)</PresentationFormat>
  <Paragraphs>77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Médian</vt:lpstr>
      <vt:lpstr>L’organisation de l’épreuve E5: Intervention sur un système numérique et d’information  1ère situation d’évaluation : CCF1</vt:lpstr>
      <vt:lpstr>Diapositive 2</vt:lpstr>
      <vt:lpstr>LES DETAILS D’UNE ROTATION  DECOUPAGE HORAIRE</vt:lpstr>
      <vt:lpstr>Diapositive 4</vt:lpstr>
      <vt:lpstr>Diapositive 5</vt:lpstr>
      <vt:lpstr>Diapositive 6</vt:lpstr>
      <vt:lpstr>Diapositive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Certification</dc:title>
  <dc:creator>utilisateur</dc:creator>
  <cp:lastModifiedBy>cheftravaux</cp:lastModifiedBy>
  <cp:revision>76</cp:revision>
  <dcterms:created xsi:type="dcterms:W3CDTF">2014-06-05T20:00:54Z</dcterms:created>
  <dcterms:modified xsi:type="dcterms:W3CDTF">2014-06-24T20:46:40Z</dcterms:modified>
</cp:coreProperties>
</file>