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56" r:id="rId2"/>
    <p:sldId id="257" r:id="rId3"/>
    <p:sldId id="259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1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3162" autoAdjust="0"/>
  </p:normalViewPr>
  <p:slideViewPr>
    <p:cSldViewPr>
      <p:cViewPr>
        <p:scale>
          <a:sx n="100" d="100"/>
          <a:sy n="100" d="100"/>
        </p:scale>
        <p:origin x="-30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96EB2-3B19-415B-93DC-C8E01BF1CA0D}" type="datetimeFigureOut">
              <a:rPr lang="fr-FR" smtClean="0"/>
              <a:pPr/>
              <a:t>26/06/2014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2115F4-720D-4FC7-8A6F-AEE6A5C75DF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660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115F4-720D-4FC7-8A6F-AEE6A5C75DF1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86656B-D7B8-4D07-BA1E-F424903E443B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 descr="bts_sn_info15587_cci_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7992888" cy="47525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86656B-D7B8-4D07-BA1E-F424903E443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86656B-D7B8-4D07-BA1E-F424903E443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86656B-D7B8-4D07-BA1E-F424903E443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86656B-D7B8-4D07-BA1E-F424903E443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86656B-D7B8-4D07-BA1E-F424903E443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86656B-D7B8-4D07-BA1E-F424903E443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86656B-D7B8-4D07-BA1E-F424903E443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86656B-D7B8-4D07-BA1E-F424903E443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86656B-D7B8-4D07-BA1E-F424903E443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86656B-D7B8-4D07-BA1E-F424903E443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86656B-D7B8-4D07-BA1E-F424903E443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 dirty="0"/>
          </a:p>
        </p:txBody>
      </p:sp>
      <p:pic>
        <p:nvPicPr>
          <p:cNvPr id="7" name="Image 6" descr="bts_sn_info15587_cci_p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188639"/>
            <a:ext cx="1296144" cy="950505"/>
          </a:xfrm>
          <a:prstGeom prst="rect">
            <a:avLst/>
          </a:prstGeom>
          <a:blipFill dpi="0" rotWithShape="1">
            <a:blip r:embed="rId3" cstate="print">
              <a:alphaModFix amt="37000"/>
              <a:lum/>
            </a:blip>
            <a:srcRect/>
            <a:tile tx="0" ty="0" sx="100000" sy="100000" flip="none" algn="tl"/>
          </a:blipFill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86656B-D7B8-4D07-BA1E-F424903E443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86656B-D7B8-4D07-BA1E-F424903E443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86656B-D7B8-4D07-BA1E-F424903E443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86656B-D7B8-4D07-BA1E-F424903E443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86656B-D7B8-4D07-BA1E-F424903E443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86656B-D7B8-4D07-BA1E-F424903E443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86656B-D7B8-4D07-BA1E-F424903E443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86656B-D7B8-4D07-BA1E-F424903E443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86656B-D7B8-4D07-BA1E-F424903E443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86656B-D7B8-4D07-BA1E-F424903E443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86656B-D7B8-4D07-BA1E-F424903E44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86656B-D7B8-4D07-BA1E-F424903E443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86656B-D7B8-4D07-BA1E-F424903E443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86656B-D7B8-4D07-BA1E-F424903E443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86656B-D7B8-4D07-BA1E-F424903E443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86656B-D7B8-4D07-BA1E-F424903E443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86656B-D7B8-4D07-BA1E-F424903E443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86656B-D7B8-4D07-BA1E-F424903E443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86656B-D7B8-4D07-BA1E-F424903E443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86656B-D7B8-4D07-BA1E-F424903E443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86656B-D7B8-4D07-BA1E-F424903E443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8EB90-D38D-4207-AA9E-33005B2F32B2}" type="datetimeFigureOut">
              <a:rPr lang="fr-FR" smtClean="0"/>
              <a:pPr/>
              <a:t>26/06/2014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86656B-D7B8-4D07-BA1E-F424903E443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86656B-D7B8-4D07-BA1E-F424903E443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86656B-D7B8-4D07-BA1E-F424903E443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86656B-D7B8-4D07-BA1E-F424903E443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86656B-D7B8-4D07-BA1E-F424903E443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dirty="0" smtClean="0"/>
              <a:t>Cliquez pour modifier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dirty="0" smtClean="0"/>
              <a:t>Deuxième niveau</a:t>
            </a:r>
          </a:p>
          <a:p>
            <a:pPr lvl="2" eaLnBrk="1" latinLnBrk="0" hangingPunct="1"/>
            <a:r>
              <a:rPr kumimoji="0" lang="fr-FR" dirty="0" smtClean="0"/>
              <a:t>Troisième niveau</a:t>
            </a:r>
          </a:p>
          <a:p>
            <a:pPr lvl="3" eaLnBrk="1" latinLnBrk="0" hangingPunct="1"/>
            <a:r>
              <a:rPr kumimoji="0" lang="fr-FR" dirty="0" smtClean="0"/>
              <a:t>Quatrième niveau</a:t>
            </a:r>
          </a:p>
          <a:p>
            <a:pPr lvl="4" eaLnBrk="1" latinLnBrk="0" hangingPunct="1"/>
            <a:r>
              <a:rPr kumimoji="0" lang="fr-FR" dirty="0" smtClean="0"/>
              <a:t>Cinquième niveau</a:t>
            </a:r>
            <a:endParaRPr kumimoji="0" lang="en-US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4F8EB90-D38D-4207-AA9E-33005B2F32B2}" type="datetimeFigureOut">
              <a:rPr lang="fr-FR" smtClean="0"/>
              <a:pPr/>
              <a:t>26/06/2014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586656B-D7B8-4D07-BA1E-F424903E443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0" y="6453336"/>
            <a:ext cx="539552" cy="4046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68296" y="6453336"/>
            <a:ext cx="6784848" cy="40466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2" name="Picture 2" descr="acad_lille.png"/>
          <p:cNvPicPr preferRelativeResize="0">
            <a:picLocks noChangeArrowheads="1"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1475656" y="6453336"/>
            <a:ext cx="792088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2" cstate="print"/>
          <a:stretch>
            <a:fillRect/>
          </a:stretch>
        </p:blipFill>
        <p:spPr>
          <a:xfrm>
            <a:off x="611560" y="6453336"/>
            <a:ext cx="755577" cy="404664"/>
          </a:xfrm>
          <a:prstGeom prst="rect">
            <a:avLst/>
          </a:prstGeom>
        </p:spPr>
      </p:pic>
      <p:sp>
        <p:nvSpPr>
          <p:cNvPr id="16" name="Sous-titre 8"/>
          <p:cNvSpPr txBox="1">
            <a:spLocks/>
          </p:cNvSpPr>
          <p:nvPr/>
        </p:nvSpPr>
        <p:spPr>
          <a:xfrm>
            <a:off x="2371344" y="6453336"/>
            <a:ext cx="6705600" cy="383084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39552" y="1268760"/>
            <a:ext cx="554461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Séminaire Inter-académique BTS Systèmes Numériques, Armentières le 27 Juin 2014</a:t>
            </a:r>
          </a:p>
          <a:p>
            <a:pPr algn="l"/>
            <a:endParaRPr lang="fr-FR" sz="10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6453336"/>
            <a:ext cx="2249424" cy="41380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2368296" y="6453336"/>
            <a:ext cx="6784848" cy="40466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20" name="Picture 2" descr="acad_lille.png"/>
          <p:cNvPicPr preferRelativeResize="0">
            <a:picLocks noChangeArrowheads="1"/>
          </p:cNvPicPr>
          <p:nvPr userDrawn="1"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2195736" y="6462480"/>
            <a:ext cx="720080" cy="40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42" cstate="print"/>
          <a:stretch>
            <a:fillRect/>
          </a:stretch>
        </p:blipFill>
        <p:spPr>
          <a:xfrm>
            <a:off x="1440159" y="6462480"/>
            <a:ext cx="755577" cy="4046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5" r:id="rId31"/>
    <p:sldLayoutId id="2147483716" r:id="rId32"/>
    <p:sldLayoutId id="2147483717" r:id="rId33"/>
    <p:sldLayoutId id="2147483718" r:id="rId34"/>
    <p:sldLayoutId id="2147483719" r:id="rId35"/>
    <p:sldLayoutId id="2147483720" r:id="rId36"/>
    <p:sldLayoutId id="2147483721" r:id="rId37"/>
    <p:sldLayoutId id="2147483678" r:id="rId38"/>
    <p:sldLayoutId id="2147483679" r:id="rId39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.jpe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.xml"/><Relationship Id="rId6" Type="http://schemas.openxmlformats.org/officeDocument/2006/relationships/hyperlink" Target="http://www.google.com/url?sa=i&amp;rct=j&amp;q=icone%20reseau%20internet&amp;source=images&amp;cd=&amp;cad=rja&amp;uact=8&amp;docid=kHlMkCqaQvu1iM&amp;tbnid=fcxTOPPNuWRlXM:&amp;ved=0CAUQjRw&amp;url=http://fr.fotolia.com/id/33164036&amp;ei=gnOdU_bcOcmU0QWMuID4Bw&amp;psig=AFQjCNGRv5l5A7L8C0S0gKN68PuTd4EtLg&amp;ust=1402913956059719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://www.google.com/url?sa=i&amp;rct=j&amp;q=icone%20telephone%20cellulaire&amp;source=images&amp;cd=&amp;cad=rja&amp;uact=8&amp;docid=r1JNeRoNreZUwM&amp;tbnid=EAEGfsyM6HoziM:&amp;ved=0CAUQjRw&amp;url=http://www.fancyicons.com/icones-gratuites/122/dessin-anime-icon-set/gratuit-telephone-icon-png/&amp;ei=_HKdU9GCCbKa0QWWqoHgBA&amp;bvm=bv.68911936,d.d2k&amp;psig=AFQjCNFwtpEBr22L0fW3V784BKmNG5xODw&amp;ust=1402913891707855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6.jpe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francois\Desktop\BTS%20SN\mini%20projet\gadget.bmp" TargetMode="External"/><Relationship Id="rId3" Type="http://schemas.openxmlformats.org/officeDocument/2006/relationships/image" Target="../media/image40.png"/><Relationship Id="rId7" Type="http://schemas.openxmlformats.org/officeDocument/2006/relationships/image" Target="../media/image4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Relationship Id="rId6" Type="http://schemas.openxmlformats.org/officeDocument/2006/relationships/hyperlink" Target="file:///C:\Users\francois\Desktop\BTS%20SN\mini%20projet\DSC_0031.jpg" TargetMode="External"/><Relationship Id="rId5" Type="http://schemas.openxmlformats.org/officeDocument/2006/relationships/image" Target="../media/image41.jpeg"/><Relationship Id="rId10" Type="http://schemas.openxmlformats.org/officeDocument/2006/relationships/image" Target="../media/image6.jpeg"/><Relationship Id="rId4" Type="http://schemas.openxmlformats.org/officeDocument/2006/relationships/hyperlink" Target="file:///C:\Users\francois\Desktop\BTS%20SN\mini%20projet\simnet.jpg" TargetMode="External"/><Relationship Id="rId9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hyperlink" Target="http://www.google.com/url?sa=i&amp;rct=j&amp;q=icone%20reseau%20internet&amp;source=images&amp;cd=&amp;cad=rja&amp;uact=8&amp;docid=kHlMkCqaQvu1iM&amp;tbnid=fcxTOPPNuWRlXM:&amp;ved=0CAUQjRw&amp;url=http://fr.fotolia.com/id/33164036&amp;ei=gnOdU_bcOcmU0QWMuID4Bw&amp;psig=AFQjCNGRv5l5A7L8C0S0gKN68PuTd4EtLg&amp;ust=140291395605971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hyperlink" Target="http://www.google.com/url?sa=i&amp;rct=j&amp;q=icone%20telephone%20cellulaire&amp;source=images&amp;cd=&amp;cad=rja&amp;uact=8&amp;docid=r1JNeRoNreZUwM&amp;tbnid=EAEGfsyM6HoziM:&amp;ved=0CAUQjRw&amp;url=http://www.fancyicons.com/icones-gratuites/122/dessin-anime-icon-set/gratuit-telephone-icon-png/&amp;ei=_HKdU9GCCbKa0QWWqoHgBA&amp;bvm=bv.68911936,d.d2k&amp;psig=AFQjCNFwtpEBr22L0fW3V784BKmNG5xODw&amp;ust=1402913891707855" TargetMode="External"/><Relationship Id="rId4" Type="http://schemas.openxmlformats.org/officeDocument/2006/relationships/image" Target="../media/image8.jpeg"/><Relationship Id="rId9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3.png"/><Relationship Id="rId5" Type="http://schemas.openxmlformats.org/officeDocument/2006/relationships/hyperlink" Target="file:///C:\Users\francois\Desktop\BTS%20SN\mini%20projet\sondeur.bmp" TargetMode="External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6.png"/><Relationship Id="rId7" Type="http://schemas.openxmlformats.org/officeDocument/2006/relationships/image" Target="../media/image57.png"/><Relationship Id="rId12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2.jpeg"/><Relationship Id="rId11" Type="http://schemas.openxmlformats.org/officeDocument/2006/relationships/image" Target="../media/image30.png"/><Relationship Id="rId5" Type="http://schemas.openxmlformats.org/officeDocument/2006/relationships/image" Target="../media/image53.png"/><Relationship Id="rId10" Type="http://schemas.openxmlformats.org/officeDocument/2006/relationships/image" Target="../media/image60.jpeg"/><Relationship Id="rId4" Type="http://schemas.openxmlformats.org/officeDocument/2006/relationships/hyperlink" Target="file:///C:\Users\francois\Desktop\BTS%20SN\mini%20projet\sondeur.bmp" TargetMode="External"/><Relationship Id="rId9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hyperlink" Target="http://www.yachtcontroller.f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francois\Desktop\BTS%20SN\mini%20projet\simrad.pn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 bright="7000" contrast="-15000"/>
          </a:blip>
          <a:srcRect/>
          <a:stretch>
            <a:fillRect l="-1000" t="19000" r="-1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520" y="332656"/>
            <a:ext cx="8640960" cy="830997"/>
          </a:xfrm>
          <a:prstGeom prst="rect">
            <a:avLst/>
          </a:prstGeom>
          <a:scene3d>
            <a:camera prst="orthographicFront"/>
            <a:lightRig rig="threePt" dir="t"/>
          </a:scene3d>
          <a:sp3d prstMaterial="dkEdge"/>
        </p:spPr>
        <p:txBody>
          <a:bodyPr wrap="square">
            <a:spAutoFit/>
          </a:bodyPr>
          <a:lstStyle/>
          <a:p>
            <a:r>
              <a:rPr lang="fr-FR" sz="4800" b="1" dirty="0" smtClean="0"/>
              <a:t>Mini Projet: Aide à l'accostage</a:t>
            </a:r>
            <a:endParaRPr lang="fr-F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 bright="7000" contrast="-15000"/>
          </a:blip>
          <a:srcRect/>
          <a:stretch>
            <a:fillRect l="-1000" t="19000" r="-1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0"/>
          <a:stretch/>
        </p:blipFill>
        <p:spPr bwMode="auto">
          <a:xfrm>
            <a:off x="323528" y="3212976"/>
            <a:ext cx="3488491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s11"/>
          <p:cNvPicPr/>
          <p:nvPr/>
        </p:nvPicPr>
        <p:blipFill>
          <a:blip r:embed="rId4" cstate="print">
            <a:lum/>
            <a:alphaModFix/>
          </a:blip>
          <a:srcRect b="13175"/>
          <a:stretch>
            <a:fillRect/>
          </a:stretch>
        </p:blipFill>
        <p:spPr>
          <a:xfrm>
            <a:off x="4572000" y="4691718"/>
            <a:ext cx="3310056" cy="1180196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25"/>
          <a:stretch/>
        </p:blipFill>
        <p:spPr bwMode="auto">
          <a:xfrm>
            <a:off x="5652119" y="2132856"/>
            <a:ext cx="3283995" cy="2489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 descr="Image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" y="0"/>
            <a:ext cx="1730127" cy="1268760"/>
          </a:xfrm>
          <a:prstGeom prst="rect">
            <a:avLst/>
          </a:prstGeom>
        </p:spPr>
      </p:pic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907704" y="332656"/>
            <a:ext cx="7236296" cy="1040160"/>
          </a:xfrm>
        </p:spPr>
        <p:txBody>
          <a:bodyPr>
            <a:normAutofit fontScale="90000"/>
          </a:bodyPr>
          <a:lstStyle/>
          <a:p>
            <a:pPr lvl="0"/>
            <a:r>
              <a:rPr lang="fr-FR" sz="5300" b="1" dirty="0" smtClean="0">
                <a:solidFill>
                  <a:schemeClr val="tx1"/>
                </a:solidFill>
              </a:rPr>
              <a:t>Aide à l'accostage: </a:t>
            </a:r>
            <a:br>
              <a:rPr lang="fr-FR" sz="5300" b="1" dirty="0" smtClean="0">
                <a:solidFill>
                  <a:schemeClr val="tx1"/>
                </a:solidFill>
              </a:rPr>
            </a:br>
            <a:r>
              <a:rPr lang="fr-FR" sz="3600" b="1" dirty="0" smtClean="0">
                <a:solidFill>
                  <a:schemeClr val="tx1"/>
                </a:solidFill>
              </a:rPr>
              <a:t> - Supports: GADGETEER </a:t>
            </a:r>
            <a:r>
              <a:rPr lang="fr-FR" sz="2700" b="1" dirty="0" smtClean="0">
                <a:solidFill>
                  <a:schemeClr val="tx1"/>
                </a:solidFill>
              </a:rPr>
              <a:t>(Prototypage rapide) </a:t>
            </a:r>
            <a:r>
              <a:rPr lang="en-US" cap="all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cap="all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fr-FR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8686800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Prototypage rapide avec la solution </a:t>
            </a:r>
            <a:r>
              <a:rPr lang="fr-FR" dirty="0" err="1" smtClean="0"/>
              <a:t>Gadgeteer</a:t>
            </a:r>
            <a:endParaRPr lang="fr-FR" dirty="0"/>
          </a:p>
          <a:p>
            <a:pPr marL="0" indent="0">
              <a:buNone/>
            </a:pPr>
            <a:r>
              <a:rPr lang="fr-FR" sz="2000" dirty="0" smtClean="0"/>
              <a:t>- Programmation C# (</a:t>
            </a:r>
            <a:r>
              <a:rPr lang="fr-FR" sz="2000" dirty="0" err="1" smtClean="0"/>
              <a:t>visual</a:t>
            </a:r>
            <a:r>
              <a:rPr lang="fr-FR" sz="2000" dirty="0" smtClean="0"/>
              <a:t> studio)</a:t>
            </a:r>
          </a:p>
          <a:p>
            <a:pPr marL="0" indent="0">
              <a:buNone/>
            </a:pPr>
            <a:r>
              <a:rPr lang="fr-FR" sz="2000" dirty="0" smtClean="0"/>
              <a:t>- Supports: GADGETEER (Prototypage rapide)</a:t>
            </a:r>
          </a:p>
          <a:p>
            <a:pPr marL="0" indent="0">
              <a:buNone/>
            </a:pPr>
            <a:r>
              <a:rPr lang="fr-FR" sz="1400" b="1" dirty="0"/>
              <a:t>https://</a:t>
            </a:r>
            <a:r>
              <a:rPr lang="fr-FR" sz="1400" b="1" dirty="0" smtClean="0"/>
              <a:t>www.ghielectronics.com/technologies/gadgeteer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 bright="7000" contrast="-15000"/>
          </a:blip>
          <a:srcRect/>
          <a:stretch>
            <a:fillRect l="-1000" t="19000" r="-1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ag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730127" cy="1268760"/>
          </a:xfrm>
          <a:prstGeom prst="rect">
            <a:avLst/>
          </a:prstGeom>
        </p:spPr>
      </p:pic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907704" y="332656"/>
            <a:ext cx="7236296" cy="1040160"/>
          </a:xfrm>
        </p:spPr>
        <p:txBody>
          <a:bodyPr>
            <a:normAutofit fontScale="90000"/>
          </a:bodyPr>
          <a:lstStyle/>
          <a:p>
            <a:pPr lvl="0"/>
            <a:r>
              <a:rPr lang="fr-FR" sz="5300" b="1" dirty="0" smtClean="0">
                <a:solidFill>
                  <a:schemeClr val="tx1"/>
                </a:solidFill>
              </a:rPr>
              <a:t>Aide à l'accostage: </a:t>
            </a:r>
            <a:br>
              <a:rPr lang="fr-FR" sz="5300" b="1" dirty="0" smtClean="0">
                <a:solidFill>
                  <a:schemeClr val="tx1"/>
                </a:solidFill>
              </a:rPr>
            </a:br>
            <a:r>
              <a:rPr lang="fr-FR" sz="2800" b="1" dirty="0" smtClean="0">
                <a:solidFill>
                  <a:schemeClr val="tx1"/>
                </a:solidFill>
              </a:rPr>
              <a:t> - Les acquis</a:t>
            </a:r>
            <a:r>
              <a:rPr lang="fr-FR" sz="2700" b="1" dirty="0" smtClean="0">
                <a:solidFill>
                  <a:schemeClr val="tx1"/>
                </a:solidFill>
              </a:rPr>
              <a:t> </a:t>
            </a:r>
            <a:r>
              <a:rPr lang="en-US" cap="all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cap="all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fr-FR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817245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 bright="7000" contrast="-15000"/>
          </a:blip>
          <a:srcRect/>
          <a:stretch>
            <a:fillRect l="-1000" t="19000" r="-1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ag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730127" cy="1268760"/>
          </a:xfrm>
          <a:prstGeom prst="rect">
            <a:avLst/>
          </a:prstGeom>
        </p:spPr>
      </p:pic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907704" y="228600"/>
            <a:ext cx="6840760" cy="1040160"/>
          </a:xfrm>
        </p:spPr>
        <p:txBody>
          <a:bodyPr>
            <a:normAutofit fontScale="90000"/>
          </a:bodyPr>
          <a:lstStyle/>
          <a:p>
            <a:pPr lvl="0"/>
            <a: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Aide à l'accostage</a:t>
            </a:r>
            <a:r>
              <a:rPr lang="en-US" cap="all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cap="all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611560" y="1268760"/>
            <a:ext cx="2088232" cy="2880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Cahier des charges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699792" y="1268760"/>
            <a:ext cx="2088232" cy="2880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/>
              <a:t>Architecture système</a:t>
            </a:r>
            <a:endParaRPr lang="fr-FR" i="1" dirty="0"/>
          </a:p>
        </p:txBody>
      </p:sp>
      <p:sp>
        <p:nvSpPr>
          <p:cNvPr id="10" name="Rectangle 9"/>
          <p:cNvSpPr/>
          <p:nvPr/>
        </p:nvSpPr>
        <p:spPr>
          <a:xfrm>
            <a:off x="4788024" y="1268760"/>
            <a:ext cx="2088232" cy="2880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Prototypage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6876256" y="1268760"/>
            <a:ext cx="2088232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Validation</a:t>
            </a:r>
            <a:endParaRPr lang="fr-FR" dirty="0"/>
          </a:p>
        </p:txBody>
      </p:sp>
      <p:sp>
        <p:nvSpPr>
          <p:cNvPr id="18" name="Flèche droite 17"/>
          <p:cNvSpPr/>
          <p:nvPr/>
        </p:nvSpPr>
        <p:spPr>
          <a:xfrm>
            <a:off x="1835696" y="980728"/>
            <a:ext cx="712879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539552" y="1772816"/>
            <a:ext cx="55446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mini-projet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Analyse du cahier des charges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Réalisation</a:t>
            </a:r>
            <a:r>
              <a:rPr lang="en-GB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GB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l'architecture</a:t>
            </a:r>
            <a:r>
              <a:rPr lang="en-GB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 </a:t>
            </a:r>
            <a:r>
              <a:rPr lang="en-GB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système</a:t>
            </a:r>
            <a:endParaRPr lang="en-GB" sz="3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Prototypage</a:t>
            </a:r>
            <a:endParaRPr lang="en-GB" sz="3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Validation/</a:t>
            </a:r>
            <a:r>
              <a:rPr lang="en-GB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recettage</a:t>
            </a:r>
            <a:endParaRPr lang="fr-FR" sz="3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4" descr="http://www.filovent-admin.com/webroot/files/images_media/voilier_Itali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65104"/>
            <a:ext cx="380202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3599384" y="6505515"/>
            <a:ext cx="554461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Séminaire Inter-académique BTS Systèmes Numériques, Armentières le 27 Juin 2014</a:t>
            </a:r>
          </a:p>
          <a:p>
            <a:pPr algn="l"/>
            <a:endParaRPr lang="fr-FR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 bright="7000" contrast="-15000"/>
          </a:blip>
          <a:srcRect/>
          <a:stretch>
            <a:fillRect l="-1000" t="19000" r="-1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ag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730127" cy="1268760"/>
          </a:xfrm>
          <a:prstGeom prst="rect">
            <a:avLst/>
          </a:prstGeom>
        </p:spPr>
      </p:pic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835696" y="404664"/>
            <a:ext cx="6840760" cy="1040160"/>
          </a:xfrm>
        </p:spPr>
        <p:txBody>
          <a:bodyPr>
            <a:normAutofit fontScale="90000"/>
          </a:bodyPr>
          <a:lstStyle/>
          <a:p>
            <a:pPr lvl="0"/>
            <a: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Aide à l'accostage</a:t>
            </a:r>
            <a:b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fr-FR" dirty="0" smtClean="0"/>
              <a:t> </a:t>
            </a:r>
            <a:r>
              <a:rPr lang="fr-FR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Cahier des charges </a:t>
            </a:r>
            <a:r>
              <a:rPr lang="en-US" cap="all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cap="all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fr-FR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686800" cy="5217106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Ajouter </a:t>
            </a:r>
            <a:r>
              <a:rPr lang="fr-FR" dirty="0"/>
              <a:t>la fonctionnalité "aider à l'accostage du voilier"  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 smtClean="0"/>
              <a:t>Intégrer le projet au système </a:t>
            </a:r>
            <a:r>
              <a:rPr lang="fr-FR" dirty="0"/>
              <a:t>de pilotage existant du </a:t>
            </a:r>
            <a:r>
              <a:rPr lang="fr-FR" dirty="0" smtClean="0"/>
              <a:t>voilier, </a:t>
            </a:r>
            <a:r>
              <a:rPr lang="fr-FR" dirty="0"/>
              <a:t>système SIMRAD (barre &amp; sondeur)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/>
              <a:t>Créer la télécommande </a:t>
            </a:r>
          </a:p>
          <a:p>
            <a:pPr lvl="1">
              <a:buFont typeface="Wingdings" pitchFamily="2" charset="2"/>
              <a:buChar char="Ø"/>
            </a:pPr>
            <a:r>
              <a:rPr lang="fr-FR" dirty="0"/>
              <a:t>Capter la distance </a:t>
            </a:r>
            <a:r>
              <a:rPr lang="fr-FR" dirty="0" smtClean="0"/>
              <a:t>aux quais</a:t>
            </a:r>
            <a:endParaRPr lang="fr-FR" dirty="0"/>
          </a:p>
          <a:p>
            <a:pPr lvl="1">
              <a:buFont typeface="Wingdings" pitchFamily="2" charset="2"/>
              <a:buChar char="Ø"/>
            </a:pPr>
            <a:r>
              <a:rPr lang="fr-FR" dirty="0"/>
              <a:t>Connaître la quantité d'énergie restante dans les </a:t>
            </a:r>
            <a:r>
              <a:rPr lang="fr-FR" dirty="0" smtClean="0"/>
              <a:t>batteries</a:t>
            </a:r>
          </a:p>
          <a:p>
            <a:endParaRPr lang="fr-FR" dirty="0"/>
          </a:p>
          <a:p>
            <a:endParaRPr lang="fr-FR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1560" y="1268760"/>
            <a:ext cx="2088232" cy="2880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Cahier des charges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699792" y="1268760"/>
            <a:ext cx="2088232" cy="2880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/>
              <a:t>Architecture système</a:t>
            </a:r>
            <a:endParaRPr lang="fr-FR" i="1" dirty="0"/>
          </a:p>
        </p:txBody>
      </p:sp>
      <p:sp>
        <p:nvSpPr>
          <p:cNvPr id="10" name="Rectangle 9"/>
          <p:cNvSpPr/>
          <p:nvPr/>
        </p:nvSpPr>
        <p:spPr>
          <a:xfrm>
            <a:off x="4788024" y="1268760"/>
            <a:ext cx="2088232" cy="2880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Prototypage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876256" y="1268760"/>
            <a:ext cx="2088232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Validation</a:t>
            </a:r>
            <a:endParaRPr lang="fr-FR" dirty="0"/>
          </a:p>
        </p:txBody>
      </p:sp>
      <p:sp>
        <p:nvSpPr>
          <p:cNvPr id="13" name="Triangle isocèle 12"/>
          <p:cNvSpPr/>
          <p:nvPr/>
        </p:nvSpPr>
        <p:spPr>
          <a:xfrm>
            <a:off x="1331640" y="1556792"/>
            <a:ext cx="576064" cy="432048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599384" y="6505515"/>
            <a:ext cx="554461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Séminaire Inter-académique BTS Systèmes Numériques, Armentières le 27 Juin 2014</a:t>
            </a:r>
          </a:p>
          <a:p>
            <a:pPr algn="l"/>
            <a:endParaRPr lang="fr-FR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 bright="7000" contrast="-15000"/>
          </a:blip>
          <a:srcRect/>
          <a:stretch>
            <a:fillRect l="-1000" t="19000" r="-1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èche droite 17"/>
          <p:cNvSpPr/>
          <p:nvPr/>
        </p:nvSpPr>
        <p:spPr>
          <a:xfrm>
            <a:off x="1835696" y="980728"/>
            <a:ext cx="712879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 descr="Imag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1730127" cy="1268760"/>
          </a:xfrm>
          <a:prstGeom prst="rect">
            <a:avLst/>
          </a:prstGeom>
        </p:spPr>
      </p:pic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907704" y="228600"/>
            <a:ext cx="6840760" cy="1040160"/>
          </a:xfrm>
        </p:spPr>
        <p:txBody>
          <a:bodyPr>
            <a:normAutofit fontScale="90000"/>
          </a:bodyPr>
          <a:lstStyle/>
          <a:p>
            <a:pPr lvl="0"/>
            <a: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Aide à l'accostage</a:t>
            </a:r>
            <a:b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fr-FR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- Analyse du cahier des charges </a:t>
            </a:r>
            <a:r>
              <a:rPr lang="fr-FR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 </a:t>
            </a:r>
            <a:r>
              <a:rPr lang="fr-FR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1h30mn </a:t>
            </a:r>
            <a:r>
              <a:rPr lang="en-US" sz="31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/>
            </a:r>
            <a:br>
              <a:rPr lang="en-US" sz="31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endParaRPr lang="fr-FR" sz="3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1268760"/>
            <a:ext cx="2088232" cy="2880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Cahier des charges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699792" y="1268760"/>
            <a:ext cx="2088232" cy="2880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/>
              <a:t>Architecture système</a:t>
            </a:r>
            <a:endParaRPr lang="fr-FR" i="1" dirty="0"/>
          </a:p>
        </p:txBody>
      </p:sp>
      <p:sp>
        <p:nvSpPr>
          <p:cNvPr id="10" name="Rectangle 9"/>
          <p:cNvSpPr/>
          <p:nvPr/>
        </p:nvSpPr>
        <p:spPr>
          <a:xfrm>
            <a:off x="4788024" y="1268760"/>
            <a:ext cx="2088232" cy="2880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Prototypage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6876256" y="1268760"/>
            <a:ext cx="2088232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Validation</a:t>
            </a:r>
            <a:endParaRPr lang="fr-FR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036496" cy="321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riangle isocèle 18"/>
          <p:cNvSpPr/>
          <p:nvPr/>
        </p:nvSpPr>
        <p:spPr>
          <a:xfrm>
            <a:off x="1331640" y="1556792"/>
            <a:ext cx="576064" cy="432048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599384" y="6505515"/>
            <a:ext cx="554461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Séminaire Inter-académique BTS Systèmes Numériques, Armentières le 27 Juin 2014</a:t>
            </a:r>
          </a:p>
          <a:p>
            <a:pPr algn="l"/>
            <a:endParaRPr lang="fr-FR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 bright="7000" contrast="-15000"/>
          </a:blip>
          <a:srcRect/>
          <a:stretch>
            <a:fillRect l="-1000" t="19000" r="-1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èche droite 17"/>
          <p:cNvSpPr/>
          <p:nvPr/>
        </p:nvSpPr>
        <p:spPr>
          <a:xfrm>
            <a:off x="1835696" y="980728"/>
            <a:ext cx="712879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2132856"/>
            <a:ext cx="7413966" cy="400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907704" y="228600"/>
            <a:ext cx="6840760" cy="1040160"/>
          </a:xfrm>
        </p:spPr>
        <p:txBody>
          <a:bodyPr>
            <a:normAutofit fontScale="90000"/>
          </a:bodyPr>
          <a:lstStyle/>
          <a:p>
            <a:pPr lvl="0"/>
            <a: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Aide à l'accostage</a:t>
            </a:r>
            <a:b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fr-FR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- Analyse du cahier des charges </a:t>
            </a:r>
            <a:r>
              <a:rPr lang="fr-FR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 </a:t>
            </a:r>
            <a:r>
              <a:rPr lang="fr-FR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1h30mn </a:t>
            </a:r>
            <a:r>
              <a:rPr lang="en-US" sz="31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/>
            </a:r>
            <a:br>
              <a:rPr lang="en-US" sz="31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endParaRPr lang="fr-FR" sz="3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1268760"/>
            <a:ext cx="2088232" cy="2880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Cahier des charges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699792" y="1268760"/>
            <a:ext cx="2088232" cy="2880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/>
              <a:t>Architecture système</a:t>
            </a:r>
            <a:endParaRPr lang="fr-FR" i="1" dirty="0"/>
          </a:p>
        </p:txBody>
      </p:sp>
      <p:sp>
        <p:nvSpPr>
          <p:cNvPr id="10" name="Rectangle 9"/>
          <p:cNvSpPr/>
          <p:nvPr/>
        </p:nvSpPr>
        <p:spPr>
          <a:xfrm>
            <a:off x="4788024" y="1268760"/>
            <a:ext cx="2088232" cy="2880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Prototypage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6876256" y="1268760"/>
            <a:ext cx="2088232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Validation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11560" y="1772816"/>
            <a:ext cx="6120680" cy="36004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Compléter le diagramme cas d’utilisation du Voilier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  0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h30mn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riangle isocèle 11"/>
          <p:cNvSpPr/>
          <p:nvPr/>
        </p:nvSpPr>
        <p:spPr>
          <a:xfrm>
            <a:off x="1043608" y="1556792"/>
            <a:ext cx="144016" cy="216024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bts_sn_info15587_cci_p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188639"/>
            <a:ext cx="1296144" cy="950505"/>
          </a:xfrm>
          <a:prstGeom prst="rect">
            <a:avLst/>
          </a:prstGeom>
          <a:blipFill dpi="0" rotWithShape="1">
            <a:blip r:embed="rId4" cstate="print">
              <a:alphaModFix amt="37000"/>
              <a:lum/>
            </a:blip>
            <a:srcRect/>
            <a:tile tx="0" ty="0" sx="100000" sy="100000" flip="none" algn="tl"/>
          </a:blipFill>
        </p:spPr>
      </p:pic>
      <p:sp>
        <p:nvSpPr>
          <p:cNvPr id="17" name="ZoneTexte 16"/>
          <p:cNvSpPr txBox="1"/>
          <p:nvPr/>
        </p:nvSpPr>
        <p:spPr>
          <a:xfrm>
            <a:off x="3599384" y="6505515"/>
            <a:ext cx="554461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Séminaire Inter-académique BTS Systèmes Numériques, Armentières le 27 Juin 2014</a:t>
            </a:r>
          </a:p>
          <a:p>
            <a:pPr algn="l"/>
            <a:endParaRPr lang="fr-FR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 bright="7000" contrast="-15000"/>
          </a:blip>
          <a:srcRect/>
          <a:stretch>
            <a:fillRect l="-1000" t="19000" r="-1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èche droite 17"/>
          <p:cNvSpPr/>
          <p:nvPr/>
        </p:nvSpPr>
        <p:spPr>
          <a:xfrm>
            <a:off x="1835696" y="980728"/>
            <a:ext cx="712879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54685"/>
            <a:ext cx="6876256" cy="466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907704" y="228600"/>
            <a:ext cx="6840760" cy="1040160"/>
          </a:xfrm>
        </p:spPr>
        <p:txBody>
          <a:bodyPr>
            <a:normAutofit fontScale="90000"/>
          </a:bodyPr>
          <a:lstStyle/>
          <a:p>
            <a:pPr lvl="0"/>
            <a: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Aide à l'accostage</a:t>
            </a:r>
            <a:b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fr-FR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- Analyse du cahier des charges </a:t>
            </a:r>
            <a:r>
              <a:rPr lang="fr-FR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 </a:t>
            </a:r>
            <a:r>
              <a:rPr lang="fr-FR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1h30mn </a:t>
            </a:r>
            <a:r>
              <a:rPr lang="en-US" sz="31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/>
            </a:r>
            <a:br>
              <a:rPr lang="en-US" sz="31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endParaRPr lang="fr-FR" sz="3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1268760"/>
            <a:ext cx="2088232" cy="2880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Cahier des charges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699792" y="1268760"/>
            <a:ext cx="2088232" cy="2880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/>
              <a:t>Architecture système</a:t>
            </a:r>
            <a:endParaRPr lang="fr-FR" i="1" dirty="0"/>
          </a:p>
        </p:txBody>
      </p:sp>
      <p:sp>
        <p:nvSpPr>
          <p:cNvPr id="10" name="Rectangle 9"/>
          <p:cNvSpPr/>
          <p:nvPr/>
        </p:nvSpPr>
        <p:spPr>
          <a:xfrm>
            <a:off x="4788024" y="1268760"/>
            <a:ext cx="2088232" cy="2880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Prototypage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6876256" y="1268760"/>
            <a:ext cx="2088232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Validation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11560" y="1772816"/>
            <a:ext cx="4248472" cy="36004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Compléter le diagramme d’exigences 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 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1h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riangle isocèle 11"/>
          <p:cNvSpPr/>
          <p:nvPr/>
        </p:nvSpPr>
        <p:spPr>
          <a:xfrm>
            <a:off x="2123728" y="1556792"/>
            <a:ext cx="144016" cy="216024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2" descr="C:\Users\francois\Dropbox\seminaire Lille BTS SN\images\RectoratAcademieAmie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08640"/>
            <a:ext cx="935509" cy="78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 15" descr="bts_sn_info15587_cci_p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188639"/>
            <a:ext cx="1296144" cy="950505"/>
          </a:xfrm>
          <a:prstGeom prst="rect">
            <a:avLst/>
          </a:prstGeom>
          <a:blipFill dpi="0" rotWithShape="1">
            <a:blip r:embed="rId5" cstate="print">
              <a:alphaModFix amt="37000"/>
              <a:lum/>
            </a:blip>
            <a:srcRect/>
            <a:tile tx="0" ty="0" sx="100000" sy="100000" flip="none" algn="tl"/>
          </a:blipFill>
        </p:spPr>
      </p:pic>
      <p:sp>
        <p:nvSpPr>
          <p:cNvPr id="17" name="ZoneTexte 16"/>
          <p:cNvSpPr txBox="1"/>
          <p:nvPr/>
        </p:nvSpPr>
        <p:spPr>
          <a:xfrm>
            <a:off x="3599384" y="6505515"/>
            <a:ext cx="554461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Séminaire Inter-académique BTS Systèmes Numériques, Armentières le 27 Juin 2014</a:t>
            </a:r>
          </a:p>
          <a:p>
            <a:pPr algn="l"/>
            <a:endParaRPr lang="fr-FR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 bright="7000" contrast="-15000"/>
          </a:blip>
          <a:srcRect/>
          <a:stretch>
            <a:fillRect l="-1000" t="19000" r="-1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èche droite 17"/>
          <p:cNvSpPr/>
          <p:nvPr/>
        </p:nvSpPr>
        <p:spPr>
          <a:xfrm>
            <a:off x="1835696" y="980728"/>
            <a:ext cx="712879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907704" y="228600"/>
            <a:ext cx="8208912" cy="1040160"/>
          </a:xfrm>
        </p:spPr>
        <p:txBody>
          <a:bodyPr>
            <a:normAutofit fontScale="90000"/>
          </a:bodyPr>
          <a:lstStyle/>
          <a:p>
            <a:pPr lvl="0"/>
            <a: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Aide à l'accostage</a:t>
            </a:r>
            <a:b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fr-FR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- Réalisation de l’architecture du système </a:t>
            </a:r>
            <a:r>
              <a:rPr lang="fr-FR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 20</a:t>
            </a:r>
            <a:r>
              <a:rPr lang="fr-FR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h30mn </a:t>
            </a:r>
            <a:r>
              <a:rPr lang="en-US" sz="31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/>
            </a:r>
            <a:br>
              <a:rPr lang="en-US" sz="31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endParaRPr lang="fr-FR" sz="3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1268760"/>
            <a:ext cx="2088232" cy="2880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Cahier des charges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699792" y="1268760"/>
            <a:ext cx="2088232" cy="2880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/>
              <a:t>Architecture système</a:t>
            </a:r>
            <a:endParaRPr lang="fr-FR" i="1" dirty="0"/>
          </a:p>
        </p:txBody>
      </p:sp>
      <p:sp>
        <p:nvSpPr>
          <p:cNvPr id="10" name="Rectangle 9"/>
          <p:cNvSpPr/>
          <p:nvPr/>
        </p:nvSpPr>
        <p:spPr>
          <a:xfrm>
            <a:off x="4788024" y="1268760"/>
            <a:ext cx="2088232" cy="2880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Prototypage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6876256" y="1268760"/>
            <a:ext cx="2088232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Validation</a:t>
            </a:r>
            <a:endParaRPr lang="fr-FR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388424" cy="4306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riangle isocèle 11"/>
          <p:cNvSpPr/>
          <p:nvPr/>
        </p:nvSpPr>
        <p:spPr>
          <a:xfrm>
            <a:off x="3347864" y="1556792"/>
            <a:ext cx="576064" cy="432048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 descr="bts_sn_info15587_cci_p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188639"/>
            <a:ext cx="1296144" cy="950505"/>
          </a:xfrm>
          <a:prstGeom prst="rect">
            <a:avLst/>
          </a:prstGeom>
          <a:blipFill dpi="0" rotWithShape="1">
            <a:blip r:embed="rId4" cstate="print">
              <a:alphaModFix amt="37000"/>
              <a:lum/>
            </a:blip>
            <a:srcRect/>
            <a:tile tx="0" ty="0" sx="100000" sy="100000" flip="none" algn="tl"/>
          </a:blipFill>
        </p:spPr>
      </p:pic>
      <p:sp>
        <p:nvSpPr>
          <p:cNvPr id="16" name="ZoneTexte 15"/>
          <p:cNvSpPr txBox="1"/>
          <p:nvPr/>
        </p:nvSpPr>
        <p:spPr>
          <a:xfrm>
            <a:off x="3599384" y="6505515"/>
            <a:ext cx="554461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Séminaire Inter-académique BTS Systèmes Numériques, Armentières le 27 Juin 2014</a:t>
            </a:r>
          </a:p>
          <a:p>
            <a:pPr algn="l"/>
            <a:endParaRPr lang="fr-FR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 bright="7000" contrast="-15000"/>
          </a:blip>
          <a:srcRect/>
          <a:stretch>
            <a:fillRect l="-1000" t="19000" r="-1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èche droite 17"/>
          <p:cNvSpPr/>
          <p:nvPr/>
        </p:nvSpPr>
        <p:spPr>
          <a:xfrm>
            <a:off x="1835696" y="980728"/>
            <a:ext cx="712879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5928807" cy="280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3" b="28995"/>
          <a:stretch/>
        </p:blipFill>
        <p:spPr bwMode="auto">
          <a:xfrm>
            <a:off x="479304" y="4726642"/>
            <a:ext cx="8664696" cy="143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907704" y="228600"/>
            <a:ext cx="8424936" cy="1040160"/>
          </a:xfrm>
        </p:spPr>
        <p:txBody>
          <a:bodyPr>
            <a:normAutofit fontScale="90000"/>
          </a:bodyPr>
          <a:lstStyle/>
          <a:p>
            <a:pPr lvl="0"/>
            <a: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Aide à l'accostage</a:t>
            </a:r>
            <a:b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fr-FR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- Réalisation de l’architecture du système </a:t>
            </a:r>
            <a:r>
              <a:rPr lang="fr-FR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 20</a:t>
            </a:r>
            <a:r>
              <a:rPr lang="fr-FR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h30mn </a:t>
            </a:r>
            <a:r>
              <a:rPr lang="en-US" sz="31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/>
            </a:r>
            <a:br>
              <a:rPr lang="en-US" sz="31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endParaRPr lang="fr-FR" sz="3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1268760"/>
            <a:ext cx="2088232" cy="2880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Cahier des charges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699792" y="1268760"/>
            <a:ext cx="2088232" cy="2880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/>
              <a:t>Architecture système</a:t>
            </a:r>
            <a:endParaRPr lang="fr-FR" i="1" dirty="0"/>
          </a:p>
        </p:txBody>
      </p:sp>
      <p:sp>
        <p:nvSpPr>
          <p:cNvPr id="10" name="Rectangle 9"/>
          <p:cNvSpPr/>
          <p:nvPr/>
        </p:nvSpPr>
        <p:spPr>
          <a:xfrm>
            <a:off x="4788024" y="1268760"/>
            <a:ext cx="2088232" cy="2880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Prototypage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6876256" y="1268760"/>
            <a:ext cx="2088232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Validation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267744" y="1772816"/>
            <a:ext cx="4536504" cy="36004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Réaliser les diagrammes de séquences 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 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1h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riangle isocèle 11"/>
          <p:cNvSpPr/>
          <p:nvPr/>
        </p:nvSpPr>
        <p:spPr>
          <a:xfrm>
            <a:off x="2843808" y="1556792"/>
            <a:ext cx="144016" cy="216024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vers le bas 16"/>
          <p:cNvSpPr/>
          <p:nvPr/>
        </p:nvSpPr>
        <p:spPr>
          <a:xfrm>
            <a:off x="3995936" y="3356993"/>
            <a:ext cx="144016" cy="1656183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 descr="bts_sn_info15587_cci_p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188639"/>
            <a:ext cx="1296144" cy="950505"/>
          </a:xfrm>
          <a:prstGeom prst="rect">
            <a:avLst/>
          </a:prstGeom>
          <a:blipFill dpi="0" rotWithShape="1">
            <a:blip r:embed="rId5" cstate="print">
              <a:alphaModFix amt="37000"/>
              <a:lum/>
            </a:blip>
            <a:srcRect/>
            <a:tile tx="0" ty="0" sx="100000" sy="100000" flip="none" algn="tl"/>
          </a:blipFill>
        </p:spPr>
      </p:pic>
      <p:sp>
        <p:nvSpPr>
          <p:cNvPr id="20" name="ZoneTexte 19"/>
          <p:cNvSpPr txBox="1"/>
          <p:nvPr/>
        </p:nvSpPr>
        <p:spPr>
          <a:xfrm>
            <a:off x="3599384" y="6505515"/>
            <a:ext cx="554461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Séminaire Inter-académique BTS Systèmes Numériques, Armentières le 27 Juin 2014</a:t>
            </a:r>
          </a:p>
          <a:p>
            <a:pPr algn="l"/>
            <a:endParaRPr lang="fr-FR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 bright="7000" contrast="-15000"/>
          </a:blip>
          <a:srcRect/>
          <a:stretch>
            <a:fillRect l="-1000" t="19000" r="-1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" t="8462" r="3855" b="4917"/>
          <a:stretch/>
        </p:blipFill>
        <p:spPr bwMode="auto">
          <a:xfrm>
            <a:off x="747359" y="2133516"/>
            <a:ext cx="7577274" cy="4010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Flèche droite 17"/>
          <p:cNvSpPr/>
          <p:nvPr/>
        </p:nvSpPr>
        <p:spPr>
          <a:xfrm>
            <a:off x="1835696" y="980728"/>
            <a:ext cx="712879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611560" y="1268760"/>
            <a:ext cx="2088232" cy="2880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Cahier des charges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699792" y="1268760"/>
            <a:ext cx="2088232" cy="2880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/>
              <a:t>Architecture système</a:t>
            </a:r>
            <a:endParaRPr lang="fr-FR" i="1" dirty="0"/>
          </a:p>
        </p:txBody>
      </p:sp>
      <p:sp>
        <p:nvSpPr>
          <p:cNvPr id="10" name="Rectangle 9"/>
          <p:cNvSpPr/>
          <p:nvPr/>
        </p:nvSpPr>
        <p:spPr>
          <a:xfrm>
            <a:off x="4788024" y="1268760"/>
            <a:ext cx="2088232" cy="2880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Prototypage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6876256" y="1268760"/>
            <a:ext cx="2088232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Validation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267744" y="1772816"/>
            <a:ext cx="4536504" cy="36004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Réaliser les diagrammes de blocs BDD 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 1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h30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riangle isocèle 11"/>
          <p:cNvSpPr/>
          <p:nvPr/>
        </p:nvSpPr>
        <p:spPr>
          <a:xfrm>
            <a:off x="3131840" y="1556792"/>
            <a:ext cx="144016" cy="216024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itre 8"/>
          <p:cNvSpPr>
            <a:spLocks noGrp="1"/>
          </p:cNvSpPr>
          <p:nvPr>
            <p:ph type="title"/>
          </p:nvPr>
        </p:nvSpPr>
        <p:spPr>
          <a:xfrm>
            <a:off x="1907704" y="228600"/>
            <a:ext cx="8424936" cy="1040160"/>
          </a:xfrm>
        </p:spPr>
        <p:txBody>
          <a:bodyPr>
            <a:normAutofit fontScale="90000"/>
          </a:bodyPr>
          <a:lstStyle/>
          <a:p>
            <a:pPr lvl="0"/>
            <a: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Aide à l'accostage</a:t>
            </a:r>
            <a:b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fr-FR" sz="2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Réalisation de l’architecture du système </a:t>
            </a:r>
            <a:r>
              <a:rPr lang="fr-FR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 20</a:t>
            </a:r>
            <a:r>
              <a:rPr lang="fr-FR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h30mn </a:t>
            </a:r>
            <a:r>
              <a:rPr lang="en-US" sz="31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/>
            </a:r>
            <a:br>
              <a:rPr lang="en-US" sz="31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endParaRPr lang="fr-FR" sz="3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6" name="Image 15" descr="bts_sn_info15587_cci_p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188639"/>
            <a:ext cx="1296144" cy="950505"/>
          </a:xfrm>
          <a:prstGeom prst="rect">
            <a:avLst/>
          </a:prstGeom>
          <a:blipFill dpi="0" rotWithShape="1">
            <a:blip r:embed="rId4" cstate="print">
              <a:alphaModFix amt="37000"/>
              <a:lum/>
            </a:blip>
            <a:srcRect/>
            <a:tile tx="0" ty="0" sx="100000" sy="100000" flip="none" algn="tl"/>
          </a:blipFill>
        </p:spPr>
      </p:pic>
      <p:sp>
        <p:nvSpPr>
          <p:cNvPr id="17" name="ZoneTexte 16"/>
          <p:cNvSpPr txBox="1"/>
          <p:nvPr/>
        </p:nvSpPr>
        <p:spPr>
          <a:xfrm>
            <a:off x="3599384" y="6505515"/>
            <a:ext cx="554461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Séminaire Inter-académique BTS Systèmes Numériques, Armentières le 27 Juin 2014</a:t>
            </a:r>
          </a:p>
          <a:p>
            <a:pPr algn="l"/>
            <a:endParaRPr lang="fr-FR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 bright="7000" contrast="-15000"/>
          </a:blip>
          <a:srcRect/>
          <a:stretch>
            <a:fillRect l="-1000" t="19000" r="-1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907704" y="228600"/>
            <a:ext cx="6840760" cy="1040160"/>
          </a:xfrm>
        </p:spPr>
        <p:txBody>
          <a:bodyPr>
            <a:normAutofit fontScale="90000"/>
          </a:bodyPr>
          <a:lstStyle/>
          <a:p>
            <a:pPr lvl="0"/>
            <a: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Aide à l'accostage</a:t>
            </a:r>
            <a:r>
              <a:rPr lang="en-US" cap="all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cap="all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251520" y="1700808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Présentation de l’activité </a:t>
            </a:r>
          </a:p>
          <a:p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Tx/>
              <a:buChar char="-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 Projet</a:t>
            </a:r>
          </a:p>
          <a:p>
            <a:pPr marL="342900" indent="-342900">
              <a:buFontTx/>
              <a:buChar char="-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Systèmes Embarqués</a:t>
            </a:r>
          </a:p>
          <a:p>
            <a:pPr>
              <a:buFontTx/>
              <a:buChar char="-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Activité commune IR-EC</a:t>
            </a:r>
          </a:p>
          <a:p>
            <a:pPr>
              <a:buFontTx/>
              <a:buChar char="-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4 élèves par mini-projet: 2 EC et 2 IR</a:t>
            </a:r>
          </a:p>
          <a:p>
            <a:pPr>
              <a:buFontTx/>
              <a:buChar char="-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 mini-projet parmi </a:t>
            </a: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déroulant en parallèle</a:t>
            </a: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Placement en fin d’année durant le CCF 1 (courant Mai)</a:t>
            </a:r>
          </a:p>
          <a:p>
            <a:pPr>
              <a:buFontTx/>
              <a:buChar char="-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Durée 3 semaines (4 en comptant le CCF)</a:t>
            </a:r>
          </a:p>
          <a:p>
            <a:pPr>
              <a:buFontTx/>
              <a:buChar char="-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Apport de connaissances sur les communications sérielles </a:t>
            </a:r>
          </a:p>
          <a:p>
            <a:pPr lvl="1"/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F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apport commun pour les 4 projets</a:t>
            </a: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FontTx/>
              <a:buChar char="-"/>
            </a:pP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4" descr="http://www.filovent-admin.com/webroot/files/images_media/voilier_Ital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6792"/>
            <a:ext cx="380202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 descr="bts_sn_info15587_cci_p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188639"/>
            <a:ext cx="1296144" cy="950505"/>
          </a:xfrm>
          <a:prstGeom prst="rect">
            <a:avLst/>
          </a:prstGeom>
          <a:blipFill dpi="0" rotWithShape="1">
            <a:blip r:embed="rId4" cstate="print">
              <a:alphaModFix amt="37000"/>
              <a:lum/>
            </a:blip>
            <a:srcRect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 bright="7000" contrast="-15000"/>
          </a:blip>
          <a:srcRect/>
          <a:stretch>
            <a:fillRect l="-1000" t="19000" r="-1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èche droite 17"/>
          <p:cNvSpPr/>
          <p:nvPr/>
        </p:nvSpPr>
        <p:spPr>
          <a:xfrm>
            <a:off x="1835696" y="980728"/>
            <a:ext cx="712879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051" name="Picture 3" descr="C:\Users\francois\Desktop\BTS SN\mini projet\tach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416" y="2147714"/>
            <a:ext cx="5989855" cy="3814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907704" y="228600"/>
            <a:ext cx="8352928" cy="1040160"/>
          </a:xfrm>
        </p:spPr>
        <p:txBody>
          <a:bodyPr>
            <a:normAutofit fontScale="90000"/>
          </a:bodyPr>
          <a:lstStyle/>
          <a:p>
            <a:pPr lvl="0"/>
            <a: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Aide à l'accostage</a:t>
            </a:r>
            <a:b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fr-FR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- Réalisation de l’architecture du système </a:t>
            </a:r>
            <a:r>
              <a:rPr lang="fr-FR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 20</a:t>
            </a:r>
            <a:r>
              <a:rPr lang="fr-FR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h30mn</a:t>
            </a: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1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/>
            </a:r>
            <a:br>
              <a:rPr lang="en-US" sz="31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endParaRPr lang="fr-FR" sz="3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1268760"/>
            <a:ext cx="2088232" cy="2880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Cahier des charges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699792" y="1268760"/>
            <a:ext cx="2088232" cy="2880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/>
              <a:t>Architecture système</a:t>
            </a:r>
            <a:endParaRPr lang="fr-FR" i="1" dirty="0"/>
          </a:p>
        </p:txBody>
      </p:sp>
      <p:sp>
        <p:nvSpPr>
          <p:cNvPr id="10" name="Rectangle 9"/>
          <p:cNvSpPr/>
          <p:nvPr/>
        </p:nvSpPr>
        <p:spPr>
          <a:xfrm>
            <a:off x="4788024" y="1268760"/>
            <a:ext cx="2088232" cy="2880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Prototypage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6876256" y="1268760"/>
            <a:ext cx="2088232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Validation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267744" y="1772816"/>
            <a:ext cx="4104456" cy="36004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Réaliser la répartition des tâches 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 0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h30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riangle isocèle 11"/>
          <p:cNvSpPr/>
          <p:nvPr/>
        </p:nvSpPr>
        <p:spPr>
          <a:xfrm>
            <a:off x="3275856" y="1556792"/>
            <a:ext cx="144016" cy="216024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http://www.fancyicons.com/download/?id=1649&amp;t=png&amp;s=12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8197" y="2818853"/>
            <a:ext cx="859160" cy="859161"/>
          </a:xfrm>
          <a:prstGeom prst="rect">
            <a:avLst/>
          </a:prstGeom>
          <a:noFill/>
        </p:spPr>
      </p:pic>
      <p:pic>
        <p:nvPicPr>
          <p:cNvPr id="1028" name="Picture 4" descr="http://t1.ftcdn.net/jpg/00/33/16/40/400_F_33164036_C2dvyRhqpl5Bvhaqrf79A5Nhv7V6k7Em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58034" y="4630476"/>
            <a:ext cx="614056" cy="646981"/>
          </a:xfrm>
          <a:prstGeom prst="rect">
            <a:avLst/>
          </a:prstGeom>
          <a:noFill/>
        </p:spPr>
      </p:pic>
      <p:pic>
        <p:nvPicPr>
          <p:cNvPr id="17" name="Picture 2" descr="http://www.fancyicons.com/download/?id=1649&amp;t=png&amp;s=12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581128"/>
            <a:ext cx="859160" cy="859161"/>
          </a:xfrm>
          <a:prstGeom prst="rect">
            <a:avLst/>
          </a:prstGeom>
          <a:noFill/>
        </p:spPr>
      </p:pic>
      <p:pic>
        <p:nvPicPr>
          <p:cNvPr id="19" name="Picture 4" descr="http://t1.ftcdn.net/jpg/00/33/16/40/400_F_33164036_C2dvyRhqpl5Bvhaqrf79A5Nhv7V6k7Em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732240" y="2925352"/>
            <a:ext cx="614056" cy="646981"/>
          </a:xfrm>
          <a:prstGeom prst="rect">
            <a:avLst/>
          </a:prstGeom>
          <a:noFill/>
        </p:spPr>
      </p:pic>
      <p:pic>
        <p:nvPicPr>
          <p:cNvPr id="20" name="Image 19" descr="bts_sn_info15587_cci_p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188639"/>
            <a:ext cx="1296144" cy="950505"/>
          </a:xfrm>
          <a:prstGeom prst="rect">
            <a:avLst/>
          </a:prstGeom>
          <a:blipFill dpi="0" rotWithShape="1">
            <a:blip r:embed="rId8" cstate="print">
              <a:alphaModFix amt="37000"/>
              <a:lum/>
            </a:blip>
            <a:srcRect/>
            <a:tile tx="0" ty="0" sx="100000" sy="100000" flip="none" algn="tl"/>
          </a:blipFill>
        </p:spPr>
      </p:pic>
      <p:sp>
        <p:nvSpPr>
          <p:cNvPr id="21" name="ZoneTexte 20"/>
          <p:cNvSpPr txBox="1"/>
          <p:nvPr/>
        </p:nvSpPr>
        <p:spPr>
          <a:xfrm>
            <a:off x="3599384" y="6505515"/>
            <a:ext cx="554461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Séminaire Inter-académique BTS Systèmes Numériques, Armentières le 27 Juin 2014</a:t>
            </a:r>
          </a:p>
          <a:p>
            <a:pPr algn="l"/>
            <a:endParaRPr lang="fr-FR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 bright="7000" contrast="-15000"/>
          </a:blip>
          <a:srcRect/>
          <a:stretch>
            <a:fillRect l="-1000" t="19000" r="-1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èche droite 17"/>
          <p:cNvSpPr/>
          <p:nvPr/>
        </p:nvSpPr>
        <p:spPr>
          <a:xfrm>
            <a:off x="1835696" y="980728"/>
            <a:ext cx="712879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907704" y="228600"/>
            <a:ext cx="8136904" cy="1040160"/>
          </a:xfrm>
        </p:spPr>
        <p:txBody>
          <a:bodyPr>
            <a:normAutofit fontScale="90000"/>
          </a:bodyPr>
          <a:lstStyle/>
          <a:p>
            <a:pPr lvl="0"/>
            <a: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Aide à l'accostage</a:t>
            </a:r>
            <a:b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Réalisation de l’architecture du système </a:t>
            </a:r>
            <a:r>
              <a:rPr lang="fr-FR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 20</a:t>
            </a:r>
            <a:r>
              <a:rPr lang="fr-FR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h30mn </a:t>
            </a:r>
            <a:r>
              <a:rPr lang="en-US" sz="31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/>
            </a:r>
            <a:br>
              <a:rPr lang="en-US" sz="31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endParaRPr lang="fr-FR" sz="3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1268760"/>
            <a:ext cx="2088232" cy="2880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Cahier des charges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699792" y="1268760"/>
            <a:ext cx="2088232" cy="2880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/>
              <a:t>Architecture système</a:t>
            </a:r>
            <a:endParaRPr lang="fr-FR" i="1" dirty="0"/>
          </a:p>
        </p:txBody>
      </p:sp>
      <p:sp>
        <p:nvSpPr>
          <p:cNvPr id="10" name="Rectangle 9"/>
          <p:cNvSpPr/>
          <p:nvPr/>
        </p:nvSpPr>
        <p:spPr>
          <a:xfrm>
            <a:off x="4788024" y="1268760"/>
            <a:ext cx="2088232" cy="2880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Prototypage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6876256" y="1268760"/>
            <a:ext cx="2088232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Validation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267744" y="1772816"/>
            <a:ext cx="5040560" cy="36004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Réaliser les diagrammes de blocs internes IBD  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 3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riangle isocèle 11"/>
          <p:cNvSpPr/>
          <p:nvPr/>
        </p:nvSpPr>
        <p:spPr>
          <a:xfrm>
            <a:off x="3635896" y="1556792"/>
            <a:ext cx="144016" cy="216024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14" y="2276872"/>
            <a:ext cx="8441324" cy="3987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Image 14" descr="bts_sn_info15587_cci_p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188639"/>
            <a:ext cx="1296144" cy="950505"/>
          </a:xfrm>
          <a:prstGeom prst="rect">
            <a:avLst/>
          </a:prstGeom>
          <a:blipFill dpi="0" rotWithShape="1">
            <a:blip r:embed="rId4" cstate="print">
              <a:alphaModFix amt="37000"/>
              <a:lum/>
            </a:blip>
            <a:srcRect/>
            <a:tile tx="0" ty="0" sx="100000" sy="100000" flip="none" algn="tl"/>
          </a:blipFill>
        </p:spPr>
      </p:pic>
      <p:sp>
        <p:nvSpPr>
          <p:cNvPr id="17" name="ZoneTexte 16"/>
          <p:cNvSpPr txBox="1"/>
          <p:nvPr/>
        </p:nvSpPr>
        <p:spPr>
          <a:xfrm>
            <a:off x="3599384" y="6505515"/>
            <a:ext cx="554461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Séminaire Inter-académique BTS Systèmes Numériques, Armentières le 27 Juin 2014</a:t>
            </a:r>
          </a:p>
          <a:p>
            <a:pPr algn="l"/>
            <a:endParaRPr lang="fr-FR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 bright="7000" contrast="-15000"/>
          </a:blip>
          <a:srcRect/>
          <a:stretch>
            <a:fillRect l="-1000" t="19000" r="-1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/>
          <p:nvPr/>
        </p:nvPicPr>
        <p:blipFill rotWithShape="1">
          <a:blip r:embed="rId3" cstate="print"/>
          <a:srcRect l="48306" t="22848" r="9054" b="39431"/>
          <a:stretch/>
        </p:blipFill>
        <p:spPr bwMode="auto">
          <a:xfrm>
            <a:off x="3390085" y="3573015"/>
            <a:ext cx="5753916" cy="293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 24"/>
          <p:cNvPicPr/>
          <p:nvPr/>
        </p:nvPicPr>
        <p:blipFill rotWithShape="1">
          <a:blip r:embed="rId3" cstate="print"/>
          <a:srcRect l="47958" t="58981" r="21070" b="16399"/>
          <a:stretch/>
        </p:blipFill>
        <p:spPr bwMode="auto">
          <a:xfrm>
            <a:off x="-1" y="2780928"/>
            <a:ext cx="40386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lèche droite 17"/>
          <p:cNvSpPr/>
          <p:nvPr/>
        </p:nvSpPr>
        <p:spPr>
          <a:xfrm>
            <a:off x="1835696" y="980728"/>
            <a:ext cx="712879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907704" y="228600"/>
            <a:ext cx="8136904" cy="1040160"/>
          </a:xfrm>
        </p:spPr>
        <p:txBody>
          <a:bodyPr>
            <a:normAutofit fontScale="90000"/>
          </a:bodyPr>
          <a:lstStyle/>
          <a:p>
            <a:pPr lvl="0"/>
            <a: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Aide à l'accostage</a:t>
            </a:r>
            <a:b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Réalisation de l’architecture du système </a:t>
            </a:r>
            <a:r>
              <a:rPr lang="fr-FR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 20</a:t>
            </a:r>
            <a:r>
              <a:rPr lang="fr-FR" sz="2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h30mn </a:t>
            </a:r>
            <a:r>
              <a:rPr lang="en-US" sz="31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/>
            </a:r>
            <a:br>
              <a:rPr lang="en-US" sz="31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endParaRPr lang="fr-FR" sz="3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1268760"/>
            <a:ext cx="2088232" cy="2880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Cahier des charges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699792" y="1268760"/>
            <a:ext cx="2088232" cy="2880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/>
              <a:t>Architecture système</a:t>
            </a:r>
            <a:endParaRPr lang="fr-FR" i="1" dirty="0"/>
          </a:p>
        </p:txBody>
      </p:sp>
      <p:sp>
        <p:nvSpPr>
          <p:cNvPr id="10" name="Rectangle 9"/>
          <p:cNvSpPr/>
          <p:nvPr/>
        </p:nvSpPr>
        <p:spPr>
          <a:xfrm>
            <a:off x="4788024" y="1268760"/>
            <a:ext cx="2088232" cy="2880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Prototypage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6876256" y="1268760"/>
            <a:ext cx="2088232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Validation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51520" y="1772816"/>
            <a:ext cx="5832648" cy="36004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apport de connaissances  « communications sérielles »  14</a:t>
            </a: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riangle isocèle 11"/>
          <p:cNvSpPr/>
          <p:nvPr/>
        </p:nvSpPr>
        <p:spPr>
          <a:xfrm>
            <a:off x="4355976" y="1556792"/>
            <a:ext cx="144016" cy="216024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droite 16"/>
          <p:cNvSpPr/>
          <p:nvPr/>
        </p:nvSpPr>
        <p:spPr>
          <a:xfrm>
            <a:off x="1259632" y="2416349"/>
            <a:ext cx="6048672" cy="200186"/>
          </a:xfrm>
          <a:prstGeom prst="rightArrow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1439652" y="2344341"/>
            <a:ext cx="936104" cy="36004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Apports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19772" y="2344341"/>
            <a:ext cx="1224136" cy="36004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Recherche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87924" y="2344341"/>
            <a:ext cx="1224136" cy="36004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Synthèse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92080" y="2344341"/>
            <a:ext cx="1800200" cy="36004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Réinvestissement</a:t>
            </a:r>
            <a:endParaRPr lang="fr-FR" dirty="0">
              <a:solidFill>
                <a:srgbClr val="002060"/>
              </a:solidFill>
            </a:endParaRPr>
          </a:p>
        </p:txBody>
      </p:sp>
      <p:pic>
        <p:nvPicPr>
          <p:cNvPr id="23" name="Picture 2" descr="C:\Users\francois\Dropbox\seminaire Lille BTS SN\images\RectoratAcademieAmie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08640"/>
            <a:ext cx="935509" cy="78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3" descr="bts_sn_info15587_cci_p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188639"/>
            <a:ext cx="1296144" cy="950505"/>
          </a:xfrm>
          <a:prstGeom prst="rect">
            <a:avLst/>
          </a:prstGeom>
          <a:blipFill dpi="0" rotWithShape="1">
            <a:blip r:embed="rId5" cstate="print">
              <a:alphaModFix amt="37000"/>
              <a:lum/>
            </a:blip>
            <a:srcRect/>
            <a:tile tx="0" ty="0" sx="100000" sy="100000" flip="none" algn="tl"/>
          </a:blipFill>
        </p:spPr>
      </p:pic>
      <p:sp>
        <p:nvSpPr>
          <p:cNvPr id="26" name="ZoneTexte 25"/>
          <p:cNvSpPr txBox="1"/>
          <p:nvPr/>
        </p:nvSpPr>
        <p:spPr>
          <a:xfrm>
            <a:off x="3599384" y="6505515"/>
            <a:ext cx="554461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Séminaire Inter-académique BTS Systèmes Numériques, Armentières le 27 Juin 2014</a:t>
            </a:r>
          </a:p>
          <a:p>
            <a:pPr algn="l"/>
            <a:endParaRPr lang="fr-FR" sz="10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61047" y="2704381"/>
            <a:ext cx="5164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 </a:t>
            </a:r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2</a:t>
            </a:r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</a:t>
            </a:r>
            <a:endParaRPr lang="fr-FR" sz="1200" dirty="0"/>
          </a:p>
        </p:txBody>
      </p:sp>
      <p:sp>
        <p:nvSpPr>
          <p:cNvPr id="27" name="Rectangle 26"/>
          <p:cNvSpPr/>
          <p:nvPr/>
        </p:nvSpPr>
        <p:spPr>
          <a:xfrm>
            <a:off x="2873596" y="2692016"/>
            <a:ext cx="5164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 6</a:t>
            </a:r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</a:t>
            </a:r>
            <a:endParaRPr lang="fr-FR" sz="1200" dirty="0"/>
          </a:p>
        </p:txBody>
      </p:sp>
      <p:sp>
        <p:nvSpPr>
          <p:cNvPr id="28" name="Rectangle 27"/>
          <p:cNvSpPr/>
          <p:nvPr/>
        </p:nvSpPr>
        <p:spPr>
          <a:xfrm>
            <a:off x="4241748" y="2693417"/>
            <a:ext cx="5164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 </a:t>
            </a:r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2</a:t>
            </a:r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</a:t>
            </a:r>
            <a:endParaRPr lang="fr-FR" sz="1200" dirty="0"/>
          </a:p>
        </p:txBody>
      </p:sp>
      <p:sp>
        <p:nvSpPr>
          <p:cNvPr id="29" name="Rectangle 28"/>
          <p:cNvSpPr/>
          <p:nvPr/>
        </p:nvSpPr>
        <p:spPr>
          <a:xfrm>
            <a:off x="5764819" y="2692015"/>
            <a:ext cx="8547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 </a:t>
            </a:r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2</a:t>
            </a:r>
            <a:r>
              <a:rPr lang="fr-FR" sz="1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 + 2h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 bright="7000" contrast="-15000"/>
          </a:blip>
          <a:srcRect/>
          <a:stretch>
            <a:fillRect l="-1000" t="19000" r="-1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èche droite 17"/>
          <p:cNvSpPr/>
          <p:nvPr/>
        </p:nvSpPr>
        <p:spPr>
          <a:xfrm>
            <a:off x="1835696" y="980728"/>
            <a:ext cx="712879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Image 13"/>
          <p:cNvPicPr/>
          <p:nvPr/>
        </p:nvPicPr>
        <p:blipFill>
          <a:blip r:embed="rId3" cstate="print"/>
          <a:srcRect l="29501" t="22427" r="26418" b="19789"/>
          <a:stretch>
            <a:fillRect/>
          </a:stretch>
        </p:blipFill>
        <p:spPr bwMode="auto">
          <a:xfrm>
            <a:off x="1547664" y="1628800"/>
            <a:ext cx="72008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 descr="Imag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1730127" cy="1268760"/>
          </a:xfrm>
          <a:prstGeom prst="rect">
            <a:avLst/>
          </a:prstGeom>
        </p:spPr>
      </p:pic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907704" y="228600"/>
            <a:ext cx="8136904" cy="1040160"/>
          </a:xfrm>
        </p:spPr>
        <p:txBody>
          <a:bodyPr>
            <a:normAutofit fontScale="90000"/>
          </a:bodyPr>
          <a:lstStyle/>
          <a:p>
            <a:pPr lvl="0"/>
            <a: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Aide à l'accostage</a:t>
            </a:r>
            <a:b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Prototypage </a:t>
            </a: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 </a:t>
            </a: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19h</a:t>
            </a:r>
            <a:r>
              <a:rPr lang="en-US" sz="31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/>
            </a:r>
            <a:br>
              <a:rPr lang="en-US" sz="31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endParaRPr lang="fr-FR" sz="3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1268760"/>
            <a:ext cx="2088232" cy="2880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Cahier des charges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699792" y="1268760"/>
            <a:ext cx="2088232" cy="2880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/>
              <a:t>Architecture système</a:t>
            </a:r>
            <a:endParaRPr lang="fr-FR" i="1" dirty="0"/>
          </a:p>
        </p:txBody>
      </p:sp>
      <p:sp>
        <p:nvSpPr>
          <p:cNvPr id="10" name="Rectangle 9"/>
          <p:cNvSpPr/>
          <p:nvPr/>
        </p:nvSpPr>
        <p:spPr>
          <a:xfrm>
            <a:off x="4788024" y="1268760"/>
            <a:ext cx="2088232" cy="2880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Prototypage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6876256" y="1268760"/>
            <a:ext cx="2088232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Validation</a:t>
            </a:r>
            <a:endParaRPr lang="fr-FR" dirty="0"/>
          </a:p>
        </p:txBody>
      </p:sp>
      <p:sp>
        <p:nvSpPr>
          <p:cNvPr id="12" name="Triangle isocèle 11"/>
          <p:cNvSpPr/>
          <p:nvPr/>
        </p:nvSpPr>
        <p:spPr>
          <a:xfrm>
            <a:off x="5580112" y="1556792"/>
            <a:ext cx="432048" cy="432048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599384" y="6505515"/>
            <a:ext cx="554461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Séminaire Inter-académique BTS Systèmes Numériques, Armentières le 27 Juin 2014</a:t>
            </a:r>
          </a:p>
          <a:p>
            <a:pPr algn="l"/>
            <a:endParaRPr lang="fr-FR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 bright="7000" contrast="-15000"/>
          </a:blip>
          <a:srcRect/>
          <a:stretch>
            <a:fillRect l="-1000" t="19000" r="-1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èche droite 17"/>
          <p:cNvSpPr/>
          <p:nvPr/>
        </p:nvSpPr>
        <p:spPr>
          <a:xfrm>
            <a:off x="1835696" y="980728"/>
            <a:ext cx="712879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907704" y="228600"/>
            <a:ext cx="8136904" cy="1040160"/>
          </a:xfrm>
        </p:spPr>
        <p:txBody>
          <a:bodyPr>
            <a:normAutofit fontScale="90000"/>
          </a:bodyPr>
          <a:lstStyle/>
          <a:p>
            <a:pPr lvl="0"/>
            <a: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Aide à l'accostage</a:t>
            </a:r>
            <a:b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Prototypage </a:t>
            </a: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 </a:t>
            </a: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19h</a:t>
            </a:r>
            <a:r>
              <a:rPr lang="en-US" sz="31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/>
            </a:r>
            <a:br>
              <a:rPr lang="en-US" sz="31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endParaRPr lang="fr-FR" sz="3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1268760"/>
            <a:ext cx="2088232" cy="2880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Cahier des charges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699792" y="1268760"/>
            <a:ext cx="2088232" cy="2880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/>
              <a:t>Architecture système</a:t>
            </a:r>
            <a:endParaRPr lang="fr-FR" i="1" dirty="0"/>
          </a:p>
        </p:txBody>
      </p:sp>
      <p:sp>
        <p:nvSpPr>
          <p:cNvPr id="10" name="Rectangle 9"/>
          <p:cNvSpPr/>
          <p:nvPr/>
        </p:nvSpPr>
        <p:spPr>
          <a:xfrm>
            <a:off x="4788024" y="1268760"/>
            <a:ext cx="2088232" cy="2880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Prototypage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6876256" y="1268760"/>
            <a:ext cx="2088232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Validation</a:t>
            </a:r>
            <a:endParaRPr lang="fr-FR" dirty="0"/>
          </a:p>
        </p:txBody>
      </p:sp>
      <p:sp>
        <p:nvSpPr>
          <p:cNvPr id="12" name="Triangle isocèle 11"/>
          <p:cNvSpPr/>
          <p:nvPr/>
        </p:nvSpPr>
        <p:spPr>
          <a:xfrm>
            <a:off x="5580112" y="1556792"/>
            <a:ext cx="432048" cy="432048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899592" y="2132856"/>
            <a:ext cx="71287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7030A0"/>
                </a:solidFill>
              </a:rPr>
              <a:t>Gestion Accostage </a:t>
            </a:r>
            <a:r>
              <a:rPr lang="fr-FR" sz="2800" b="1" dirty="0" smtClean="0">
                <a:solidFill>
                  <a:srgbClr val="7030A0"/>
                </a:solidFill>
                <a:sym typeface="Wingdings"/>
              </a:rPr>
              <a:t> </a:t>
            </a:r>
            <a:r>
              <a:rPr lang="fr-FR" sz="2800" b="1" dirty="0" smtClean="0">
                <a:solidFill>
                  <a:srgbClr val="7030A0"/>
                </a:solidFill>
              </a:rPr>
              <a:t>19h (EC)</a:t>
            </a:r>
          </a:p>
          <a:p>
            <a:endParaRPr lang="fr-FR" sz="2800" b="1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 smtClean="0"/>
              <a:t>Utiliser le capteur distance quai (ultra son)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 smtClean="0"/>
              <a:t>S’interconnecter avec le CAN (</a:t>
            </a:r>
            <a:r>
              <a:rPr lang="fr-FR" sz="2800" dirty="0" err="1" smtClean="0"/>
              <a:t>Simnet</a:t>
            </a:r>
            <a:r>
              <a:rPr lang="fr-FR" sz="2800" dirty="0" smtClean="0"/>
              <a:t>)   -   Gérer la barre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800" dirty="0" smtClean="0"/>
              <a:t>Dialoguer avec la télécommande (</a:t>
            </a:r>
            <a:r>
              <a:rPr lang="fr-FR" sz="2800" dirty="0" err="1" smtClean="0"/>
              <a:t>Xbee</a:t>
            </a:r>
            <a:r>
              <a:rPr lang="fr-FR" sz="2800" dirty="0" smtClean="0"/>
              <a:t>)</a:t>
            </a:r>
            <a:endParaRPr lang="fr-FR" sz="2800" dirty="0"/>
          </a:p>
        </p:txBody>
      </p:sp>
      <p:sp>
        <p:nvSpPr>
          <p:cNvPr id="15" name="ZoneTexte 14"/>
          <p:cNvSpPr txBox="1"/>
          <p:nvPr/>
        </p:nvSpPr>
        <p:spPr>
          <a:xfrm>
            <a:off x="8172400" y="544522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  <a:r>
              <a:rPr lang="fr-FR" dirty="0" smtClean="0"/>
              <a:t>/3</a:t>
            </a:r>
            <a:endParaRPr lang="fr-FR" dirty="0"/>
          </a:p>
        </p:txBody>
      </p:sp>
      <p:pic>
        <p:nvPicPr>
          <p:cNvPr id="16" name="Image 15" descr="bts_sn_info15587_cci_p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188639"/>
            <a:ext cx="1296144" cy="950505"/>
          </a:xfrm>
          <a:prstGeom prst="rect">
            <a:avLst/>
          </a:prstGeom>
          <a:blipFill dpi="0" rotWithShape="1">
            <a:blip r:embed="rId3" cstate="print">
              <a:alphaModFix amt="37000"/>
              <a:lum/>
            </a:blip>
            <a:srcRect/>
            <a:tile tx="0" ty="0" sx="100000" sy="100000" flip="none" algn="tl"/>
          </a:blipFill>
        </p:spPr>
      </p:pic>
      <p:sp>
        <p:nvSpPr>
          <p:cNvPr id="17" name="ZoneTexte 16"/>
          <p:cNvSpPr txBox="1"/>
          <p:nvPr/>
        </p:nvSpPr>
        <p:spPr>
          <a:xfrm>
            <a:off x="3599384" y="6505515"/>
            <a:ext cx="554461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Séminaire Inter-académique BTS Systèmes Numériques, Armentières le 27 Juin 2014</a:t>
            </a:r>
          </a:p>
          <a:p>
            <a:pPr algn="l"/>
            <a:endParaRPr lang="fr-FR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 bright="7000" contrast="-15000"/>
          </a:blip>
          <a:srcRect/>
          <a:stretch>
            <a:fillRect l="-1000" t="19000" r="-1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èche droite 17"/>
          <p:cNvSpPr/>
          <p:nvPr/>
        </p:nvSpPr>
        <p:spPr>
          <a:xfrm>
            <a:off x="1835696" y="980728"/>
            <a:ext cx="712879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t="686" r="40485" b="15175"/>
          <a:stretch/>
        </p:blipFill>
        <p:spPr bwMode="auto">
          <a:xfrm>
            <a:off x="2002088" y="1628800"/>
            <a:ext cx="5580603" cy="375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907704" y="228600"/>
            <a:ext cx="8136904" cy="1040160"/>
          </a:xfrm>
        </p:spPr>
        <p:txBody>
          <a:bodyPr>
            <a:normAutofit fontScale="90000"/>
          </a:bodyPr>
          <a:lstStyle/>
          <a:p>
            <a:pPr lvl="0"/>
            <a: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Aide à l'accostage</a:t>
            </a:r>
            <a:b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Prototypage </a:t>
            </a: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 </a:t>
            </a: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19h</a:t>
            </a:r>
            <a:r>
              <a:rPr lang="en-US" sz="31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/>
            </a:r>
            <a:br>
              <a:rPr lang="en-US" sz="31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endParaRPr lang="fr-FR" sz="3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1268760"/>
            <a:ext cx="2088232" cy="2880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Cahier des charges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699792" y="1268760"/>
            <a:ext cx="2088232" cy="2880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/>
              <a:t>Architecture système</a:t>
            </a:r>
            <a:endParaRPr lang="fr-FR" i="1" dirty="0"/>
          </a:p>
        </p:txBody>
      </p:sp>
      <p:sp>
        <p:nvSpPr>
          <p:cNvPr id="10" name="Rectangle 9"/>
          <p:cNvSpPr/>
          <p:nvPr/>
        </p:nvSpPr>
        <p:spPr>
          <a:xfrm>
            <a:off x="4788024" y="1268760"/>
            <a:ext cx="2088232" cy="2880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Prototypage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6876256" y="1268760"/>
            <a:ext cx="2088232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Validation</a:t>
            </a:r>
            <a:endParaRPr lang="fr-FR" dirty="0"/>
          </a:p>
        </p:txBody>
      </p:sp>
      <p:sp>
        <p:nvSpPr>
          <p:cNvPr id="12" name="Triangle isocèle 11"/>
          <p:cNvSpPr/>
          <p:nvPr/>
        </p:nvSpPr>
        <p:spPr>
          <a:xfrm>
            <a:off x="5580112" y="1556792"/>
            <a:ext cx="216024" cy="288032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3"/>
          <a:stretch>
            <a:fillRect/>
          </a:stretch>
        </p:blipFill>
        <p:spPr bwMode="auto">
          <a:xfrm>
            <a:off x="1" y="2994801"/>
            <a:ext cx="3635895" cy="302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Connecteur droit avec flèche 20"/>
          <p:cNvCxnSpPr/>
          <p:nvPr/>
        </p:nvCxnSpPr>
        <p:spPr>
          <a:xfrm flipV="1">
            <a:off x="1043608" y="2276873"/>
            <a:ext cx="2304256" cy="11521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899592" y="3068961"/>
            <a:ext cx="2808312" cy="1584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2987824" y="3519327"/>
            <a:ext cx="3465787" cy="6297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V="1">
            <a:off x="2771800" y="5013176"/>
            <a:ext cx="3744416" cy="576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8244408" y="57332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  <a:r>
              <a:rPr lang="fr-FR" dirty="0" smtClean="0"/>
              <a:t>/3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4932040" y="1844824"/>
            <a:ext cx="3096344" cy="36004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Tâche 1 Gestion Accostage  EC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7" name="Image 26" descr="bts_sn_info15587_cci_p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188639"/>
            <a:ext cx="1296144" cy="950505"/>
          </a:xfrm>
          <a:prstGeom prst="rect">
            <a:avLst/>
          </a:prstGeom>
          <a:blipFill dpi="0" rotWithShape="1">
            <a:blip r:embed="rId5" cstate="print">
              <a:alphaModFix amt="37000"/>
              <a:lum/>
            </a:blip>
            <a:srcRect/>
            <a:tile tx="0" ty="0" sx="100000" sy="100000" flip="none" algn="tl"/>
          </a:blipFill>
        </p:spPr>
      </p:pic>
      <p:sp>
        <p:nvSpPr>
          <p:cNvPr id="28" name="ZoneTexte 27"/>
          <p:cNvSpPr txBox="1"/>
          <p:nvPr/>
        </p:nvSpPr>
        <p:spPr>
          <a:xfrm>
            <a:off x="3599384" y="6505515"/>
            <a:ext cx="554461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Séminaire Inter-académique BTS Systèmes Numériques, Armentières le 27 Juin 2014</a:t>
            </a:r>
          </a:p>
          <a:p>
            <a:pPr algn="l"/>
            <a:endParaRPr lang="fr-FR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 bright="7000" contrast="-15000"/>
          </a:blip>
          <a:srcRect/>
          <a:stretch>
            <a:fillRect l="-1000" t="19000" r="-1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èche droite 17"/>
          <p:cNvSpPr/>
          <p:nvPr/>
        </p:nvSpPr>
        <p:spPr>
          <a:xfrm>
            <a:off x="1835696" y="980728"/>
            <a:ext cx="712879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04864"/>
            <a:ext cx="2892107" cy="252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907704" y="228600"/>
            <a:ext cx="8136904" cy="1040160"/>
          </a:xfrm>
        </p:spPr>
        <p:txBody>
          <a:bodyPr>
            <a:normAutofit fontScale="90000"/>
          </a:bodyPr>
          <a:lstStyle/>
          <a:p>
            <a:pPr lvl="0"/>
            <a: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Aide à l'accostage</a:t>
            </a:r>
            <a:b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Prototypage </a:t>
            </a: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 </a:t>
            </a: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19h</a:t>
            </a:r>
            <a:r>
              <a:rPr lang="en-US" sz="31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/>
            </a:r>
            <a:br>
              <a:rPr lang="en-US" sz="31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endParaRPr lang="fr-FR" sz="3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1268760"/>
            <a:ext cx="2088232" cy="2880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Cahier des charges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699792" y="1268760"/>
            <a:ext cx="2088232" cy="2880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/>
              <a:t>Architecture système</a:t>
            </a:r>
            <a:endParaRPr lang="fr-FR" i="1" dirty="0"/>
          </a:p>
        </p:txBody>
      </p:sp>
      <p:sp>
        <p:nvSpPr>
          <p:cNvPr id="10" name="Rectangle 9"/>
          <p:cNvSpPr/>
          <p:nvPr/>
        </p:nvSpPr>
        <p:spPr>
          <a:xfrm>
            <a:off x="4788024" y="1268760"/>
            <a:ext cx="2088232" cy="2880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Prototypage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6876256" y="1268760"/>
            <a:ext cx="2088232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Validation</a:t>
            </a:r>
            <a:endParaRPr lang="fr-FR" dirty="0"/>
          </a:p>
        </p:txBody>
      </p:sp>
      <p:sp>
        <p:nvSpPr>
          <p:cNvPr id="12" name="Triangle isocèle 11"/>
          <p:cNvSpPr/>
          <p:nvPr/>
        </p:nvSpPr>
        <p:spPr>
          <a:xfrm>
            <a:off x="5580112" y="1556792"/>
            <a:ext cx="216024" cy="288032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8244408" y="57332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  <a:r>
              <a:rPr lang="fr-FR" dirty="0" smtClean="0"/>
              <a:t>/3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4932040" y="1844824"/>
            <a:ext cx="3096344" cy="36004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Tâche 1 Gestion Accostage  EC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6" name="Image 25" descr="simnet.jpg">
            <a:hlinkClick r:id="rId4" action="ppaction://hlinkfile"/>
          </p:cNvPr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628800"/>
            <a:ext cx="3528392" cy="2232248"/>
          </a:xfrm>
          <a:prstGeom prst="rect">
            <a:avLst/>
          </a:prstGeom>
        </p:spPr>
      </p:pic>
      <p:pic>
        <p:nvPicPr>
          <p:cNvPr id="28" name="Image 27" descr="DSC_0031.jpg">
            <a:hlinkClick r:id="rId6" action="ppaction://hlinkfile"/>
          </p:cNvPr>
          <p:cNvPicPr>
            <a:picLocks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4365104"/>
            <a:ext cx="3851920" cy="1689253"/>
          </a:xfrm>
          <a:prstGeom prst="rect">
            <a:avLst/>
          </a:prstGeom>
        </p:spPr>
      </p:pic>
      <p:pic>
        <p:nvPicPr>
          <p:cNvPr id="29" name="Image 28" descr="gadget.bmp">
            <a:hlinkClick r:id="rId8" action="ppaction://hlinkfile"/>
          </p:cNvPr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3933056"/>
            <a:ext cx="3168352" cy="2189763"/>
          </a:xfrm>
          <a:prstGeom prst="rect">
            <a:avLst/>
          </a:prstGeom>
        </p:spPr>
      </p:pic>
      <p:pic>
        <p:nvPicPr>
          <p:cNvPr id="17" name="Image 16" descr="bts_sn_info15587_cci_p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188639"/>
            <a:ext cx="1296144" cy="950505"/>
          </a:xfrm>
          <a:prstGeom prst="rect">
            <a:avLst/>
          </a:prstGeom>
          <a:blipFill dpi="0" rotWithShape="1">
            <a:blip r:embed="rId10" cstate="print">
              <a:alphaModFix amt="37000"/>
              <a:lum/>
            </a:blip>
            <a:srcRect/>
            <a:tile tx="0" ty="0" sx="100000" sy="100000" flip="none" algn="tl"/>
          </a:blipFill>
        </p:spPr>
      </p:pic>
      <p:sp>
        <p:nvSpPr>
          <p:cNvPr id="19" name="ZoneTexte 18"/>
          <p:cNvSpPr txBox="1"/>
          <p:nvPr/>
        </p:nvSpPr>
        <p:spPr>
          <a:xfrm>
            <a:off x="3599384" y="6505515"/>
            <a:ext cx="554461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Séminaire Inter-académique BTS Systèmes Numériques, Armentières le 27 Juin 2014</a:t>
            </a:r>
          </a:p>
          <a:p>
            <a:pPr algn="l"/>
            <a:endParaRPr lang="fr-FR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 bright="7000" contrast="-15000"/>
          </a:blip>
          <a:srcRect/>
          <a:stretch>
            <a:fillRect l="-1000" t="19000" r="-1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èche droite 17"/>
          <p:cNvSpPr/>
          <p:nvPr/>
        </p:nvSpPr>
        <p:spPr>
          <a:xfrm>
            <a:off x="1835696" y="980728"/>
            <a:ext cx="712879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907704" y="228600"/>
            <a:ext cx="8136904" cy="1040160"/>
          </a:xfrm>
        </p:spPr>
        <p:txBody>
          <a:bodyPr>
            <a:normAutofit fontScale="90000"/>
          </a:bodyPr>
          <a:lstStyle/>
          <a:p>
            <a:pPr lvl="0"/>
            <a: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Aide à l'accostage</a:t>
            </a:r>
            <a:b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Prototypage </a:t>
            </a: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 </a:t>
            </a: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19h</a:t>
            </a:r>
            <a:r>
              <a:rPr lang="en-US" sz="31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/>
            </a:r>
            <a:br>
              <a:rPr lang="en-US" sz="31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endParaRPr lang="fr-FR" sz="3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1268760"/>
            <a:ext cx="2088232" cy="2880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Cahier des charges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699792" y="1268760"/>
            <a:ext cx="2088232" cy="2880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/>
              <a:t>Architecture système</a:t>
            </a:r>
            <a:endParaRPr lang="fr-FR" i="1" dirty="0"/>
          </a:p>
        </p:txBody>
      </p:sp>
      <p:sp>
        <p:nvSpPr>
          <p:cNvPr id="10" name="Rectangle 9"/>
          <p:cNvSpPr/>
          <p:nvPr/>
        </p:nvSpPr>
        <p:spPr>
          <a:xfrm>
            <a:off x="4788024" y="1268760"/>
            <a:ext cx="2088232" cy="2880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Prototypage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6876256" y="1268760"/>
            <a:ext cx="2088232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Validation</a:t>
            </a:r>
            <a:endParaRPr lang="fr-FR" dirty="0"/>
          </a:p>
        </p:txBody>
      </p:sp>
      <p:sp>
        <p:nvSpPr>
          <p:cNvPr id="12" name="Triangle isocèle 11"/>
          <p:cNvSpPr/>
          <p:nvPr/>
        </p:nvSpPr>
        <p:spPr>
          <a:xfrm>
            <a:off x="5580112" y="1556792"/>
            <a:ext cx="432048" cy="432048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899592" y="2132856"/>
            <a:ext cx="71287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solidFill>
                  <a:srgbClr val="7030A0"/>
                </a:solidFill>
              </a:rPr>
              <a:t>Gestion Télécommande </a:t>
            </a:r>
            <a:r>
              <a:rPr lang="fr-FR" sz="3200" b="1" dirty="0" smtClean="0">
                <a:solidFill>
                  <a:srgbClr val="7030A0"/>
                </a:solidFill>
                <a:sym typeface="Wingdings"/>
              </a:rPr>
              <a:t> </a:t>
            </a:r>
            <a:r>
              <a:rPr lang="fr-FR" sz="3200" b="1" dirty="0" smtClean="0">
                <a:solidFill>
                  <a:srgbClr val="7030A0"/>
                </a:solidFill>
              </a:rPr>
              <a:t>19h (IR)</a:t>
            </a:r>
          </a:p>
          <a:p>
            <a:endParaRPr lang="fr-FR" sz="3200" b="1" dirty="0" smtClean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/>
              <a:t>Utiliser l’afficheur (IHM)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/>
              <a:t>Utiliser le joystick (Barre)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/>
              <a:t>Dialoguer avec la gestion accostage (</a:t>
            </a:r>
            <a:r>
              <a:rPr lang="fr-FR" sz="2800" dirty="0" err="1" smtClean="0"/>
              <a:t>Xbee</a:t>
            </a:r>
            <a:r>
              <a:rPr lang="fr-FR" sz="28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 smtClean="0"/>
              <a:t>Gérer la fonction Homme mort</a:t>
            </a:r>
            <a:endParaRPr lang="fr-FR" sz="2800" dirty="0"/>
          </a:p>
        </p:txBody>
      </p:sp>
      <p:sp>
        <p:nvSpPr>
          <p:cNvPr id="15" name="ZoneTexte 14"/>
          <p:cNvSpPr txBox="1"/>
          <p:nvPr/>
        </p:nvSpPr>
        <p:spPr>
          <a:xfrm>
            <a:off x="8172400" y="544522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1/2</a:t>
            </a:r>
            <a:endParaRPr lang="fr-FR" dirty="0"/>
          </a:p>
        </p:txBody>
      </p:sp>
      <p:pic>
        <p:nvPicPr>
          <p:cNvPr id="16" name="Image 15" descr="bts_sn_info15587_cci_p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188639"/>
            <a:ext cx="1296144" cy="950505"/>
          </a:xfrm>
          <a:prstGeom prst="rect">
            <a:avLst/>
          </a:prstGeom>
          <a:blipFill dpi="0" rotWithShape="1">
            <a:blip r:embed="rId3" cstate="print">
              <a:alphaModFix amt="37000"/>
              <a:lum/>
            </a:blip>
            <a:srcRect/>
            <a:tile tx="0" ty="0" sx="100000" sy="100000" flip="none" algn="tl"/>
          </a:blipFill>
        </p:spPr>
      </p:pic>
      <p:sp>
        <p:nvSpPr>
          <p:cNvPr id="17" name="ZoneTexte 16"/>
          <p:cNvSpPr txBox="1"/>
          <p:nvPr/>
        </p:nvSpPr>
        <p:spPr>
          <a:xfrm>
            <a:off x="3599384" y="6505515"/>
            <a:ext cx="554461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Séminaire Inter-académique BTS Systèmes Numériques, Armentières le 27 Juin 2014</a:t>
            </a:r>
          </a:p>
          <a:p>
            <a:pPr algn="l"/>
            <a:endParaRPr lang="fr-FR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 bright="7000" contrast="-15000"/>
          </a:blip>
          <a:srcRect/>
          <a:stretch>
            <a:fillRect l="-1000" t="19000" r="-1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èche droite 17"/>
          <p:cNvSpPr/>
          <p:nvPr/>
        </p:nvSpPr>
        <p:spPr>
          <a:xfrm>
            <a:off x="1835696" y="980728"/>
            <a:ext cx="712879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907704" y="228600"/>
            <a:ext cx="8136904" cy="1040160"/>
          </a:xfrm>
        </p:spPr>
        <p:txBody>
          <a:bodyPr>
            <a:normAutofit fontScale="90000"/>
          </a:bodyPr>
          <a:lstStyle/>
          <a:p>
            <a:pPr lvl="0"/>
            <a: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Aide à l'accostage</a:t>
            </a:r>
            <a:b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Prototypage </a:t>
            </a: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 </a:t>
            </a: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19h</a:t>
            </a:r>
            <a:r>
              <a:rPr lang="en-US" sz="31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/>
            </a:r>
            <a:br>
              <a:rPr lang="en-US" sz="31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endParaRPr lang="fr-FR" sz="3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1268760"/>
            <a:ext cx="2088232" cy="2880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Cahier des charges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699792" y="1268760"/>
            <a:ext cx="2088232" cy="2880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/>
              <a:t>Architecture système</a:t>
            </a:r>
            <a:endParaRPr lang="fr-FR" i="1" dirty="0"/>
          </a:p>
        </p:txBody>
      </p:sp>
      <p:sp>
        <p:nvSpPr>
          <p:cNvPr id="10" name="Rectangle 9"/>
          <p:cNvSpPr/>
          <p:nvPr/>
        </p:nvSpPr>
        <p:spPr>
          <a:xfrm>
            <a:off x="4788024" y="1268760"/>
            <a:ext cx="2088232" cy="2880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Prototypage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6876256" y="1268760"/>
            <a:ext cx="2088232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Validation</a:t>
            </a:r>
            <a:endParaRPr lang="fr-FR" dirty="0"/>
          </a:p>
        </p:txBody>
      </p:sp>
      <p:sp>
        <p:nvSpPr>
          <p:cNvPr id="12" name="Triangle isocèle 11"/>
          <p:cNvSpPr/>
          <p:nvPr/>
        </p:nvSpPr>
        <p:spPr>
          <a:xfrm>
            <a:off x="5580112" y="1556792"/>
            <a:ext cx="216024" cy="288032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8244408" y="57332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2/2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4932040" y="1844824"/>
            <a:ext cx="3600400" cy="36004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Tâche 2 Gestion Télécommande  IR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3312368" cy="219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3"/>
          <a:stretch>
            <a:fillRect/>
          </a:stretch>
        </p:blipFill>
        <p:spPr bwMode="auto">
          <a:xfrm>
            <a:off x="755576" y="2348880"/>
            <a:ext cx="4077389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07"/>
          <a:stretch>
            <a:fillRect/>
          </a:stretch>
        </p:blipFill>
        <p:spPr bwMode="auto">
          <a:xfrm>
            <a:off x="4860032" y="2492896"/>
            <a:ext cx="3919686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50" y="4365104"/>
            <a:ext cx="2453792" cy="152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 descr="bts_sn_info15587_cci_p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188639"/>
            <a:ext cx="1296144" cy="950505"/>
          </a:xfrm>
          <a:prstGeom prst="rect">
            <a:avLst/>
          </a:prstGeom>
          <a:blipFill dpi="0" rotWithShape="1">
            <a:blip r:embed="rId7" cstate="print">
              <a:alphaModFix amt="37000"/>
              <a:lum/>
            </a:blip>
            <a:srcRect/>
            <a:tile tx="0" ty="0" sx="100000" sy="100000" flip="none" algn="tl"/>
          </a:blipFill>
        </p:spPr>
      </p:pic>
      <p:sp>
        <p:nvSpPr>
          <p:cNvPr id="19" name="ZoneTexte 18"/>
          <p:cNvSpPr txBox="1"/>
          <p:nvPr/>
        </p:nvSpPr>
        <p:spPr>
          <a:xfrm>
            <a:off x="3599384" y="6505515"/>
            <a:ext cx="554461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Séminaire Inter-académique BTS Systèmes Numériques, Armentières le 27 Juin 2014</a:t>
            </a:r>
          </a:p>
          <a:p>
            <a:pPr algn="l"/>
            <a:endParaRPr lang="fr-FR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 bright="7000" contrast="-15000"/>
          </a:blip>
          <a:srcRect/>
          <a:stretch>
            <a:fillRect l="-1000" t="19000" r="-1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èche droite 17"/>
          <p:cNvSpPr/>
          <p:nvPr/>
        </p:nvSpPr>
        <p:spPr>
          <a:xfrm>
            <a:off x="1835696" y="980728"/>
            <a:ext cx="712879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907704" y="228600"/>
            <a:ext cx="8136904" cy="1040160"/>
          </a:xfrm>
        </p:spPr>
        <p:txBody>
          <a:bodyPr>
            <a:normAutofit fontScale="90000"/>
          </a:bodyPr>
          <a:lstStyle/>
          <a:p>
            <a:pPr lvl="0"/>
            <a: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Aide à l'accostage</a:t>
            </a:r>
            <a:b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Prototypage </a:t>
            </a: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 </a:t>
            </a: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19h</a:t>
            </a:r>
            <a:r>
              <a:rPr lang="en-US" sz="31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/>
            </a:r>
            <a:br>
              <a:rPr lang="en-US" sz="31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endParaRPr lang="fr-FR" sz="3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1268760"/>
            <a:ext cx="2088232" cy="2880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Cahier des charges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699792" y="1268760"/>
            <a:ext cx="2088232" cy="2880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/>
              <a:t>Architecture système</a:t>
            </a:r>
            <a:endParaRPr lang="fr-FR" i="1" dirty="0"/>
          </a:p>
        </p:txBody>
      </p:sp>
      <p:sp>
        <p:nvSpPr>
          <p:cNvPr id="10" name="Rectangle 9"/>
          <p:cNvSpPr/>
          <p:nvPr/>
        </p:nvSpPr>
        <p:spPr>
          <a:xfrm>
            <a:off x="4788024" y="1268760"/>
            <a:ext cx="2088232" cy="2880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Prototypage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6876256" y="1268760"/>
            <a:ext cx="2088232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Validation</a:t>
            </a:r>
            <a:endParaRPr lang="fr-FR" dirty="0"/>
          </a:p>
        </p:txBody>
      </p:sp>
      <p:sp>
        <p:nvSpPr>
          <p:cNvPr id="12" name="Triangle isocèle 11"/>
          <p:cNvSpPr/>
          <p:nvPr/>
        </p:nvSpPr>
        <p:spPr>
          <a:xfrm>
            <a:off x="5580112" y="1556792"/>
            <a:ext cx="432048" cy="432048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899592" y="2132856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rgbClr val="7030A0"/>
                </a:solidFill>
              </a:rPr>
              <a:t>Réalisation Capteur batterie </a:t>
            </a:r>
            <a:r>
              <a:rPr lang="fr-FR" sz="3600" b="1" dirty="0" smtClean="0">
                <a:solidFill>
                  <a:srgbClr val="7030A0"/>
                </a:solidFill>
                <a:sym typeface="Wingdings"/>
              </a:rPr>
              <a:t> </a:t>
            </a:r>
            <a:r>
              <a:rPr lang="fr-FR" sz="3600" b="1" dirty="0" smtClean="0">
                <a:solidFill>
                  <a:srgbClr val="7030A0"/>
                </a:solidFill>
              </a:rPr>
              <a:t>19h (EC)</a:t>
            </a:r>
          </a:p>
          <a:p>
            <a:endParaRPr lang="fr-FR" sz="3600" b="1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3200" dirty="0" smtClean="0"/>
              <a:t>Créer un module physique capteur batterie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3200" dirty="0" smtClean="0"/>
              <a:t>Inclure une mémoire non volatile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3200" dirty="0" smtClean="0"/>
              <a:t>Simuler des fonctions d’adaptations</a:t>
            </a:r>
            <a:endParaRPr lang="fr-FR" sz="3200" dirty="0"/>
          </a:p>
        </p:txBody>
      </p:sp>
      <p:sp>
        <p:nvSpPr>
          <p:cNvPr id="15" name="ZoneTexte 14"/>
          <p:cNvSpPr txBox="1"/>
          <p:nvPr/>
        </p:nvSpPr>
        <p:spPr>
          <a:xfrm>
            <a:off x="8172400" y="544522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1/2</a:t>
            </a:r>
            <a:endParaRPr lang="fr-FR" dirty="0"/>
          </a:p>
        </p:txBody>
      </p:sp>
      <p:pic>
        <p:nvPicPr>
          <p:cNvPr id="16" name="Image 15" descr="bts_sn_info15587_cci_p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188639"/>
            <a:ext cx="1296144" cy="950505"/>
          </a:xfrm>
          <a:prstGeom prst="rect">
            <a:avLst/>
          </a:prstGeom>
          <a:blipFill dpi="0" rotWithShape="1">
            <a:blip r:embed="rId3" cstate="print">
              <a:alphaModFix amt="37000"/>
              <a:lum/>
            </a:blip>
            <a:srcRect/>
            <a:tile tx="0" ty="0" sx="100000" sy="100000" flip="none" algn="tl"/>
          </a:blipFill>
        </p:spPr>
      </p:pic>
      <p:sp>
        <p:nvSpPr>
          <p:cNvPr id="17" name="ZoneTexte 16"/>
          <p:cNvSpPr txBox="1"/>
          <p:nvPr/>
        </p:nvSpPr>
        <p:spPr>
          <a:xfrm>
            <a:off x="3599384" y="6505515"/>
            <a:ext cx="554461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Séminaire Inter-académique BTS Systèmes Numériques, Armentières le 27 Juin 2014</a:t>
            </a:r>
          </a:p>
          <a:p>
            <a:pPr algn="l"/>
            <a:endParaRPr lang="fr-FR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0"/>
            <a:lum bright="7000" contrast="-15000"/>
          </a:blip>
          <a:srcRect/>
          <a:stretch>
            <a:fillRect l="-1000" t="19000" r="-1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907704" y="228600"/>
            <a:ext cx="6840760" cy="1040160"/>
          </a:xfrm>
        </p:spPr>
        <p:txBody>
          <a:bodyPr>
            <a:normAutofit fontScale="90000"/>
          </a:bodyPr>
          <a:lstStyle/>
          <a:p>
            <a:pPr lvl="0"/>
            <a: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Aide à l'accostage</a:t>
            </a:r>
            <a:r>
              <a:rPr lang="en-US" cap="all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cap="all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431032" y="1556792"/>
            <a:ext cx="8712968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Compétences mobilisées</a:t>
            </a:r>
          </a:p>
          <a:p>
            <a:endParaRPr lang="fr-F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C3.1Analyser un cahier des charges.</a:t>
            </a:r>
          </a:p>
          <a:p>
            <a:pPr>
              <a:buFontTx/>
              <a:buChar char="-"/>
            </a:pP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C3.3 Définir l’architecture globale d’un prototype ou d’un système.</a:t>
            </a:r>
          </a:p>
          <a:p>
            <a:pPr>
              <a:buFontTx/>
              <a:buChar char="-"/>
            </a:pP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C3.4 Valider le choix d’une architecture matérielle/logicielle.</a:t>
            </a:r>
          </a:p>
          <a:p>
            <a:pPr>
              <a:buFontTx/>
              <a:buChar char="-"/>
            </a:pP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C3.5 Contribuer à la définition des éléments de recette au regard des contraintes du cahier des charges.</a:t>
            </a:r>
          </a:p>
          <a:p>
            <a:pPr>
              <a:buFontTx/>
              <a:buChar char="-"/>
            </a:pP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C3.10 Réaliser la conception détaillée d’un module matériel et/ou logiciel. </a:t>
            </a:r>
          </a:p>
          <a:p>
            <a:pPr>
              <a:buFontTx/>
              <a:buChar char="-"/>
            </a:pP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C3.7 Contribuer à la modélisation de tout ou partie d’un produit.</a:t>
            </a:r>
          </a:p>
          <a:p>
            <a:pPr>
              <a:buFontTx/>
              <a:buChar char="-"/>
            </a:pP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C4.1 Câbler et/ou intégrer un matériel.</a:t>
            </a:r>
          </a:p>
          <a:p>
            <a:pPr>
              <a:buFontTx/>
              <a:buChar char="-"/>
            </a:pP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C4.2 Adapter et/ou configurer un matériel.</a:t>
            </a:r>
          </a:p>
          <a:p>
            <a:pPr>
              <a:buFontTx/>
              <a:buChar char="-"/>
            </a:pP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C4.2 Adapter et/ou configurer un matériel.</a:t>
            </a:r>
          </a:p>
          <a:p>
            <a:pPr>
              <a:buFontTx/>
              <a:buChar char="-"/>
            </a:pP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C4.3 Adapter et/ou configurer une structure logicielle.</a:t>
            </a:r>
            <a:endParaRPr lang="fr-FR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C4.3 Installer et configurer une chaîne de développement.</a:t>
            </a:r>
          </a:p>
          <a:p>
            <a:pPr>
              <a:buFontTx/>
              <a:buChar char="-"/>
            </a:pP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C4.4 Fabriquer (sous-ensemble ou module logiciel).</a:t>
            </a:r>
          </a:p>
          <a:p>
            <a:pPr>
              <a:buFontTx/>
              <a:buChar char="-"/>
            </a:pP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C4.4 Développer un module logiciel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Tx/>
              <a:buChar char="-"/>
            </a:pP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C4.6 Produire les documents de fabrication d’un sous-ensemble.</a:t>
            </a:r>
          </a:p>
          <a:p>
            <a:pPr>
              <a:buFontTx/>
              <a:buChar char="-"/>
            </a:pPr>
            <a:r>
              <a:rPr lang="fr-F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C4.6 : intégrer un module 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logiciel.</a:t>
            </a:r>
          </a:p>
          <a:p>
            <a:pPr>
              <a:buFontTx/>
              <a:buChar char="-"/>
            </a:pP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C4.7 Documenter une réalisation matérielle/logicielle.</a:t>
            </a:r>
          </a:p>
          <a:p>
            <a:pPr>
              <a:buFontTx/>
              <a:buChar char="-"/>
            </a:pP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C4.5 Tester et valider un module logiciel et matériel.</a:t>
            </a:r>
          </a:p>
          <a:p>
            <a:endParaRPr lang="fr-FR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fr-F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fr-F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4" descr="http://www.filovent-admin.com/webroot/files/images_media/voilier_Itali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56792"/>
            <a:ext cx="2484784" cy="103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fancyicons.com/download/?id=1649&amp;t=png&amp;s=12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98618" y="2165672"/>
            <a:ext cx="256672" cy="256672"/>
          </a:xfrm>
          <a:prstGeom prst="rect">
            <a:avLst/>
          </a:prstGeom>
          <a:noFill/>
        </p:spPr>
      </p:pic>
      <p:pic>
        <p:nvPicPr>
          <p:cNvPr id="11" name="Picture 4" descr="http://t1.ftcdn.net/jpg/00/33/16/40/400_F_33164036_C2dvyRhqpl5Bvhaqrf79A5Nhv7V6k7Em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3465733" y="2206649"/>
            <a:ext cx="183448" cy="193284"/>
          </a:xfrm>
          <a:prstGeom prst="rect">
            <a:avLst/>
          </a:prstGeom>
          <a:noFill/>
        </p:spPr>
      </p:pic>
      <p:pic>
        <p:nvPicPr>
          <p:cNvPr id="44" name="Picture 2" descr="http://www.fancyicons.com/download/?id=1649&amp;t=png&amp;s=12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2399933"/>
            <a:ext cx="256672" cy="256672"/>
          </a:xfrm>
          <a:prstGeom prst="rect">
            <a:avLst/>
          </a:prstGeom>
          <a:noFill/>
        </p:spPr>
      </p:pic>
      <p:pic>
        <p:nvPicPr>
          <p:cNvPr id="45" name="Picture 4" descr="http://t1.ftcdn.net/jpg/00/33/16/40/400_F_33164036_C2dvyRhqpl5Bvhaqrf79A5Nhv7V6k7Em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5631203" y="2440910"/>
            <a:ext cx="183448" cy="193284"/>
          </a:xfrm>
          <a:prstGeom prst="rect">
            <a:avLst/>
          </a:prstGeom>
          <a:noFill/>
        </p:spPr>
      </p:pic>
      <p:pic>
        <p:nvPicPr>
          <p:cNvPr id="46" name="Picture 2" descr="http://www.fancyicons.com/download/?id=1649&amp;t=png&amp;s=12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0290" y="2594629"/>
            <a:ext cx="256672" cy="256672"/>
          </a:xfrm>
          <a:prstGeom prst="rect">
            <a:avLst/>
          </a:prstGeom>
          <a:noFill/>
        </p:spPr>
      </p:pic>
      <p:pic>
        <p:nvPicPr>
          <p:cNvPr id="47" name="Picture 4" descr="http://t1.ftcdn.net/jpg/00/33/16/40/400_F_33164036_C2dvyRhqpl5Bvhaqrf79A5Nhv7V6k7Em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5197405" y="2635606"/>
            <a:ext cx="183448" cy="193284"/>
          </a:xfrm>
          <a:prstGeom prst="rect">
            <a:avLst/>
          </a:prstGeom>
          <a:noFill/>
        </p:spPr>
      </p:pic>
      <p:pic>
        <p:nvPicPr>
          <p:cNvPr id="48" name="Picture 2" descr="http://www.fancyicons.com/download/?id=1649&amp;t=png&amp;s=12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2818998"/>
            <a:ext cx="256672" cy="256672"/>
          </a:xfrm>
          <a:prstGeom prst="rect">
            <a:avLst/>
          </a:prstGeom>
          <a:noFill/>
        </p:spPr>
      </p:pic>
      <p:pic>
        <p:nvPicPr>
          <p:cNvPr id="49" name="Picture 4" descr="http://t1.ftcdn.net/jpg/00/33/16/40/400_F_33164036_C2dvyRhqpl5Bvhaqrf79A5Nhv7V6k7Em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295499" y="2859975"/>
            <a:ext cx="183448" cy="193284"/>
          </a:xfrm>
          <a:prstGeom prst="rect">
            <a:avLst/>
          </a:prstGeom>
          <a:noFill/>
        </p:spPr>
      </p:pic>
      <p:pic>
        <p:nvPicPr>
          <p:cNvPr id="50" name="Picture 2" descr="http://www.fancyicons.com/download/?id=1649&amp;t=png&amp;s=12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0466" y="3043367"/>
            <a:ext cx="256672" cy="256672"/>
          </a:xfrm>
          <a:prstGeom prst="rect">
            <a:avLst/>
          </a:prstGeom>
          <a:noFill/>
        </p:spPr>
      </p:pic>
      <p:pic>
        <p:nvPicPr>
          <p:cNvPr id="52" name="Picture 2" descr="http://www.fancyicons.com/download/?id=1649&amp;t=png&amp;s=12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97405" y="3277628"/>
            <a:ext cx="256672" cy="256672"/>
          </a:xfrm>
          <a:prstGeom prst="rect">
            <a:avLst/>
          </a:prstGeom>
          <a:noFill/>
        </p:spPr>
      </p:pic>
      <p:pic>
        <p:nvPicPr>
          <p:cNvPr id="54" name="Picture 2" descr="http://www.fancyicons.com/download/?id=1649&amp;t=png&amp;s=12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92509" y="3418241"/>
            <a:ext cx="256672" cy="256672"/>
          </a:xfrm>
          <a:prstGeom prst="rect">
            <a:avLst/>
          </a:prstGeom>
          <a:noFill/>
        </p:spPr>
      </p:pic>
      <p:pic>
        <p:nvPicPr>
          <p:cNvPr id="55" name="Picture 4" descr="http://t1.ftcdn.net/jpg/00/33/16/40/400_F_33164036_C2dvyRhqpl5Bvhaqrf79A5Nhv7V6k7Em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3659624" y="3459218"/>
            <a:ext cx="183448" cy="193284"/>
          </a:xfrm>
          <a:prstGeom prst="rect">
            <a:avLst/>
          </a:prstGeom>
          <a:noFill/>
        </p:spPr>
      </p:pic>
      <p:pic>
        <p:nvPicPr>
          <p:cNvPr id="56" name="Picture 2" descr="http://www.fancyicons.com/download/?id=1649&amp;t=png&amp;s=12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73245" y="3652502"/>
            <a:ext cx="256672" cy="256672"/>
          </a:xfrm>
          <a:prstGeom prst="rect">
            <a:avLst/>
          </a:prstGeom>
          <a:noFill/>
        </p:spPr>
      </p:pic>
      <p:pic>
        <p:nvPicPr>
          <p:cNvPr id="57" name="Picture 4" descr="http://t1.ftcdn.net/jpg/00/33/16/40/400_F_33164036_C2dvyRhqpl5Bvhaqrf79A5Nhv7V6k7Em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3940360" y="3693479"/>
            <a:ext cx="183448" cy="193284"/>
          </a:xfrm>
          <a:prstGeom prst="rect">
            <a:avLst/>
          </a:prstGeom>
          <a:noFill/>
        </p:spPr>
      </p:pic>
      <p:pic>
        <p:nvPicPr>
          <p:cNvPr id="58" name="Picture 2" descr="http://www.fancyicons.com/download/?id=1649&amp;t=png&amp;s=12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9181" y="3889273"/>
            <a:ext cx="256672" cy="256672"/>
          </a:xfrm>
          <a:prstGeom prst="rect">
            <a:avLst/>
          </a:prstGeom>
          <a:noFill/>
        </p:spPr>
      </p:pic>
      <p:pic>
        <p:nvPicPr>
          <p:cNvPr id="59" name="Picture 4" descr="http://t1.ftcdn.net/jpg/00/33/16/40/400_F_33164036_C2dvyRhqpl5Bvhaqrf79A5Nhv7V6k7Em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3916296" y="3930250"/>
            <a:ext cx="183448" cy="193284"/>
          </a:xfrm>
          <a:prstGeom prst="rect">
            <a:avLst/>
          </a:prstGeom>
          <a:noFill/>
        </p:spPr>
      </p:pic>
      <p:pic>
        <p:nvPicPr>
          <p:cNvPr id="60" name="Picture 2" descr="http://www.fancyicons.com/download/?id=1649&amp;t=png&amp;s=12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7442" y="4113642"/>
            <a:ext cx="256672" cy="256672"/>
          </a:xfrm>
          <a:prstGeom prst="rect">
            <a:avLst/>
          </a:prstGeom>
          <a:noFill/>
        </p:spPr>
      </p:pic>
      <p:pic>
        <p:nvPicPr>
          <p:cNvPr id="63" name="Picture 4" descr="http://t1.ftcdn.net/jpg/00/33/16/40/400_F_33164036_C2dvyRhqpl5Bvhaqrf79A5Nhv7V6k7Em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4783474" y="4353249"/>
            <a:ext cx="183448" cy="193284"/>
          </a:xfrm>
          <a:prstGeom prst="rect">
            <a:avLst/>
          </a:prstGeom>
          <a:noFill/>
        </p:spPr>
      </p:pic>
      <p:pic>
        <p:nvPicPr>
          <p:cNvPr id="64" name="Picture 2" descr="http://www.fancyicons.com/download/?id=1649&amp;t=png&amp;s=12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20770" y="4555816"/>
            <a:ext cx="256672" cy="256672"/>
          </a:xfrm>
          <a:prstGeom prst="rect">
            <a:avLst/>
          </a:prstGeom>
          <a:noFill/>
        </p:spPr>
      </p:pic>
      <p:pic>
        <p:nvPicPr>
          <p:cNvPr id="67" name="Picture 4" descr="http://t1.ftcdn.net/jpg/00/33/16/40/400_F_33164036_C2dvyRhqpl5Bvhaqrf79A5Nhv7V6k7Em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3196252" y="4809228"/>
            <a:ext cx="183448" cy="193284"/>
          </a:xfrm>
          <a:prstGeom prst="rect">
            <a:avLst/>
          </a:prstGeom>
          <a:noFill/>
        </p:spPr>
      </p:pic>
      <p:pic>
        <p:nvPicPr>
          <p:cNvPr id="68" name="Picture 2" descr="http://www.fancyicons.com/download/?id=1649&amp;t=png&amp;s=12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4314" y="5017807"/>
            <a:ext cx="256672" cy="256672"/>
          </a:xfrm>
          <a:prstGeom prst="rect">
            <a:avLst/>
          </a:prstGeom>
          <a:noFill/>
        </p:spPr>
      </p:pic>
      <p:pic>
        <p:nvPicPr>
          <p:cNvPr id="69" name="Picture 4" descr="http://t1.ftcdn.net/jpg/00/33/16/40/400_F_33164036_C2dvyRhqpl5Bvhaqrf79A5Nhv7V6k7Em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5371429" y="5058784"/>
            <a:ext cx="183448" cy="193284"/>
          </a:xfrm>
          <a:prstGeom prst="rect">
            <a:avLst/>
          </a:prstGeom>
          <a:noFill/>
        </p:spPr>
      </p:pic>
      <p:pic>
        <p:nvPicPr>
          <p:cNvPr id="70" name="Picture 2" descr="http://www.fancyicons.com/download/?id=1649&amp;t=png&amp;s=12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90933" y="5157936"/>
            <a:ext cx="256672" cy="256672"/>
          </a:xfrm>
          <a:prstGeom prst="rect">
            <a:avLst/>
          </a:prstGeom>
          <a:noFill/>
        </p:spPr>
      </p:pic>
      <p:pic>
        <p:nvPicPr>
          <p:cNvPr id="71" name="Picture 4" descr="http://t1.ftcdn.net/jpg/00/33/16/40/400_F_33164036_C2dvyRhqpl5Bvhaqrf79A5Nhv7V6k7Em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3258048" y="5198913"/>
            <a:ext cx="183448" cy="193284"/>
          </a:xfrm>
          <a:prstGeom prst="rect">
            <a:avLst/>
          </a:prstGeom>
          <a:noFill/>
        </p:spPr>
      </p:pic>
      <p:pic>
        <p:nvPicPr>
          <p:cNvPr id="72" name="Picture 2" descr="http://www.fancyicons.com/download/?id=1649&amp;t=png&amp;s=12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98214" y="5395191"/>
            <a:ext cx="256672" cy="256672"/>
          </a:xfrm>
          <a:prstGeom prst="rect">
            <a:avLst/>
          </a:prstGeom>
          <a:noFill/>
        </p:spPr>
      </p:pic>
      <p:pic>
        <p:nvPicPr>
          <p:cNvPr id="74" name="Picture 2" descr="http://www.fancyicons.com/download/?id=1649&amp;t=png&amp;s=12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0266" y="5619560"/>
            <a:ext cx="256672" cy="256672"/>
          </a:xfrm>
          <a:prstGeom prst="rect">
            <a:avLst/>
          </a:prstGeom>
          <a:noFill/>
        </p:spPr>
      </p:pic>
      <p:pic>
        <p:nvPicPr>
          <p:cNvPr id="75" name="Picture 4" descr="http://t1.ftcdn.net/jpg/00/33/16/40/400_F_33164036_C2dvyRhqpl5Bvhaqrf79A5Nhv7V6k7Em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4617381" y="5660537"/>
            <a:ext cx="183448" cy="193284"/>
          </a:xfrm>
          <a:prstGeom prst="rect">
            <a:avLst/>
          </a:prstGeom>
          <a:noFill/>
        </p:spPr>
      </p:pic>
      <p:pic>
        <p:nvPicPr>
          <p:cNvPr id="34" name="Image 33" descr="bts_sn_info15587_cci_p.jpg"/>
          <p:cNvPicPr>
            <a:picLocks noChangeAspect="1"/>
          </p:cNvPicPr>
          <p:nvPr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179512" y="188639"/>
            <a:ext cx="1296144" cy="950505"/>
          </a:xfrm>
          <a:prstGeom prst="rect">
            <a:avLst/>
          </a:prstGeom>
          <a:blipFill dpi="0" rotWithShape="1">
            <a:blip r:embed="rId9" cstate="print">
              <a:alphaModFix amt="37000"/>
              <a:lum/>
            </a:blip>
            <a:srcRect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 bright="7000" contrast="-15000"/>
          </a:blip>
          <a:srcRect/>
          <a:stretch>
            <a:fillRect l="-1000" t="19000" r="-1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èche droite 17"/>
          <p:cNvSpPr/>
          <p:nvPr/>
        </p:nvSpPr>
        <p:spPr>
          <a:xfrm>
            <a:off x="1835696" y="980728"/>
            <a:ext cx="712879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4199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907704" y="228600"/>
            <a:ext cx="8136904" cy="1040160"/>
          </a:xfrm>
        </p:spPr>
        <p:txBody>
          <a:bodyPr>
            <a:normAutofit fontScale="90000"/>
          </a:bodyPr>
          <a:lstStyle/>
          <a:p>
            <a:pPr lvl="0"/>
            <a: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Aide à l'accostage</a:t>
            </a:r>
            <a:b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Prototypage </a:t>
            </a: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 </a:t>
            </a: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19h</a:t>
            </a:r>
            <a:r>
              <a:rPr lang="en-US" sz="31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/>
            </a:r>
            <a:br>
              <a:rPr lang="en-US" sz="31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endParaRPr lang="fr-FR" sz="3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1268760"/>
            <a:ext cx="2088232" cy="2880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Cahier des charges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699792" y="1268760"/>
            <a:ext cx="2088232" cy="2880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/>
              <a:t>Architecture système</a:t>
            </a:r>
            <a:endParaRPr lang="fr-FR" i="1" dirty="0"/>
          </a:p>
        </p:txBody>
      </p:sp>
      <p:sp>
        <p:nvSpPr>
          <p:cNvPr id="10" name="Rectangle 9"/>
          <p:cNvSpPr/>
          <p:nvPr/>
        </p:nvSpPr>
        <p:spPr>
          <a:xfrm>
            <a:off x="4788024" y="1268760"/>
            <a:ext cx="2088232" cy="2880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Prototypage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6876256" y="1268760"/>
            <a:ext cx="2088232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Validation</a:t>
            </a:r>
            <a:endParaRPr lang="fr-FR" dirty="0"/>
          </a:p>
        </p:txBody>
      </p:sp>
      <p:sp>
        <p:nvSpPr>
          <p:cNvPr id="12" name="Triangle isocèle 11"/>
          <p:cNvSpPr/>
          <p:nvPr/>
        </p:nvSpPr>
        <p:spPr>
          <a:xfrm>
            <a:off x="5580112" y="1556792"/>
            <a:ext cx="216024" cy="288032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8244408" y="57332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2/2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4932040" y="1844824"/>
            <a:ext cx="3960440" cy="36004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Tâche 3 Réalisation capteur batterie EC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Flèche vers le bas 18"/>
          <p:cNvSpPr/>
          <p:nvPr/>
        </p:nvSpPr>
        <p:spPr>
          <a:xfrm>
            <a:off x="6081009" y="2684793"/>
            <a:ext cx="72008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5279" y="3970257"/>
            <a:ext cx="535564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/>
              <a:t>Inclure une mémoire non volatile </a:t>
            </a:r>
            <a:r>
              <a:rPr lang="fr-FR" sz="1600" dirty="0"/>
              <a:t>(SRAM + pile)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Gestion logicielle de la sauvegarde capacité batterie(Ah)</a:t>
            </a:r>
          </a:p>
        </p:txBody>
      </p:sp>
      <p:sp>
        <p:nvSpPr>
          <p:cNvPr id="21" name="Flèche vers le bas 20"/>
          <p:cNvSpPr/>
          <p:nvPr/>
        </p:nvSpPr>
        <p:spPr>
          <a:xfrm>
            <a:off x="1544505" y="3441246"/>
            <a:ext cx="45719" cy="5290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2"/>
          <a:stretch>
            <a:fillRect/>
          </a:stretch>
        </p:blipFill>
        <p:spPr bwMode="auto">
          <a:xfrm>
            <a:off x="2267744" y="4437112"/>
            <a:ext cx="412570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Double flèche horizontale 22"/>
          <p:cNvSpPr/>
          <p:nvPr/>
        </p:nvSpPr>
        <p:spPr>
          <a:xfrm>
            <a:off x="1547664" y="5085184"/>
            <a:ext cx="680695" cy="34609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1619672" y="5589240"/>
            <a:ext cx="529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I²C</a:t>
            </a:r>
            <a:endParaRPr lang="fr-FR" dirty="0"/>
          </a:p>
        </p:txBody>
      </p:sp>
      <p:sp>
        <p:nvSpPr>
          <p:cNvPr id="30" name="Flèche gauche 29"/>
          <p:cNvSpPr/>
          <p:nvPr/>
        </p:nvSpPr>
        <p:spPr>
          <a:xfrm>
            <a:off x="6156176" y="5301208"/>
            <a:ext cx="529435" cy="3164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6337498" y="4869160"/>
            <a:ext cx="2806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 entrées analogiques</a:t>
            </a:r>
            <a:endParaRPr lang="fr-FR" dirty="0"/>
          </a:p>
        </p:txBody>
      </p:sp>
      <p:pic>
        <p:nvPicPr>
          <p:cNvPr id="34" name="Image 33"/>
          <p:cNvPicPr/>
          <p:nvPr/>
        </p:nvPicPr>
        <p:blipFill>
          <a:blip r:embed="rId5" cstate="print"/>
          <a:srcRect l="42233" t="25330" r="28793" b="20053"/>
          <a:stretch>
            <a:fillRect/>
          </a:stretch>
        </p:blipFill>
        <p:spPr bwMode="auto">
          <a:xfrm>
            <a:off x="179512" y="1628800"/>
            <a:ext cx="161967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5286273" y="3705750"/>
            <a:ext cx="381642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 smtClean="0"/>
              <a:t>Créer un module </a:t>
            </a:r>
            <a:r>
              <a:rPr lang="fr-FR" sz="1600" b="1" dirty="0"/>
              <a:t>physique capteur batterie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Capteur isolé </a:t>
            </a:r>
            <a:r>
              <a:rPr lang="fr-FR" sz="1400" dirty="0" err="1"/>
              <a:t>galvaniquement</a:t>
            </a:r>
            <a:r>
              <a:rPr lang="fr-FR" sz="1400" dirty="0"/>
              <a:t> (U &amp; 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 smtClean="0"/>
              <a:t>Connexion </a:t>
            </a:r>
            <a:r>
              <a:rPr lang="fr-FR" sz="1400" dirty="0"/>
              <a:t>avec </a:t>
            </a:r>
            <a:r>
              <a:rPr lang="fr-FR" sz="1400" dirty="0" err="1"/>
              <a:t>Gadgeteer</a:t>
            </a:r>
            <a:endParaRPr lang="fr-FR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Schéma routage</a:t>
            </a:r>
            <a:endParaRPr lang="fr-FR" sz="1600" dirty="0"/>
          </a:p>
        </p:txBody>
      </p:sp>
      <p:pic>
        <p:nvPicPr>
          <p:cNvPr id="26" name="Image 25" descr="bts_sn_info15587_cci_p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188639"/>
            <a:ext cx="1296144" cy="950505"/>
          </a:xfrm>
          <a:prstGeom prst="rect">
            <a:avLst/>
          </a:prstGeom>
          <a:blipFill dpi="0" rotWithShape="1">
            <a:blip r:embed="rId6" cstate="print">
              <a:alphaModFix amt="37000"/>
              <a:lum/>
            </a:blip>
            <a:srcRect/>
            <a:tile tx="0" ty="0" sx="100000" sy="100000" flip="none" algn="tl"/>
          </a:blipFill>
        </p:spPr>
      </p:pic>
      <p:sp>
        <p:nvSpPr>
          <p:cNvPr id="27" name="ZoneTexte 26"/>
          <p:cNvSpPr txBox="1"/>
          <p:nvPr/>
        </p:nvSpPr>
        <p:spPr>
          <a:xfrm>
            <a:off x="3599384" y="6505515"/>
            <a:ext cx="554461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Séminaire Inter-académique BTS Systèmes Numériques, Armentières le 27 Juin 2014</a:t>
            </a:r>
          </a:p>
          <a:p>
            <a:pPr algn="l"/>
            <a:endParaRPr lang="fr-FR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 bright="7000" contrast="-15000"/>
          </a:blip>
          <a:srcRect/>
          <a:stretch>
            <a:fillRect l="-1000" t="19000" r="-1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èche droite 17"/>
          <p:cNvSpPr/>
          <p:nvPr/>
        </p:nvSpPr>
        <p:spPr>
          <a:xfrm>
            <a:off x="1835696" y="980728"/>
            <a:ext cx="712879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907704" y="228600"/>
            <a:ext cx="8136904" cy="1040160"/>
          </a:xfrm>
        </p:spPr>
        <p:txBody>
          <a:bodyPr>
            <a:normAutofit fontScale="90000"/>
          </a:bodyPr>
          <a:lstStyle/>
          <a:p>
            <a:pPr lvl="0"/>
            <a: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Aide à l'accostage</a:t>
            </a:r>
            <a:b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Prototypage </a:t>
            </a: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 </a:t>
            </a: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19h</a:t>
            </a:r>
            <a:r>
              <a:rPr lang="en-US" sz="31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/>
            </a:r>
            <a:br>
              <a:rPr lang="en-US" sz="31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endParaRPr lang="fr-FR" sz="3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1268760"/>
            <a:ext cx="2088232" cy="2880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Cahier des charges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699792" y="1268760"/>
            <a:ext cx="2088232" cy="2880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/>
              <a:t>Architecture système</a:t>
            </a:r>
            <a:endParaRPr lang="fr-FR" i="1" dirty="0"/>
          </a:p>
        </p:txBody>
      </p:sp>
      <p:sp>
        <p:nvSpPr>
          <p:cNvPr id="10" name="Rectangle 9"/>
          <p:cNvSpPr/>
          <p:nvPr/>
        </p:nvSpPr>
        <p:spPr>
          <a:xfrm>
            <a:off x="4788024" y="1268760"/>
            <a:ext cx="2088232" cy="2880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Prototypage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6876256" y="1268760"/>
            <a:ext cx="2088232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Validation</a:t>
            </a:r>
            <a:endParaRPr lang="fr-FR" dirty="0"/>
          </a:p>
        </p:txBody>
      </p:sp>
      <p:sp>
        <p:nvSpPr>
          <p:cNvPr id="12" name="Triangle isocèle 11"/>
          <p:cNvSpPr/>
          <p:nvPr/>
        </p:nvSpPr>
        <p:spPr>
          <a:xfrm>
            <a:off x="5580112" y="1556792"/>
            <a:ext cx="432048" cy="432048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899592" y="2132856"/>
            <a:ext cx="71287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7030A0"/>
                </a:solidFill>
              </a:rPr>
              <a:t>Réalisation Capteur batterie </a:t>
            </a:r>
            <a:r>
              <a:rPr lang="fr-FR" sz="2800" b="1" dirty="0" smtClean="0">
                <a:solidFill>
                  <a:srgbClr val="7030A0"/>
                </a:solidFill>
                <a:sym typeface="Wingdings"/>
              </a:rPr>
              <a:t> </a:t>
            </a:r>
            <a:r>
              <a:rPr lang="fr-FR" sz="2800" b="1" dirty="0" smtClean="0">
                <a:solidFill>
                  <a:srgbClr val="7030A0"/>
                </a:solidFill>
              </a:rPr>
              <a:t>19h (IR)</a:t>
            </a:r>
          </a:p>
          <a:p>
            <a:endParaRPr lang="fr-FR" sz="2800" b="1" dirty="0" smtClean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Créer une classe </a:t>
            </a:r>
            <a:r>
              <a:rPr lang="fr-FR" sz="2400" dirty="0" err="1" smtClean="0"/>
              <a:t>Gadgetter</a:t>
            </a:r>
            <a:r>
              <a:rPr lang="fr-FR" sz="2400" dirty="0" smtClean="0"/>
              <a:t> capteur batterie</a:t>
            </a:r>
          </a:p>
          <a:p>
            <a:pPr lvl="1"/>
            <a:r>
              <a:rPr lang="fr-FR" sz="2400" dirty="0" smtClean="0"/>
              <a:t>Mesurer U I, calculer en Ah</a:t>
            </a:r>
          </a:p>
          <a:p>
            <a:pPr lvl="1"/>
            <a:endParaRPr lang="fr-F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S’interconnecter avec le CAN (</a:t>
            </a:r>
            <a:r>
              <a:rPr lang="fr-FR" sz="2400" dirty="0" err="1" smtClean="0"/>
              <a:t>Simnet</a:t>
            </a:r>
            <a:r>
              <a:rPr lang="fr-FR" sz="2400" dirty="0" smtClean="0"/>
              <a:t>)</a:t>
            </a:r>
          </a:p>
          <a:p>
            <a:pPr lvl="1"/>
            <a:r>
              <a:rPr lang="fr-FR" sz="2400" dirty="0" smtClean="0"/>
              <a:t>Gérer la profondeur</a:t>
            </a:r>
            <a:endParaRPr lang="fr-FR" sz="2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8172400" y="544522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1/2</a:t>
            </a:r>
            <a:endParaRPr lang="fr-FR" dirty="0"/>
          </a:p>
        </p:txBody>
      </p:sp>
      <p:pic>
        <p:nvPicPr>
          <p:cNvPr id="16" name="Image 15" descr="bts_sn_info15587_cci_p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188639"/>
            <a:ext cx="1296144" cy="950505"/>
          </a:xfrm>
          <a:prstGeom prst="rect">
            <a:avLst/>
          </a:prstGeom>
          <a:blipFill dpi="0" rotWithShape="1">
            <a:blip r:embed="rId3" cstate="print">
              <a:alphaModFix amt="37000"/>
              <a:lum/>
            </a:blip>
            <a:srcRect/>
            <a:tile tx="0" ty="0" sx="100000" sy="100000" flip="none" algn="tl"/>
          </a:blipFill>
        </p:spPr>
      </p:pic>
      <p:sp>
        <p:nvSpPr>
          <p:cNvPr id="17" name="ZoneTexte 16"/>
          <p:cNvSpPr txBox="1"/>
          <p:nvPr/>
        </p:nvSpPr>
        <p:spPr>
          <a:xfrm>
            <a:off x="3599384" y="6505515"/>
            <a:ext cx="554461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Séminaire Inter-académique BTS Systèmes Numériques, Armentières le 27 Juin 2014</a:t>
            </a:r>
          </a:p>
          <a:p>
            <a:pPr algn="l"/>
            <a:endParaRPr lang="fr-FR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 bright="7000" contrast="-15000"/>
          </a:blip>
          <a:srcRect/>
          <a:stretch>
            <a:fillRect l="-1000" t="19000" r="-1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èche droite 17"/>
          <p:cNvSpPr/>
          <p:nvPr/>
        </p:nvSpPr>
        <p:spPr>
          <a:xfrm>
            <a:off x="1835696" y="980728"/>
            <a:ext cx="712879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907704" y="228600"/>
            <a:ext cx="8136904" cy="1040160"/>
          </a:xfrm>
        </p:spPr>
        <p:txBody>
          <a:bodyPr>
            <a:normAutofit fontScale="90000"/>
          </a:bodyPr>
          <a:lstStyle/>
          <a:p>
            <a:pPr lvl="0"/>
            <a: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Aide à l'accostage</a:t>
            </a:r>
            <a:b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Prototypage </a:t>
            </a: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 </a:t>
            </a: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19h</a:t>
            </a:r>
            <a:r>
              <a:rPr lang="en-US" sz="31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/>
            </a:r>
            <a:br>
              <a:rPr lang="en-US" sz="31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endParaRPr lang="fr-FR" sz="3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1268760"/>
            <a:ext cx="2088232" cy="2880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Cahier des charges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699792" y="1268760"/>
            <a:ext cx="2088232" cy="2880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/>
              <a:t>Architecture système</a:t>
            </a:r>
            <a:endParaRPr lang="fr-FR" i="1" dirty="0"/>
          </a:p>
        </p:txBody>
      </p:sp>
      <p:sp>
        <p:nvSpPr>
          <p:cNvPr id="10" name="Rectangle 9"/>
          <p:cNvSpPr/>
          <p:nvPr/>
        </p:nvSpPr>
        <p:spPr>
          <a:xfrm>
            <a:off x="4788024" y="1268760"/>
            <a:ext cx="2088232" cy="2880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Prototypage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6876256" y="1268760"/>
            <a:ext cx="2088232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Validation</a:t>
            </a:r>
            <a:endParaRPr lang="fr-FR" dirty="0"/>
          </a:p>
        </p:txBody>
      </p:sp>
      <p:sp>
        <p:nvSpPr>
          <p:cNvPr id="12" name="Triangle isocèle 11"/>
          <p:cNvSpPr/>
          <p:nvPr/>
        </p:nvSpPr>
        <p:spPr>
          <a:xfrm>
            <a:off x="5580112" y="1556792"/>
            <a:ext cx="216024" cy="288032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8244408" y="57332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2/2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4932040" y="1844824"/>
            <a:ext cx="3960440" cy="36004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Tâche 4 Réalisation capteur batterie IR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326707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0" y="508518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 collaboration avec la tâche 3</a:t>
            </a:r>
            <a:endParaRPr lang="fr-FR" dirty="0"/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8"/>
          <a:stretch>
            <a:fillRect/>
          </a:stretch>
        </p:blipFill>
        <p:spPr bwMode="auto">
          <a:xfrm>
            <a:off x="4330844" y="2492896"/>
            <a:ext cx="4432480" cy="23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Image 28" descr="sondeur.bmp">
            <a:hlinkClick r:id="rId5" action="ppaction://hlinkfile"/>
          </p:cNvPr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2348880"/>
            <a:ext cx="2160240" cy="1690978"/>
          </a:xfrm>
          <a:prstGeom prst="rect">
            <a:avLst/>
          </a:prstGeom>
        </p:spPr>
      </p:pic>
      <p:pic>
        <p:nvPicPr>
          <p:cNvPr id="32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33056"/>
            <a:ext cx="4176464" cy="21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Double flèche horizontale 34"/>
          <p:cNvSpPr/>
          <p:nvPr/>
        </p:nvSpPr>
        <p:spPr>
          <a:xfrm rot="2863279">
            <a:off x="2999477" y="4524570"/>
            <a:ext cx="712975" cy="1838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 vers le bas 35"/>
          <p:cNvSpPr/>
          <p:nvPr/>
        </p:nvSpPr>
        <p:spPr>
          <a:xfrm rot="3370991">
            <a:off x="7177150" y="4131594"/>
            <a:ext cx="465422" cy="6260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 descr="bts_sn_info15587_cci_p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188639"/>
            <a:ext cx="1296144" cy="950505"/>
          </a:xfrm>
          <a:prstGeom prst="rect">
            <a:avLst/>
          </a:prstGeom>
          <a:blipFill dpi="0" rotWithShape="1">
            <a:blip r:embed="rId8" cstate="print">
              <a:alphaModFix amt="37000"/>
              <a:lum/>
            </a:blip>
            <a:srcRect/>
            <a:tile tx="0" ty="0" sx="100000" sy="100000" flip="none" algn="tl"/>
          </a:blipFill>
        </p:spPr>
      </p:pic>
      <p:sp>
        <p:nvSpPr>
          <p:cNvPr id="21" name="ZoneTexte 20"/>
          <p:cNvSpPr txBox="1"/>
          <p:nvPr/>
        </p:nvSpPr>
        <p:spPr>
          <a:xfrm>
            <a:off x="3599384" y="6505515"/>
            <a:ext cx="554461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Séminaire Inter-académique BTS Systèmes Numériques, Armentières le 27 Juin 2014</a:t>
            </a:r>
          </a:p>
          <a:p>
            <a:pPr algn="l"/>
            <a:endParaRPr lang="fr-FR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 bright="7000" contrast="-15000"/>
          </a:blip>
          <a:srcRect/>
          <a:stretch>
            <a:fillRect l="-1000" t="19000" r="-1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èche droite 17"/>
          <p:cNvSpPr/>
          <p:nvPr/>
        </p:nvSpPr>
        <p:spPr>
          <a:xfrm>
            <a:off x="1835696" y="980728"/>
            <a:ext cx="712879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907704" y="228600"/>
            <a:ext cx="8136904" cy="1040160"/>
          </a:xfrm>
        </p:spPr>
        <p:txBody>
          <a:bodyPr>
            <a:normAutofit fontScale="90000"/>
          </a:bodyPr>
          <a:lstStyle/>
          <a:p>
            <a:pPr lvl="0"/>
            <a: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Aide à l'accostage</a:t>
            </a:r>
            <a:b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Validation </a:t>
            </a:r>
            <a:r>
              <a:rPr lang="fr-FR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Recettage</a:t>
            </a: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 6</a:t>
            </a: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</a:t>
            </a:r>
            <a:r>
              <a:rPr lang="en-US" sz="31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/>
            </a:r>
            <a:br>
              <a:rPr lang="en-US" sz="31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endParaRPr lang="fr-FR" sz="3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1268760"/>
            <a:ext cx="2088232" cy="2880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Cahier des charges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699792" y="1268760"/>
            <a:ext cx="2088232" cy="2880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/>
              <a:t>Architecture système</a:t>
            </a:r>
            <a:endParaRPr lang="fr-FR" i="1" dirty="0"/>
          </a:p>
        </p:txBody>
      </p:sp>
      <p:sp>
        <p:nvSpPr>
          <p:cNvPr id="10" name="Rectangle 9"/>
          <p:cNvSpPr/>
          <p:nvPr/>
        </p:nvSpPr>
        <p:spPr>
          <a:xfrm>
            <a:off x="4788024" y="1268760"/>
            <a:ext cx="2088232" cy="2880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Prototypage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6876256" y="1268760"/>
            <a:ext cx="2088232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Validation</a:t>
            </a:r>
            <a:endParaRPr lang="fr-FR" dirty="0"/>
          </a:p>
        </p:txBody>
      </p:sp>
      <p:sp>
        <p:nvSpPr>
          <p:cNvPr id="12" name="Triangle isocèle 11"/>
          <p:cNvSpPr/>
          <p:nvPr/>
        </p:nvSpPr>
        <p:spPr>
          <a:xfrm>
            <a:off x="7740352" y="1484784"/>
            <a:ext cx="432048" cy="43204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32856"/>
            <a:ext cx="909048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4" descr="bts_sn_info15587_cci_p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188639"/>
            <a:ext cx="1296144" cy="950505"/>
          </a:xfrm>
          <a:prstGeom prst="rect">
            <a:avLst/>
          </a:prstGeom>
          <a:blipFill dpi="0" rotWithShape="1">
            <a:blip r:embed="rId4" cstate="print">
              <a:alphaModFix amt="37000"/>
              <a:lum/>
            </a:blip>
            <a:srcRect/>
            <a:tile tx="0" ty="0" sx="100000" sy="100000" flip="none" algn="tl"/>
          </a:blipFill>
        </p:spPr>
      </p:pic>
      <p:sp>
        <p:nvSpPr>
          <p:cNvPr id="16" name="ZoneTexte 15"/>
          <p:cNvSpPr txBox="1"/>
          <p:nvPr/>
        </p:nvSpPr>
        <p:spPr>
          <a:xfrm>
            <a:off x="3599384" y="6505515"/>
            <a:ext cx="554461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Séminaire Inter-académique BTS Systèmes Numériques, Armentières le 27 Juin 2014</a:t>
            </a:r>
          </a:p>
          <a:p>
            <a:pPr algn="l"/>
            <a:endParaRPr lang="fr-FR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 bright="7000" contrast="-15000"/>
          </a:blip>
          <a:srcRect/>
          <a:stretch>
            <a:fillRect l="-1000" t="19000" r="-1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èche droite 17"/>
          <p:cNvSpPr/>
          <p:nvPr/>
        </p:nvSpPr>
        <p:spPr>
          <a:xfrm>
            <a:off x="1835696" y="980728"/>
            <a:ext cx="712879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907704" y="228600"/>
            <a:ext cx="8136904" cy="1040160"/>
          </a:xfrm>
        </p:spPr>
        <p:txBody>
          <a:bodyPr>
            <a:normAutofit fontScale="90000"/>
          </a:bodyPr>
          <a:lstStyle/>
          <a:p>
            <a:pPr lvl="0"/>
            <a: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Aide à l'accostage</a:t>
            </a:r>
            <a:b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Validation </a:t>
            </a:r>
            <a:r>
              <a:rPr lang="fr-FR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Recettage</a:t>
            </a: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sym typeface="Wingdings"/>
              </a:rPr>
              <a:t> 6</a:t>
            </a:r>
            <a:r>
              <a:rPr lang="fr-F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</a:t>
            </a:r>
            <a:r>
              <a:rPr lang="en-US" sz="31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/>
            </a:r>
            <a:br>
              <a:rPr lang="en-US" sz="31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endParaRPr lang="fr-FR" sz="3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1268760"/>
            <a:ext cx="2088232" cy="28803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Cahier des charges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699792" y="1268760"/>
            <a:ext cx="2088232" cy="2880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 dirty="0" smtClean="0"/>
              <a:t>Architecture système</a:t>
            </a:r>
            <a:endParaRPr lang="fr-FR" i="1" dirty="0"/>
          </a:p>
        </p:txBody>
      </p:sp>
      <p:sp>
        <p:nvSpPr>
          <p:cNvPr id="10" name="Rectangle 9"/>
          <p:cNvSpPr/>
          <p:nvPr/>
        </p:nvSpPr>
        <p:spPr>
          <a:xfrm>
            <a:off x="4788024" y="1268760"/>
            <a:ext cx="2088232" cy="2880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Prototypage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6876256" y="1268760"/>
            <a:ext cx="2088232" cy="2880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Validation</a:t>
            </a:r>
            <a:endParaRPr lang="fr-FR" dirty="0"/>
          </a:p>
        </p:txBody>
      </p:sp>
      <p:sp>
        <p:nvSpPr>
          <p:cNvPr id="12" name="Triangle isocèle 11"/>
          <p:cNvSpPr/>
          <p:nvPr/>
        </p:nvSpPr>
        <p:spPr>
          <a:xfrm>
            <a:off x="7740352" y="1484784"/>
            <a:ext cx="432048" cy="43204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45024"/>
            <a:ext cx="3707185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4" descr="sondeur.bmp">
            <a:hlinkClick r:id="rId4" action="ppaction://hlinkfile"/>
          </p:cNvPr>
          <p:cNvPicPr>
            <a:picLocks/>
          </p:cNvPicPr>
          <p:nvPr/>
        </p:nvPicPr>
        <p:blipFill rotWithShape="1">
          <a:blip r:embed="rId5" cstate="print"/>
          <a:srcRect l="69546" t="39379" b="17864"/>
          <a:stretch/>
        </p:blipFill>
        <p:spPr>
          <a:xfrm>
            <a:off x="6660232" y="4077072"/>
            <a:ext cx="828092" cy="756084"/>
          </a:xfrm>
          <a:prstGeom prst="rect">
            <a:avLst/>
          </a:prstGeom>
        </p:spPr>
      </p:pic>
      <p:pic>
        <p:nvPicPr>
          <p:cNvPr id="16" name="_OM_1_branch_110_56" descr="PILOTE_IS12_250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88224" y="5085183"/>
            <a:ext cx="1332148" cy="957435"/>
          </a:xfrm>
          <a:prstGeom prst="rect">
            <a:avLst/>
          </a:prstGeom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373216"/>
            <a:ext cx="709110" cy="59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517232"/>
            <a:ext cx="738044" cy="52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88840"/>
            <a:ext cx="2808312" cy="176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 descr="http://www.conrad.fr/medias/global/ce/7000_7999/7100/7100/7106/710665_LB_00_FB.EPS_100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32856"/>
            <a:ext cx="321325" cy="32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47"/>
          <a:stretch/>
        </p:blipFill>
        <p:spPr bwMode="auto">
          <a:xfrm>
            <a:off x="323529" y="1678528"/>
            <a:ext cx="1944216" cy="471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5796136" y="1916832"/>
            <a:ext cx="3096344" cy="1800200"/>
          </a:xfrm>
          <a:prstGeom prst="rect">
            <a:avLst/>
          </a:prstGeom>
          <a:solidFill>
            <a:schemeClr val="bg1">
              <a:lumMod val="85000"/>
              <a:alpha val="28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/>
          <p:cNvSpPr/>
          <p:nvPr/>
        </p:nvSpPr>
        <p:spPr>
          <a:xfrm>
            <a:off x="2267745" y="3573016"/>
            <a:ext cx="4032447" cy="2664296"/>
          </a:xfrm>
          <a:prstGeom prst="rect">
            <a:avLst/>
          </a:prstGeom>
          <a:solidFill>
            <a:schemeClr val="bg1">
              <a:lumMod val="85000"/>
              <a:alpha val="28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6444208" y="4005064"/>
            <a:ext cx="1656184" cy="2232248"/>
          </a:xfrm>
          <a:prstGeom prst="rect">
            <a:avLst/>
          </a:prstGeom>
          <a:solidFill>
            <a:schemeClr val="bg1">
              <a:lumMod val="85000"/>
              <a:alpha val="28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 descr="bts_sn_info15587_cci_p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188639"/>
            <a:ext cx="1296144" cy="950505"/>
          </a:xfrm>
          <a:prstGeom prst="rect">
            <a:avLst/>
          </a:prstGeom>
          <a:blipFill dpi="0" rotWithShape="1">
            <a:blip r:embed="rId12" cstate="print">
              <a:alphaModFix amt="37000"/>
              <a:lum/>
            </a:blip>
            <a:srcRect/>
            <a:tile tx="0" ty="0" sx="100000" sy="100000" flip="none" algn="tl"/>
          </a:blipFill>
        </p:spPr>
      </p:pic>
      <p:sp>
        <p:nvSpPr>
          <p:cNvPr id="28" name="ZoneTexte 27"/>
          <p:cNvSpPr txBox="1"/>
          <p:nvPr/>
        </p:nvSpPr>
        <p:spPr>
          <a:xfrm>
            <a:off x="3599384" y="6505515"/>
            <a:ext cx="5544616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Séminaire Inter-académique BTS Systèmes Numériques, Armentières le 27 Juin 2014</a:t>
            </a:r>
          </a:p>
          <a:p>
            <a:pPr algn="l"/>
            <a:endParaRPr lang="fr-FR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9000"/>
            <a:lum bright="7000" contrast="-15000"/>
          </a:blip>
          <a:srcRect/>
          <a:stretch>
            <a:fillRect l="-1000" t="19000" r="-1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907704" y="228600"/>
            <a:ext cx="8136904" cy="1040160"/>
          </a:xfrm>
        </p:spPr>
        <p:txBody>
          <a:bodyPr>
            <a:normAutofit fontScale="90000"/>
          </a:bodyPr>
          <a:lstStyle/>
          <a:p>
            <a:pPr lvl="0"/>
            <a: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Aide à l'accostage</a:t>
            </a:r>
            <a:b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31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/>
            </a:r>
            <a:br>
              <a:rPr lang="en-US" sz="3100" b="1" cap="all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endParaRPr lang="fr-FR" sz="31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3" name="Picture 4" descr="http://www.filovent-admin.com/webroot/files/images_media/voilier_Ital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44824"/>
            <a:ext cx="7416824" cy="251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6383338" y="5325566"/>
            <a:ext cx="2760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Vincent SEYNHAEVE</a:t>
            </a:r>
          </a:p>
          <a:p>
            <a:r>
              <a:rPr lang="fr-FR" i="1" dirty="0" smtClean="0"/>
              <a:t>François MOENECLAEY </a:t>
            </a:r>
          </a:p>
        </p:txBody>
      </p:sp>
      <p:pic>
        <p:nvPicPr>
          <p:cNvPr id="7" name="Image 6" descr="bts_sn_info15587_cci_p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188639"/>
            <a:ext cx="1296144" cy="950505"/>
          </a:xfrm>
          <a:prstGeom prst="rect">
            <a:avLst/>
          </a:prstGeom>
          <a:blipFill dpi="0" rotWithShape="1">
            <a:blip r:embed="rId4" cstate="print">
              <a:alphaModFix amt="37000"/>
              <a:lum/>
            </a:blip>
            <a:srcRect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 bright="7000" contrast="-15000"/>
          </a:blip>
          <a:srcRect/>
          <a:stretch>
            <a:fillRect l="-1000" t="19000" r="-1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907704" y="228600"/>
            <a:ext cx="6840760" cy="1040160"/>
          </a:xfrm>
        </p:spPr>
        <p:txBody>
          <a:bodyPr>
            <a:normAutofit fontScale="90000"/>
          </a:bodyPr>
          <a:lstStyle/>
          <a:p>
            <a:pPr lvl="0"/>
            <a: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Aide à l'accostage</a:t>
            </a:r>
            <a:r>
              <a:rPr lang="en-US" cap="all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cap="all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251520" y="1700808"/>
            <a:ext cx="87129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Sommaire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Présentation du mini-projet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Enjeu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Problématique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Diagramme de contexte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acquis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Physique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EC-IR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mini-projet</a:t>
            </a:r>
          </a:p>
          <a:p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4" descr="http://www.filovent-admin.com/webroot/files/images_media/voilier_Ital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409" y="1772816"/>
            <a:ext cx="380202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www.hellopro.fr/images/produit-2/9/5/8/bateaux-a-moteur-etap-1100-ac-2108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12976"/>
            <a:ext cx="2599689" cy="169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 descr="bts_sn_info15587_cci_p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188639"/>
            <a:ext cx="1296144" cy="950505"/>
          </a:xfrm>
          <a:prstGeom prst="rect">
            <a:avLst/>
          </a:prstGeom>
          <a:blipFill dpi="0" rotWithShape="1">
            <a:blip r:embed="rId5" cstate="print">
              <a:alphaModFix amt="37000"/>
              <a:lum/>
            </a:blip>
            <a:srcRect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 bright="7000" contrast="-15000"/>
          </a:blip>
          <a:srcRect/>
          <a:stretch>
            <a:fillRect l="-1000" t="19000" r="-1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907704" y="228600"/>
            <a:ext cx="6840760" cy="1040160"/>
          </a:xfrm>
        </p:spPr>
        <p:txBody>
          <a:bodyPr>
            <a:normAutofit fontScale="90000"/>
          </a:bodyPr>
          <a:lstStyle/>
          <a:p>
            <a: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Aide à l'accostage</a:t>
            </a:r>
            <a:b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fr-FR" sz="31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Présentation du mini-projet</a:t>
            </a:r>
            <a:r>
              <a:rPr lang="en-US" cap="all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cap="all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251520" y="1700808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 err="1" smtClean="0"/>
              <a:t>Enjeu</a:t>
            </a:r>
            <a:endParaRPr lang="fr-FR" sz="2400" dirty="0" smtClean="0"/>
          </a:p>
          <a:p>
            <a:r>
              <a:rPr lang="fr-FR" sz="2400" dirty="0" smtClean="0"/>
              <a:t>Les bateaux de plaisance ont souvent leurs postes de pilotage à l’arrière près du gouvernail ou en hauteur, ceci afin d’avoir une bonne visibilité en mer. Lors</a:t>
            </a:r>
            <a:r>
              <a:rPr lang="en-US" sz="2400" dirty="0" smtClean="0"/>
              <a:t> de </a:t>
            </a:r>
            <a:r>
              <a:rPr lang="fr-FR" sz="2400" dirty="0" smtClean="0"/>
              <a:t>l’accostage, ces</a:t>
            </a:r>
            <a:r>
              <a:rPr lang="en-US" sz="2400" dirty="0" smtClean="0"/>
              <a:t> positions </a:t>
            </a:r>
            <a:r>
              <a:rPr lang="fr-FR" sz="2400" dirty="0" smtClean="0"/>
              <a:t>peuvent s’avérer gênantes.</a:t>
            </a:r>
          </a:p>
          <a:p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4" descr="http://www.filovent-admin.com/webroot/files/images_media/voilier_Ital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46580"/>
            <a:ext cx="5591671" cy="232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hellopro.fr/images/produit-2/9/5/8/bateaux-a-moteur-etap-1100-ac-2108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48315"/>
            <a:ext cx="4255873" cy="27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 descr="bts_sn_info15587_cci_p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188639"/>
            <a:ext cx="1296144" cy="950505"/>
          </a:xfrm>
          <a:prstGeom prst="rect">
            <a:avLst/>
          </a:prstGeom>
          <a:blipFill dpi="0" rotWithShape="1">
            <a:blip r:embed="rId5" cstate="print">
              <a:alphaModFix amt="37000"/>
              <a:lum/>
            </a:blip>
            <a:srcRect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 bright="7000" contrast="-15000"/>
          </a:blip>
          <a:srcRect/>
          <a:stretch>
            <a:fillRect l="-1000" t="19000" r="-1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907704" y="228600"/>
            <a:ext cx="6840760" cy="1040160"/>
          </a:xfrm>
        </p:spPr>
        <p:txBody>
          <a:bodyPr>
            <a:normAutofit fontScale="90000"/>
          </a:bodyPr>
          <a:lstStyle/>
          <a:p>
            <a:pPr lvl="0"/>
            <a: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Aide à l'accostage</a:t>
            </a:r>
            <a:br>
              <a:rPr lang="fr-FR" sz="5300" cap="all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fr-FR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1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Présentation du mini-projet </a:t>
            </a:r>
            <a:r>
              <a:rPr lang="en-US" sz="3100" cap="all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sz="3100" cap="all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fr-FR" sz="3100" dirty="0"/>
          </a:p>
        </p:txBody>
      </p:sp>
      <p:sp>
        <p:nvSpPr>
          <p:cNvPr id="12" name="Rectangle 11"/>
          <p:cNvSpPr/>
          <p:nvPr/>
        </p:nvSpPr>
        <p:spPr>
          <a:xfrm>
            <a:off x="251520" y="1700808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dirty="0" smtClean="0"/>
              <a:t>Problématique</a:t>
            </a:r>
            <a:endParaRPr lang="fr-FR" sz="2400" dirty="0" smtClean="0"/>
          </a:p>
          <a:p>
            <a:r>
              <a:rPr lang="fr-FR" sz="2400" dirty="0" smtClean="0"/>
              <a:t>Comment permettre à un plaisancier d’accoster en toute sécurité ?</a:t>
            </a:r>
          </a:p>
          <a:p>
            <a:endParaRPr lang="fr-FR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92896"/>
            <a:ext cx="2808312" cy="231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09" y="4140043"/>
            <a:ext cx="5543280" cy="148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bts_sn_info15587_cci_p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188639"/>
            <a:ext cx="1296144" cy="950505"/>
          </a:xfrm>
          <a:prstGeom prst="rect">
            <a:avLst/>
          </a:prstGeom>
          <a:blipFill dpi="0" rotWithShape="1">
            <a:blip r:embed="rId5" cstate="print">
              <a:alphaModFix amt="37000"/>
              <a:lum/>
            </a:blip>
            <a:srcRect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 bright="7000" contrast="-15000"/>
          </a:blip>
          <a:srcRect/>
          <a:stretch>
            <a:fillRect l="-1000" t="19000" r="-1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4"/>
          <a:stretch>
            <a:fillRect/>
          </a:stretch>
        </p:blipFill>
        <p:spPr bwMode="auto">
          <a:xfrm>
            <a:off x="611560" y="1340768"/>
            <a:ext cx="7947682" cy="479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907704" y="332656"/>
            <a:ext cx="6840760" cy="1040160"/>
          </a:xfrm>
        </p:spPr>
        <p:txBody>
          <a:bodyPr>
            <a:normAutofit fontScale="90000"/>
          </a:bodyPr>
          <a:lstStyle/>
          <a:p>
            <a:pPr lvl="0"/>
            <a:r>
              <a:rPr lang="fr-FR" sz="5300" b="1" dirty="0" smtClean="0">
                <a:solidFill>
                  <a:schemeClr val="tx1"/>
                </a:solidFill>
              </a:rPr>
              <a:t>Aide à l'accostage: </a:t>
            </a:r>
            <a:br>
              <a:rPr lang="fr-FR" sz="5300" b="1" dirty="0" smtClean="0">
                <a:solidFill>
                  <a:schemeClr val="tx1"/>
                </a:solidFill>
              </a:rPr>
            </a:br>
            <a:r>
              <a:rPr lang="fr-FR" sz="3600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Diagramme de contexte</a:t>
            </a:r>
            <a:r>
              <a:rPr lang="en-US" cap="all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cap="all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5390890" y="3402822"/>
            <a:ext cx="3096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/>
              <a:t>Pas </a:t>
            </a:r>
            <a:r>
              <a:rPr lang="fr-FR" sz="1600" dirty="0"/>
              <a:t>en intégration avec le matériel </a:t>
            </a:r>
            <a:r>
              <a:rPr lang="fr-FR" sz="1600" dirty="0" err="1"/>
              <a:t>Simrad</a:t>
            </a:r>
            <a:r>
              <a:rPr lang="fr-FR" sz="1600" dirty="0"/>
              <a:t>: </a:t>
            </a:r>
            <a:r>
              <a:rPr lang="fr-FR" sz="1600" dirty="0">
                <a:hlinkClick r:id="rId4"/>
              </a:rPr>
              <a:t>http://www.yachtcontroller.fr/</a:t>
            </a:r>
            <a:endParaRPr lang="fr-FR" sz="16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834" y="2898766"/>
            <a:ext cx="720080" cy="43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http://www.filovent-admin.com/webroot/files/images_media/voilier_Itali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690" y="4266918"/>
            <a:ext cx="1423155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38363" y="1674631"/>
            <a:ext cx="7776864" cy="7386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400" dirty="0" smtClean="0"/>
              <a:t>Objectif visé : Ajouter </a:t>
            </a:r>
            <a:r>
              <a:rPr lang="fr-FR" sz="1400" dirty="0"/>
              <a:t>la fonctionnalité </a:t>
            </a:r>
            <a:r>
              <a:rPr lang="fr-FR" sz="1400" i="1" dirty="0"/>
              <a:t>"aider à l'accostage du voilier" </a:t>
            </a:r>
            <a:r>
              <a:rPr lang="fr-FR" sz="1400" i="1" dirty="0" smtClean="0"/>
              <a:t>.</a:t>
            </a:r>
          </a:p>
          <a:p>
            <a:r>
              <a:rPr lang="fr-FR" sz="1400" i="1" dirty="0" smtClean="0"/>
              <a:t>C</a:t>
            </a:r>
            <a:r>
              <a:rPr lang="fr-FR" sz="1400" dirty="0" smtClean="0"/>
              <a:t>ette </a:t>
            </a:r>
            <a:r>
              <a:rPr lang="fr-FR" sz="1400" dirty="0"/>
              <a:t>fonctionnalité permet de piloter le voilier  par une </a:t>
            </a:r>
            <a:r>
              <a:rPr lang="fr-FR" sz="1400" u="sng" dirty="0"/>
              <a:t>télécommande</a:t>
            </a:r>
            <a:r>
              <a:rPr lang="fr-FR" sz="1400" dirty="0"/>
              <a:t>  (faible portée) et de contrôler </a:t>
            </a:r>
            <a:r>
              <a:rPr lang="fr-FR" sz="1400" dirty="0" smtClean="0"/>
              <a:t>l'accostage </a:t>
            </a:r>
            <a:r>
              <a:rPr lang="fr-FR" sz="1400" dirty="0"/>
              <a:t>depuis le </a:t>
            </a:r>
            <a:r>
              <a:rPr lang="fr-FR" sz="1400" dirty="0" smtClean="0"/>
              <a:t>voilier ou </a:t>
            </a:r>
            <a:r>
              <a:rPr lang="fr-FR" sz="1400" dirty="0"/>
              <a:t>le quai </a:t>
            </a:r>
          </a:p>
        </p:txBody>
      </p:sp>
      <p:pic>
        <p:nvPicPr>
          <p:cNvPr id="11" name="Image 10" descr="bts_sn_info15587_cci_p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188639"/>
            <a:ext cx="1296144" cy="950505"/>
          </a:xfrm>
          <a:prstGeom prst="rect">
            <a:avLst/>
          </a:prstGeom>
          <a:blipFill dpi="0" rotWithShape="1">
            <a:blip r:embed="rId7" cstate="print">
              <a:alphaModFix amt="37000"/>
              <a:lum/>
            </a:blip>
            <a:srcRect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 bright="7000" contrast="-15000"/>
          </a:blip>
          <a:srcRect/>
          <a:stretch>
            <a:fillRect l="-1000" t="19000" r="-1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907704" y="332656"/>
            <a:ext cx="6840760" cy="1040160"/>
          </a:xfrm>
        </p:spPr>
        <p:txBody>
          <a:bodyPr>
            <a:normAutofit fontScale="90000"/>
          </a:bodyPr>
          <a:lstStyle/>
          <a:p>
            <a:pPr lvl="0"/>
            <a:r>
              <a:rPr lang="fr-FR" sz="5300" b="1" dirty="0" smtClean="0">
                <a:solidFill>
                  <a:schemeClr val="tx1"/>
                </a:solidFill>
              </a:rPr>
              <a:t>Aide à l'accostage: </a:t>
            </a:r>
            <a:br>
              <a:rPr lang="fr-FR" sz="5300" b="1" dirty="0" smtClean="0">
                <a:solidFill>
                  <a:schemeClr val="tx1"/>
                </a:solidFill>
              </a:rPr>
            </a:br>
            <a:r>
              <a:rPr lang="fr-FR" sz="3600" b="1" dirty="0" smtClean="0">
                <a:solidFill>
                  <a:schemeClr val="tx1"/>
                </a:solidFill>
              </a:rPr>
              <a:t>-  Supports: système SIMRAD</a:t>
            </a:r>
            <a:r>
              <a:rPr lang="fr-FR" sz="3600" dirty="0" smtClean="0">
                <a:solidFill>
                  <a:schemeClr val="tx1"/>
                </a:solidFill>
              </a:rPr>
              <a:t> </a:t>
            </a:r>
            <a:r>
              <a:rPr lang="en-US" cap="all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cap="all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fr-FR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8600" y="1380246"/>
            <a:ext cx="8686800" cy="680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dirty="0" smtClean="0">
                <a:solidFill>
                  <a:srgbClr val="002060"/>
                </a:solidFill>
              </a:rPr>
              <a:t>Présentation du système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83" y="2055191"/>
            <a:ext cx="4587085" cy="344031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7"/>
          <a:stretch/>
        </p:blipFill>
        <p:spPr>
          <a:xfrm>
            <a:off x="4919568" y="2060848"/>
            <a:ext cx="3995832" cy="17145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0" r="36984" b="35450"/>
          <a:stretch/>
        </p:blipFill>
        <p:spPr>
          <a:xfrm>
            <a:off x="4932040" y="3789040"/>
            <a:ext cx="3621827" cy="2336772"/>
          </a:xfrm>
          <a:prstGeom prst="rect">
            <a:avLst/>
          </a:prstGeom>
        </p:spPr>
      </p:pic>
      <p:sp>
        <p:nvSpPr>
          <p:cNvPr id="14" name="Espace réservé du texte 4"/>
          <p:cNvSpPr txBox="1">
            <a:spLocks/>
          </p:cNvSpPr>
          <p:nvPr/>
        </p:nvSpPr>
        <p:spPr>
          <a:xfrm>
            <a:off x="395536" y="5589240"/>
            <a:ext cx="5616624" cy="60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dirty="0" smtClean="0"/>
              <a:t>simrad-yachting.com</a:t>
            </a:r>
            <a:endParaRPr lang="fr-FR" sz="2400" dirty="0"/>
          </a:p>
        </p:txBody>
      </p:sp>
      <p:pic>
        <p:nvPicPr>
          <p:cNvPr id="16" name="Image 15" descr="bts_sn_info15587_cci_p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188639"/>
            <a:ext cx="1296144" cy="950505"/>
          </a:xfrm>
          <a:prstGeom prst="rect">
            <a:avLst/>
          </a:prstGeom>
          <a:blipFill dpi="0" rotWithShape="1">
            <a:blip r:embed="rId6" cstate="print">
              <a:alphaModFix amt="37000"/>
              <a:lum/>
            </a:blip>
            <a:srcRect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0"/>
            <a:lum bright="7000" contrast="-15000"/>
          </a:blip>
          <a:srcRect/>
          <a:stretch>
            <a:fillRect l="-1000" t="19000" r="-1000" b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1907704" y="332656"/>
            <a:ext cx="6840760" cy="1040160"/>
          </a:xfrm>
        </p:spPr>
        <p:txBody>
          <a:bodyPr>
            <a:normAutofit fontScale="90000"/>
          </a:bodyPr>
          <a:lstStyle/>
          <a:p>
            <a:pPr lvl="0"/>
            <a:r>
              <a:rPr lang="fr-FR" sz="5300" b="1" dirty="0" smtClean="0">
                <a:solidFill>
                  <a:schemeClr val="tx1"/>
                </a:solidFill>
              </a:rPr>
              <a:t>Aide à l'accostage: </a:t>
            </a:r>
            <a:br>
              <a:rPr lang="fr-FR" sz="5300" b="1" dirty="0" smtClean="0">
                <a:solidFill>
                  <a:schemeClr val="tx1"/>
                </a:solidFill>
              </a:rPr>
            </a:br>
            <a:r>
              <a:rPr lang="fr-FR" sz="3600" b="1" dirty="0" smtClean="0">
                <a:solidFill>
                  <a:schemeClr val="tx1"/>
                </a:solidFill>
              </a:rPr>
              <a:t>-  Supports: système SIMRAD</a:t>
            </a:r>
            <a:r>
              <a:rPr lang="fr-FR" sz="3600" dirty="0" smtClean="0">
                <a:solidFill>
                  <a:schemeClr val="tx1"/>
                </a:solidFill>
              </a:rPr>
              <a:t> </a:t>
            </a:r>
            <a:r>
              <a:rPr lang="en-US" cap="all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cap="all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fr-FR" dirty="0"/>
          </a:p>
        </p:txBody>
      </p:sp>
      <p:sp>
        <p:nvSpPr>
          <p:cNvPr id="15" name="_OM_BulletList_"/>
          <p:cNvSpPr txBox="1">
            <a:spLocks/>
          </p:cNvSpPr>
          <p:nvPr/>
        </p:nvSpPr>
        <p:spPr>
          <a:xfrm>
            <a:off x="179512" y="1556792"/>
            <a:ext cx="5328592" cy="31208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 smtClean="0"/>
              <a:t>Instrumentation embarquée et communication CAN en navigation de plaisance </a:t>
            </a:r>
          </a:p>
          <a:p>
            <a:r>
              <a:rPr lang="fr-FR" sz="2400" dirty="0" smtClean="0"/>
              <a:t>Système </a:t>
            </a:r>
            <a:r>
              <a:rPr lang="fr-FR" sz="2400" dirty="0"/>
              <a:t>SIMRAD </a:t>
            </a:r>
            <a:r>
              <a:rPr lang="fr-FR" sz="2400" dirty="0" smtClean="0"/>
              <a:t>: Pilote IS20</a:t>
            </a:r>
            <a:endParaRPr lang="fr-FR" sz="2400" dirty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dirty="0"/>
          </a:p>
        </p:txBody>
      </p:sp>
      <p:pic>
        <p:nvPicPr>
          <p:cNvPr id="16" name="Image 15" descr="simrad.png">
            <a:hlinkClick r:id="rId3" action="ppaction://hlinkfile"/>
          </p:cNvPr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91832" y="1556792"/>
            <a:ext cx="4052168" cy="3096344"/>
          </a:xfrm>
          <a:prstGeom prst="rect">
            <a:avLst/>
          </a:prstGeom>
        </p:spPr>
      </p:pic>
      <p:pic>
        <p:nvPicPr>
          <p:cNvPr id="17" name="_OM_1_branch_110_56" descr="PILOTE_IS12_250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3645024"/>
            <a:ext cx="3535040" cy="222706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732240" y="4653136"/>
            <a:ext cx="1851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CREA Technologie</a:t>
            </a:r>
            <a:endParaRPr lang="fr-FR" dirty="0"/>
          </a:p>
        </p:txBody>
      </p:sp>
      <p:pic>
        <p:nvPicPr>
          <p:cNvPr id="10" name="Image 9" descr="bts_sn_info15587_cci_p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9512" y="188639"/>
            <a:ext cx="1296144" cy="950505"/>
          </a:xfrm>
          <a:prstGeom prst="rect">
            <a:avLst/>
          </a:prstGeom>
          <a:blipFill dpi="0" rotWithShape="1">
            <a:blip r:embed="rId6" cstate="print">
              <a:alphaModFix amt="37000"/>
              <a:lum/>
            </a:blip>
            <a:srcRect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édian">
  <a:themeElements>
    <a:clrScheme name="Personnalisé 2">
      <a:dk1>
        <a:sysClr val="windowText" lastClr="000000"/>
      </a:dk1>
      <a:lt1>
        <a:sysClr val="window" lastClr="FFFFFF"/>
      </a:lt1>
      <a:dk2>
        <a:srgbClr val="FFFFFF"/>
      </a:dk2>
      <a:lt2>
        <a:srgbClr val="546D79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é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é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PPT</Template>
  <TotalTime>896</TotalTime>
  <Words>1238</Words>
  <Application>Microsoft Office PowerPoint</Application>
  <PresentationFormat>Affichage à l'écran (4:3)</PresentationFormat>
  <Paragraphs>285</Paragraphs>
  <Slides>35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Médian</vt:lpstr>
      <vt:lpstr>Présentation PowerPoint</vt:lpstr>
      <vt:lpstr>Aide à l'accostage </vt:lpstr>
      <vt:lpstr>Aide à l'accostage </vt:lpstr>
      <vt:lpstr>Aide à l'accostage </vt:lpstr>
      <vt:lpstr>Aide à l'accostage Présentation du mini-projet </vt:lpstr>
      <vt:lpstr>Aide à l'accostage  Présentation du mini-projet  </vt:lpstr>
      <vt:lpstr>Aide à l'accostage:   Diagramme de contexte </vt:lpstr>
      <vt:lpstr>Aide à l'accostage:  -  Supports: système SIMRAD  </vt:lpstr>
      <vt:lpstr>Aide à l'accostage:  -  Supports: système SIMRAD  </vt:lpstr>
      <vt:lpstr>Aide à l'accostage:   - Supports: GADGETEER (Prototypage rapide)  </vt:lpstr>
      <vt:lpstr>Aide à l'accostage:   - Les acquis  </vt:lpstr>
      <vt:lpstr>Aide à l'accostage </vt:lpstr>
      <vt:lpstr>Aide à l'accostage  - Cahier des charges  </vt:lpstr>
      <vt:lpstr>Aide à l'accostage  - Analyse du cahier des charges  1h30mn  </vt:lpstr>
      <vt:lpstr>Aide à l'accostage  - Analyse du cahier des charges  1h30mn  </vt:lpstr>
      <vt:lpstr>Aide à l'accostage  - Analyse du cahier des charges  1h30mn  </vt:lpstr>
      <vt:lpstr>Aide à l'accostage  - Réalisation de l’architecture du système  20h30mn  </vt:lpstr>
      <vt:lpstr>Aide à l'accostage  - Réalisation de l’architecture du système  20h30mn  </vt:lpstr>
      <vt:lpstr>Aide à l'accostage  - Réalisation de l’architecture du système  20h30mn  </vt:lpstr>
      <vt:lpstr>Aide à l'accostage  - Réalisation de l’architecture du système  20h30mn  </vt:lpstr>
      <vt:lpstr>Aide à l'accostage  - Réalisation de l’architecture du système  20h30mn  </vt:lpstr>
      <vt:lpstr>Aide à l'accostage  - Réalisation de l’architecture du système  20h30mn  </vt:lpstr>
      <vt:lpstr>Aide à l'accostage Prototypage  19h </vt:lpstr>
      <vt:lpstr>Aide à l'accostage Prototypage  19h </vt:lpstr>
      <vt:lpstr>Aide à l'accostage Prototypage  19h </vt:lpstr>
      <vt:lpstr>Aide à l'accostage Prototypage  19h </vt:lpstr>
      <vt:lpstr>Aide à l'accostage Prototypage  19h </vt:lpstr>
      <vt:lpstr>Aide à l'accostage Prototypage  19h </vt:lpstr>
      <vt:lpstr>Aide à l'accostage Prototypage  19h </vt:lpstr>
      <vt:lpstr>Aide à l'accostage Prototypage  19h </vt:lpstr>
      <vt:lpstr>Aide à l'accostage Prototypage  19h </vt:lpstr>
      <vt:lpstr>Aide à l'accostage Prototypage  19h </vt:lpstr>
      <vt:lpstr>Aide à l'accostage Validation Recettage  6h </vt:lpstr>
      <vt:lpstr>Aide à l'accostage Validation Recettage  6h </vt:lpstr>
      <vt:lpstr>Aide à l'accostage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Certification</dc:title>
  <dc:creator>seynhaeve.v;moeneclaey.f</dc:creator>
  <cp:lastModifiedBy>francois</cp:lastModifiedBy>
  <cp:revision>100</cp:revision>
  <dcterms:created xsi:type="dcterms:W3CDTF">2014-06-05T20:00:54Z</dcterms:created>
  <dcterms:modified xsi:type="dcterms:W3CDTF">2014-06-26T13:54:28Z</dcterms:modified>
</cp:coreProperties>
</file>