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7"/>
  </p:notesMasterIdLst>
  <p:sldIdLst>
    <p:sldId id="281" r:id="rId2"/>
    <p:sldId id="282" r:id="rId3"/>
    <p:sldId id="278" r:id="rId4"/>
    <p:sldId id="279" r:id="rId5"/>
    <p:sldId id="28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EA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28" y="72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96EB2-3B19-415B-93DC-C8E01BF1CA0D}" type="datetimeFigureOut">
              <a:rPr lang="fr-FR" smtClean="0"/>
              <a:pPr/>
              <a:t>26/06/2014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115F4-720D-4FC7-8A6F-AEE6A5C75DF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489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Poursuite d’études et l’élévation des qualifications répondent à l’objectif de 80 % d’une classe d’âge au niveau du baccalauréat et de 50 % de diplômés à bac + 3 à l’horizon 2020</a:t>
            </a:r>
            <a:r>
              <a:rPr lang="fr-FR" baseline="0" dirty="0" smtClean="0"/>
              <a:t> (processus de Lisbonne)</a:t>
            </a:r>
          </a:p>
          <a:p>
            <a:r>
              <a:rPr lang="fr-FR" baseline="0" dirty="0" smtClean="0"/>
              <a:t>Convergence des systèmes éducatifs européens en LMD (processus de Bologne)</a:t>
            </a:r>
          </a:p>
          <a:p>
            <a:r>
              <a:rPr lang="fr-FR" baseline="0" dirty="0" smtClean="0"/>
              <a:t>Nouveau paradigme du système éducatif qui se dessine  : Ecole du Socle / bac – 3 – Bac + 3</a:t>
            </a:r>
          </a:p>
          <a:p>
            <a:endParaRPr lang="fr-FR" baseline="0" dirty="0" smtClean="0"/>
          </a:p>
          <a:p>
            <a:r>
              <a:rPr lang="fr-FR" baseline="0" dirty="0" smtClean="0"/>
              <a:t>Des nouveaux élèves 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mutants hybrides 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bionumériques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géolocalisés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baseline="0" dirty="0" smtClean="0"/>
              <a:t>: </a:t>
            </a:r>
            <a:r>
              <a:rPr lang="fr-FR" baseline="0" dirty="0" err="1" smtClean="0"/>
              <a:t>icono</a:t>
            </a:r>
            <a:r>
              <a:rPr lang="fr-FR" baseline="0" dirty="0" smtClean="0"/>
              <a:t>-zappeur-arborescent ≠ </a:t>
            </a:r>
            <a:r>
              <a:rPr lang="fr-FR" baseline="0" dirty="0" err="1" smtClean="0"/>
              <a:t>scripturo</a:t>
            </a:r>
            <a:r>
              <a:rPr lang="fr-FR" baseline="0" dirty="0" smtClean="0"/>
              <a:t>-linéaire-séquentiel</a:t>
            </a:r>
          </a:p>
          <a:p>
            <a:endParaRPr lang="fr-FR" b="1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 smtClean="0"/>
              <a:t>Liaison bac pro/BTS : Préparer</a:t>
            </a:r>
            <a:r>
              <a:rPr lang="fr-FR" b="1" dirty="0" smtClean="0">
                <a:sym typeface="Wingdings" pitchFamily="2" charset="2"/>
              </a:rPr>
              <a:t> Intégrer  Suivre</a:t>
            </a:r>
            <a:endParaRPr lang="fr-FR" b="1" dirty="0" smtClean="0"/>
          </a:p>
          <a:p>
            <a:endParaRPr lang="fr-FR" baseline="0" dirty="0" smtClean="0"/>
          </a:p>
          <a:p>
            <a:r>
              <a:rPr lang="fr-FR" dirty="0" smtClean="0"/>
              <a:t>le manque de capacité de travail individuel en dehors des heures de formation de la part des bacheliers professionnels </a:t>
            </a:r>
            <a:br>
              <a:rPr lang="fr-FR" dirty="0" smtClean="0"/>
            </a:br>
            <a:r>
              <a:rPr lang="fr-FR" dirty="0" smtClean="0"/>
              <a:t> la rupture cognitive importante entre les modes d’apprentissages dans la voie professionnelle et ceux de la voie générale et technologique</a:t>
            </a:r>
            <a:br>
              <a:rPr lang="fr-FR" dirty="0" smtClean="0"/>
            </a:br>
            <a:r>
              <a:rPr lang="fr-FR" dirty="0" smtClean="0"/>
              <a:t>Pugnacité rigueur</a:t>
            </a:r>
          </a:p>
          <a:p>
            <a:endParaRPr lang="fr-FR" baseline="0" dirty="0" smtClean="0"/>
          </a:p>
          <a:p>
            <a:r>
              <a:rPr lang="fr-FR" baseline="0" dirty="0" err="1" smtClean="0"/>
              <a:t>Vade-Mecum</a:t>
            </a:r>
            <a:r>
              <a:rPr lang="fr-FR" baseline="0" dirty="0" smtClean="0"/>
              <a:t> de l’académie de Besançon</a:t>
            </a:r>
          </a:p>
          <a:p>
            <a:endParaRPr lang="fr-FR" baseline="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115F4-720D-4FC7-8A6F-AEE6A5C75DF1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272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dirty="0" smtClean="0"/>
              <a:t>Cliquez pour modifier le style du titre</a:t>
            </a:r>
            <a:endParaRPr kumimoji="0" lang="en-US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86656B-D7B8-4D07-BA1E-F424903E443B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5" name="Image 4" descr="bts_sn_info15587_cci_p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3568" y="1628800"/>
            <a:ext cx="7992888" cy="47525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dirty="0" smtClean="0"/>
              <a:t>Cliquez pour modifier le style du titre</a:t>
            </a:r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6656B-D7B8-4D07-BA1E-F424903E443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0" eaLnBrk="1" latinLnBrk="0" hangingPunct="1"/>
            <a:r>
              <a:rPr lang="fr-FR" dirty="0" smtClean="0"/>
              <a:t>Cliquez pour modifier les styles du texte du masque</a:t>
            </a:r>
          </a:p>
          <a:p>
            <a:pPr lvl="1" eaLnBrk="1" latinLnBrk="0" hangingPunct="1"/>
            <a:r>
              <a:rPr lang="fr-FR" dirty="0" smtClean="0"/>
              <a:t>Deuxième niveau</a:t>
            </a:r>
          </a:p>
          <a:p>
            <a:pPr lvl="2" eaLnBrk="1" latinLnBrk="0" hangingPunct="1"/>
            <a:r>
              <a:rPr lang="fr-FR" dirty="0" smtClean="0"/>
              <a:t>Troisième niveau</a:t>
            </a:r>
          </a:p>
          <a:p>
            <a:pPr lvl="3" eaLnBrk="1" latinLnBrk="0" hangingPunct="1"/>
            <a:r>
              <a:rPr lang="fr-FR" dirty="0" smtClean="0"/>
              <a:t>Quatrième niveau</a:t>
            </a:r>
          </a:p>
          <a:p>
            <a:pPr lvl="4" eaLnBrk="1" latinLnBrk="0" hangingPunct="1"/>
            <a:r>
              <a:rPr lang="fr-FR" dirty="0" smtClean="0"/>
              <a:t>Cinquième niveau</a:t>
            </a:r>
            <a:endParaRPr kumimoji="0" lang="en-US" dirty="0"/>
          </a:p>
        </p:txBody>
      </p:sp>
      <p:pic>
        <p:nvPicPr>
          <p:cNvPr id="7" name="Image 6" descr="bts_sn_info15587_cci_p.jpg"/>
          <p:cNvPicPr>
            <a:picLocks noChangeAspect="1"/>
          </p:cNvPicPr>
          <p:nvPr userDrawn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79512" y="188639"/>
            <a:ext cx="1296144" cy="950505"/>
          </a:xfrm>
          <a:prstGeom prst="rect">
            <a:avLst/>
          </a:prstGeom>
          <a:blipFill dpi="0" rotWithShape="1">
            <a:blip r:embed="rId3" cstate="print">
              <a:alphaModFix amt="37000"/>
              <a:lum/>
            </a:blip>
            <a:srcRect/>
            <a:tile tx="0" ty="0" sx="100000" sy="100000" flip="none" algn="tl"/>
          </a:blipFill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dirty="0" smtClean="0"/>
              <a:t>Cliquez pour modifier le style du titre</a:t>
            </a:r>
            <a:endParaRPr kumimoji="0" lang="en-US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dirty="0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dirty="0" smtClean="0"/>
              <a:t>Deuxième niveau</a:t>
            </a:r>
          </a:p>
          <a:p>
            <a:pPr lvl="2" eaLnBrk="1" latinLnBrk="0" hangingPunct="1"/>
            <a:r>
              <a:rPr kumimoji="0" lang="fr-FR" dirty="0" smtClean="0"/>
              <a:t>Troisième niveau</a:t>
            </a:r>
          </a:p>
          <a:p>
            <a:pPr lvl="3" eaLnBrk="1" latinLnBrk="0" hangingPunct="1"/>
            <a:r>
              <a:rPr kumimoji="0" lang="fr-FR" dirty="0" smtClean="0"/>
              <a:t>Quatrième niveau</a:t>
            </a:r>
          </a:p>
          <a:p>
            <a:pPr lvl="4" eaLnBrk="1" latinLnBrk="0" hangingPunct="1"/>
            <a:r>
              <a:rPr kumimoji="0" lang="fr-FR" dirty="0" smtClean="0"/>
              <a:t>Cinquième niveau</a:t>
            </a:r>
            <a:endParaRPr kumimoji="0" lang="en-US" dirty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86656B-D7B8-4D07-BA1E-F424903E443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0" y="6453336"/>
            <a:ext cx="539552" cy="4046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2368296" y="6453336"/>
            <a:ext cx="6784848" cy="40466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2" name="Picture 2" descr="acad_lille.png"/>
          <p:cNvPicPr preferRelativeResize="0">
            <a:picLocks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6453336"/>
            <a:ext cx="792088" cy="4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611560" y="6453336"/>
            <a:ext cx="755577" cy="404664"/>
          </a:xfrm>
          <a:prstGeom prst="rect">
            <a:avLst/>
          </a:prstGeom>
        </p:spPr>
      </p:pic>
      <p:sp>
        <p:nvSpPr>
          <p:cNvPr id="16" name="Sous-titre 8"/>
          <p:cNvSpPr txBox="1">
            <a:spLocks/>
          </p:cNvSpPr>
          <p:nvPr userDrawn="1"/>
        </p:nvSpPr>
        <p:spPr>
          <a:xfrm>
            <a:off x="2371344" y="6453336"/>
            <a:ext cx="6705600" cy="38308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ZoneTexte 16"/>
          <p:cNvSpPr txBox="1"/>
          <p:nvPr userDrawn="1"/>
        </p:nvSpPr>
        <p:spPr>
          <a:xfrm>
            <a:off x="539552" y="1268760"/>
            <a:ext cx="5544616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Séminaire Inter-académique BTS Systèmes Numériques, Armentières le 27 Juin 2014</a:t>
            </a:r>
          </a:p>
          <a:p>
            <a:pPr algn="l"/>
            <a:endParaRPr lang="fr-FR" sz="1000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0"/>
            <a:ext cx="7917160" cy="1196752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/>
                </a:solidFill>
              </a:rPr>
              <a:t>Le continuum de formation 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Bac Pro/STI2D/BTS SN</a:t>
            </a:r>
            <a:endParaRPr lang="fr-FR" b="1" dirty="0" smtClean="0">
              <a:solidFill>
                <a:schemeClr val="bg2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283968" y="6442501"/>
            <a:ext cx="4860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>
                <a:solidFill>
                  <a:schemeClr val="bg1"/>
                </a:solidFill>
              </a:rPr>
              <a:t>Bruno Breton, Enseignant  Lycée Pierre Méchain  02011 Laon</a:t>
            </a:r>
            <a:endParaRPr lang="fr-FR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619672" y="332656"/>
            <a:ext cx="7524328" cy="650537"/>
          </a:xfrm>
        </p:spPr>
        <p:txBody>
          <a:bodyPr>
            <a:normAutofit fontScale="90000"/>
          </a:bodyPr>
          <a:lstStyle/>
          <a:p>
            <a:r>
              <a:rPr lang="fr-FR" sz="3100" dirty="0" smtClean="0">
                <a:solidFill>
                  <a:schemeClr val="bg2"/>
                </a:solidFill>
              </a:rPr>
              <a:t>Le continuum de formation Bac Pro/STI2D/BTS SN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7" name="ZoneTexte 2"/>
          <p:cNvSpPr txBox="1">
            <a:spLocks noChangeArrowheads="1"/>
          </p:cNvSpPr>
          <p:nvPr/>
        </p:nvSpPr>
        <p:spPr bwMode="auto">
          <a:xfrm>
            <a:off x="0" y="1484784"/>
            <a:ext cx="9144000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/>
              <a:t>Paysage contemporain du système éducatif :</a:t>
            </a:r>
            <a:endParaRPr lang="fr-FR" sz="2000" dirty="0"/>
          </a:p>
          <a:p>
            <a:pPr algn="just">
              <a:buFont typeface="Arial" charset="0"/>
              <a:buChar char="•"/>
            </a:pPr>
            <a:r>
              <a:rPr lang="fr-FR" sz="2000" dirty="0"/>
              <a:t> </a:t>
            </a:r>
            <a:r>
              <a:rPr lang="fr-FR" sz="2000" dirty="0" smtClean="0"/>
              <a:t>Elévation du niveau générale de qualification</a:t>
            </a:r>
          </a:p>
          <a:p>
            <a:pPr algn="just">
              <a:buFont typeface="Arial" charset="0"/>
              <a:buChar char="•"/>
            </a:pPr>
            <a:r>
              <a:rPr lang="fr-FR" sz="2000" dirty="0" smtClean="0"/>
              <a:t> Réduction des sorties du système éducatif sans qualification</a:t>
            </a:r>
          </a:p>
          <a:p>
            <a:pPr algn="just">
              <a:buFont typeface="Arial" charset="0"/>
              <a:buChar char="•"/>
            </a:pPr>
            <a:endParaRPr lang="fr-FR" sz="2000" dirty="0"/>
          </a:p>
          <a:p>
            <a:pPr algn="just"/>
            <a:r>
              <a:rPr lang="fr-FR" sz="2000" dirty="0" smtClean="0"/>
              <a:t>Accueil d’élèves différents issus de… :</a:t>
            </a:r>
          </a:p>
          <a:p>
            <a:pPr algn="just"/>
            <a:r>
              <a:rPr lang="fr-FR" sz="2000" dirty="0" smtClean="0"/>
              <a:t>	- STI-2D (</a:t>
            </a:r>
            <a:r>
              <a:rPr lang="fr-FR" sz="2000" strike="sngStrike" dirty="0" smtClean="0"/>
              <a:t>STI-2D « SIN »</a:t>
            </a:r>
            <a:r>
              <a:rPr lang="fr-FR" sz="2000" dirty="0" smtClean="0"/>
              <a:t>)  </a:t>
            </a:r>
          </a:p>
          <a:p>
            <a:pPr algn="just"/>
            <a:r>
              <a:rPr lang="fr-FR" sz="2000" dirty="0" smtClean="0"/>
              <a:t>	- baccalauréat professionnel </a:t>
            </a:r>
          </a:p>
          <a:p>
            <a:pPr algn="just"/>
            <a:r>
              <a:rPr lang="fr-FR" sz="2000" dirty="0" smtClean="0"/>
              <a:t>	- baccalauréat général 		…mais on ne part pas de rien.</a:t>
            </a:r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/>
              <a:t>Liaison bac pro/BTS : Préparer </a:t>
            </a:r>
            <a:r>
              <a:rPr lang="fr-FR" sz="2000" dirty="0" smtClean="0">
                <a:sym typeface="Wingdings" pitchFamily="2" charset="2"/>
              </a:rPr>
              <a:t> Intégrer  Suivre</a:t>
            </a:r>
            <a:endParaRPr lang="fr-FR" sz="2000" dirty="0" smtClean="0"/>
          </a:p>
          <a:p>
            <a:pPr algn="just"/>
            <a:endParaRPr lang="fr-FR" sz="2000" dirty="0"/>
          </a:p>
          <a:p>
            <a:pPr algn="just">
              <a:buFont typeface="Arial" charset="0"/>
              <a:buChar char="•"/>
            </a:pPr>
            <a:r>
              <a:rPr lang="fr-FR" sz="2000" dirty="0" smtClean="0"/>
              <a:t> Données issues du portail APB, commencer dès le dernier CC de 1</a:t>
            </a:r>
            <a:r>
              <a:rPr lang="fr-FR" sz="2000" baseline="30000" dirty="0" smtClean="0"/>
              <a:t>ère</a:t>
            </a:r>
            <a:r>
              <a:rPr lang="fr-FR" sz="2000" dirty="0" smtClean="0"/>
              <a:t>, rencontre enseignants LP/BTS, lecture croisée des référentiels et programmes, AP, PFMP, passerelles, etc.</a:t>
            </a:r>
          </a:p>
          <a:p>
            <a:pPr algn="just">
              <a:buFont typeface="Arial" charset="0"/>
              <a:buChar char="•"/>
            </a:pPr>
            <a:endParaRPr lang="fr-FR" sz="2000" dirty="0" smtClean="0"/>
          </a:p>
          <a:p>
            <a:pPr algn="just">
              <a:buFont typeface="Arial" charset="0"/>
              <a:buChar char="•"/>
            </a:pPr>
            <a:r>
              <a:rPr lang="fr-FR" sz="2000" dirty="0" smtClean="0"/>
              <a:t> Poursuite d’étude : licences professionnelles, prépa ATS, écoles d’ingénieurs, etc.</a:t>
            </a:r>
            <a:endParaRPr lang="fr-FR" sz="2000" dirty="0"/>
          </a:p>
          <a:p>
            <a:pPr algn="just"/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586656B-D7B8-4D07-BA1E-F424903E443B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177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3949874"/>
              </p:ext>
            </p:extLst>
          </p:nvPr>
        </p:nvGraphicFramePr>
        <p:xfrm>
          <a:off x="323528" y="1700808"/>
          <a:ext cx="3744416" cy="18201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9873"/>
                <a:gridCol w="1814463"/>
                <a:gridCol w="144016"/>
                <a:gridCol w="144016"/>
                <a:gridCol w="72008"/>
                <a:gridCol w="138077"/>
                <a:gridCol w="221963"/>
              </a:tblGrid>
              <a:tr h="45113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S1</a:t>
                      </a:r>
                      <a:r>
                        <a:rPr lang="fr-FR" sz="12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20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Communication</a:t>
                      </a:r>
                      <a:r>
                        <a:rPr lang="fr-FR" sz="12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endParaRPr lang="fr-FR" sz="1200" b="0" i="0" u="none" strike="noStrike" dirty="0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19" marR="6319" marT="6319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IR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EC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52739">
                <a:tc rowSpan="4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S1.2.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Techniques de présentation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Nomenclature et principes généraux de rédaction et de présentation (NFX 60-200)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</a:tr>
              <a:tr h="3492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Fonctionnalités de base des outils matériels et logiciels de présentation : document imprimé, diaporama, vidéo, …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</a:tr>
              <a:tr h="3492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Logiciels de bureautique : notions fondamentales d’utilisation d’un traitement de texte (styles, règles typographiques, …)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/>
                </a:tc>
              </a:tr>
              <a:tr h="3492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Logiciels de bureautique : notions fondamentales d’utilisation d’un tableur (cellule/plage, formule, diagramme, …)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248204"/>
              </p:ext>
            </p:extLst>
          </p:nvPr>
        </p:nvGraphicFramePr>
        <p:xfrm>
          <a:off x="251520" y="1988840"/>
          <a:ext cx="4538662" cy="35215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8250"/>
                <a:gridCol w="2687537"/>
                <a:gridCol w="114126"/>
                <a:gridCol w="114126"/>
                <a:gridCol w="29278"/>
                <a:gridCol w="143885"/>
                <a:gridCol w="211460"/>
              </a:tblGrid>
              <a:tr h="24548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S7. Réseaux, télécommunications et modes de transmission</a:t>
                      </a:r>
                    </a:p>
                  </a:txBody>
                  <a:tcPr marL="1939" marR="1939" marT="1939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IR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1145170">
                <a:tc rowSpan="6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S7.1.</a:t>
                      </a:r>
                      <a:r>
                        <a:rPr lang="fr-FR" sz="1000" u="none" strike="noStrike" dirty="0">
                          <a:effectLst/>
                        </a:rPr>
                        <a:t/>
                      </a:r>
                      <a:br>
                        <a:rPr lang="fr-FR" sz="1000" u="none" strike="noStrike" dirty="0">
                          <a:effectLst/>
                        </a:rPr>
                      </a:b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Concepts fondamentaux de la</a:t>
                      </a:r>
                      <a:b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transmission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Supports de transmission filaires :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Technologie des câbles et de la connectique / normalisation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Caractéristiques (impédance </a:t>
                      </a:r>
                      <a:r>
                        <a:rPr lang="fr-FR" sz="800" u="none" strike="noStrike" dirty="0" smtClean="0">
                          <a:effectLst/>
                        </a:rPr>
                        <a:t>caractéristique</a:t>
                      </a:r>
                      <a:r>
                        <a:rPr lang="fr-FR" sz="800" u="none" strike="noStrike" dirty="0">
                          <a:effectLst/>
                        </a:rPr>
                        <a:t>, Atténuation, Bande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passante, Diaphonie, etc.)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Supports de transmission hertzien :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Caractéristiques des antennes : diagramme de rayonnement, TOS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Bilan d'une liaison : puissance rayonnée, propagation, sensibilité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Supports de transmission optiques :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Technologie des fibres et des connecteurs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Transducteurs optiques modes de propagation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</a:tr>
              <a:tr h="271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Notion de canal de transmission</a:t>
                      </a:r>
                      <a:br>
                        <a:rPr lang="fr-FR" sz="800" u="none" strike="noStrike">
                          <a:effectLst/>
                        </a:rPr>
                      </a:br>
                      <a:r>
                        <a:rPr lang="fr-FR" sz="800" u="none" strike="noStrike">
                          <a:effectLst/>
                        </a:rPr>
                        <a:t>Bande passante, rapport signal/bruit, capacité, etc.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2667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Transmission du signal en bande de base</a:t>
                      </a:r>
                      <a:br>
                        <a:rPr lang="fr-FR" sz="800" u="none" strike="noStrike">
                          <a:effectLst/>
                        </a:rPr>
                      </a:br>
                      <a:r>
                        <a:rPr lang="fr-FR" sz="800" u="none" strike="noStrike">
                          <a:effectLst/>
                        </a:rPr>
                        <a:t>Codage, Occupation spectrale, Rapidité de modulation, débit binaire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9429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Transmission du signal en bande transposée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Transposition de fréquence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Synthèse de fréquence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Modulations et Démodulations Analogiques :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Amplitude, fréquence et phase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Bande occupée, bande passante, distorsion, sélectivité, sensibilité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Modulations et démodulations numériques : ASK, FSK/PSK/MSK,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QAM/PQAM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Modulations numériques complexes (à étalement de spectre)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142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Multiplexage temporel et fréquentiel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708177"/>
              </p:ext>
            </p:extLst>
          </p:nvPr>
        </p:nvGraphicFramePr>
        <p:xfrm>
          <a:off x="4860032" y="1700808"/>
          <a:ext cx="3927962" cy="30057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1728192"/>
                <a:gridCol w="144016"/>
                <a:gridCol w="144016"/>
                <a:gridCol w="31640"/>
                <a:gridCol w="184384"/>
                <a:gridCol w="183546"/>
              </a:tblGrid>
              <a:tr h="444664">
                <a:tc gridSpan="2"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S5. Solutions constructives des systèmes d'information</a:t>
                      </a:r>
                    </a:p>
                  </a:txBody>
                  <a:tcPr marL="3120" marR="3120" marT="312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IR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EC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1720">
                <a:tc rowSpan="3"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S5.1.  </a:t>
                      </a:r>
                      <a:r>
                        <a:rPr lang="fr-FR" sz="1000" u="none" strike="noStrike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Architecture matérielle du traitement de l'information</a:t>
                      </a: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Constituants d’un système de traitement de l’information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</a:tr>
              <a:tr h="3460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Composants programmables : </a:t>
                      </a:r>
                      <a:r>
                        <a:rPr lang="fr-FR" sz="800" u="none" strike="noStrike" dirty="0" err="1">
                          <a:effectLst/>
                        </a:rPr>
                        <a:t>μP</a:t>
                      </a:r>
                      <a:r>
                        <a:rPr lang="fr-FR" sz="800" u="none" strike="noStrike" dirty="0">
                          <a:effectLst/>
                        </a:rPr>
                        <a:t> / </a:t>
                      </a:r>
                      <a:r>
                        <a:rPr lang="fr-FR" sz="800" u="none" strike="noStrike" dirty="0" err="1">
                          <a:effectLst/>
                        </a:rPr>
                        <a:t>μC</a:t>
                      </a:r>
                      <a:r>
                        <a:rPr lang="fr-FR" sz="800" u="none" strike="noStrike" dirty="0">
                          <a:effectLst/>
                        </a:rPr>
                        <a:t>, Circuits Programmables Complexes (logiques et/ou analogiques)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</a:tr>
              <a:tr h="2317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Circuits mémoire (RAM, flash,…), mémoires de masse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</a:tr>
              <a:tr h="231720">
                <a:tc rowSpan="6"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S5.2. </a:t>
                      </a:r>
                      <a:r>
                        <a:rPr lang="fr-FR" sz="1000" u="none" strike="noStrike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Traitement logiciel des E/S</a:t>
                      </a: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Modes d’accès : scrutation, interruption, DMA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</a:tr>
              <a:tr h="1174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Pilotes (driver)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</a:tr>
              <a:tr h="1174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Bibliothèques de composants réutilisables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</a:tr>
              <a:tr h="2317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Caractéristiques TOR, CAN / CNA, comptage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</a:tr>
              <a:tr h="2317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Acquisition de grandeurs réelles : mesurage, notions de plage de  mesure, d’erreurs, …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</a:tr>
              <a:tr h="1174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Commandes d’actionneurs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/>
                </a:tc>
              </a:tr>
              <a:tr h="34602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S5.6. </a:t>
                      </a:r>
                      <a:r>
                        <a:rPr lang="fr-FR" sz="1000" u="none" strike="noStrike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Sécurité des personnes et des biens</a:t>
                      </a:r>
                    </a:p>
                  </a:txBody>
                  <a:tcPr marL="3120" marR="3120" marT="31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Normes électriques en vigueur Dispositifs de sécurisation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Formation à l’habilitation électrique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263080"/>
              </p:ext>
            </p:extLst>
          </p:nvPr>
        </p:nvGraphicFramePr>
        <p:xfrm>
          <a:off x="5292080" y="1628800"/>
          <a:ext cx="3672411" cy="4945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4136"/>
                <a:gridCol w="1613634"/>
                <a:gridCol w="166928"/>
                <a:gridCol w="166928"/>
                <a:gridCol w="33936"/>
                <a:gridCol w="216456"/>
                <a:gridCol w="250393"/>
              </a:tblGrid>
              <a:tr h="26510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S7. Réseaux, télécommunications et modes de transmission</a:t>
                      </a:r>
                    </a:p>
                  </a:txBody>
                  <a:tcPr marL="1939" marR="1939" marT="1939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IR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459139">
                <a:tc rowSpan="7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S7.2.</a:t>
                      </a:r>
                      <a:b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Concepts fondamentaux des</a:t>
                      </a:r>
                      <a:b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réseaux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Télécommunications, architecture (architecture des réseaux de télécommunications)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1398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Types de réseaux : du PAN au WAN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1162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Topologies (bus, étoile, etc.)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3310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Équipements réseau : connecteur, carte réseau, commutateur, pont, routeur, etc.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</a:tr>
              <a:tr h="2305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Modèles de référence (OSI, etc.)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</a:tr>
              <a:tr h="2305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Classification et critères déterminants de choix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2479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Modèle en couches et protocoles de l’Internet : IP, ICMP, ARP, UDP, TCP, etc.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3448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S7.3.</a:t>
                      </a:r>
                      <a:b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Protocoles de bas niveau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Synchrone/asynchrone, </a:t>
                      </a:r>
                      <a:r>
                        <a:rPr lang="fr-FR" sz="800" u="none" strike="noStrike" dirty="0" err="1">
                          <a:effectLst/>
                        </a:rPr>
                        <a:t>half</a:t>
                      </a:r>
                      <a:r>
                        <a:rPr lang="fr-FR" sz="800" u="none" strike="noStrike" dirty="0">
                          <a:effectLst/>
                        </a:rPr>
                        <a:t>/full duplex, bipoint/multipoints, …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</a:tr>
              <a:tr h="2305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Liaisons RS232C, RS485, SPI, etc.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2305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Configuration matérielle/logicielle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11623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S7.4.</a:t>
                      </a:r>
                      <a:b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Transmission sans fil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Type IEEE 802.15.x Bluetooth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</a:tr>
              <a:tr h="2305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800" u="none" strike="noStrike">
                          <a:effectLst/>
                        </a:rPr>
                        <a:t>Type IEEE 802.11 WIFI, Zigbee, etc.</a:t>
                      </a:r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23053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S7.6.</a:t>
                      </a:r>
                      <a:b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Réseaux locaux industriels</a:t>
                      </a:r>
                      <a:b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(RLI)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Ethernet, Ethernet industriel temps réel, CAN, I2C, ASI, etc.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</a:tr>
              <a:tr h="2305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Configuration matérielle / logicielle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230539">
                <a:tc rowSpan="4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S7.9.</a:t>
                      </a:r>
                      <a:b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Applications utilisateur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Protocoles applicatifs : Telnet, FTP, etc.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>
                    <a:solidFill>
                      <a:srgbClr val="FFFF00"/>
                    </a:solidFill>
                  </a:tcPr>
                </a:tc>
              </a:tr>
              <a:tr h="1162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Messagerie : SMTP, POP, etc.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2305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Applications du Web : HTTP, etc.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  <a:tr h="1162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Réseaux virtuels (VPN)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1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" marR="1939" marT="1939" marB="0" anchor="ctr"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465933"/>
              </p:ext>
            </p:extLst>
          </p:nvPr>
        </p:nvGraphicFramePr>
        <p:xfrm>
          <a:off x="395536" y="4869160"/>
          <a:ext cx="4787020" cy="1373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6861"/>
                <a:gridCol w="2058563"/>
                <a:gridCol w="113110"/>
                <a:gridCol w="136216"/>
                <a:gridCol w="47675"/>
                <a:gridCol w="196087"/>
                <a:gridCol w="178508"/>
              </a:tblGrid>
              <a:tr h="63579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S6. Systèmes d’exploitation</a:t>
                      </a: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IR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58604">
                <a:tc rowSpan="4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S6.1. 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Notions fondamentales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Caractéristiques et critères de choix d’un système d’exploitation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FFFF00"/>
                    </a:solidFill>
                  </a:tcPr>
                </a:tc>
              </a:tr>
              <a:tr h="142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Système de droits des utilisateurs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FFFF00"/>
                    </a:solidFill>
                  </a:tcPr>
                </a:tc>
              </a:tr>
              <a:tr h="142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Administration système : shell scripts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142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Ergonomie des interfaces graphiques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</a:tbl>
          </a:graphicData>
        </a:graphic>
      </p:graphicFrame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586656B-D7B8-4D07-BA1E-F424903E443B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1619672" y="332656"/>
            <a:ext cx="7524328" cy="650537"/>
          </a:xfrm>
        </p:spPr>
        <p:txBody>
          <a:bodyPr>
            <a:normAutofit fontScale="90000"/>
          </a:bodyPr>
          <a:lstStyle/>
          <a:p>
            <a:r>
              <a:rPr lang="fr-FR" sz="3100" dirty="0" smtClean="0">
                <a:solidFill>
                  <a:schemeClr val="bg2"/>
                </a:solidFill>
              </a:rPr>
              <a:t>Le continuum de formation Bac Pro/STI2D/BTS </a:t>
            </a:r>
            <a:r>
              <a:rPr lang="fr-FR" sz="3100" dirty="0" smtClean="0">
                <a:solidFill>
                  <a:schemeClr val="bg2"/>
                </a:solidFill>
              </a:rPr>
              <a:t>SN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6300192" y="720768"/>
            <a:ext cx="2448272" cy="717615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 smtClean="0">
                <a:solidFill>
                  <a:srgbClr val="FFC000"/>
                </a:solidFill>
              </a:rPr>
              <a:t>Bac Pro SEN</a:t>
            </a:r>
            <a:endParaRPr lang="fr-F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72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294666"/>
              </p:ext>
            </p:extLst>
          </p:nvPr>
        </p:nvGraphicFramePr>
        <p:xfrm>
          <a:off x="5220072" y="1628800"/>
          <a:ext cx="3672408" cy="44614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120"/>
                <a:gridCol w="1817060"/>
                <a:gridCol w="166388"/>
                <a:gridCol w="166388"/>
                <a:gridCol w="33434"/>
                <a:gridCol w="192994"/>
                <a:gridCol w="216024"/>
              </a:tblGrid>
              <a:tr h="37533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S4. Développement logiciel</a:t>
                      </a:r>
                    </a:p>
                  </a:txBody>
                  <a:tcPr marL="1769" marR="1769" marT="1769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IR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416753">
                <a:tc rowSpan="8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S4.1. 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Principes de base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Organisation des fichiers dans un projet logiciel ; chaîne de développement (préprocesseur, compilateur, éditeur de lien, </a:t>
                      </a:r>
                      <a:r>
                        <a:rPr lang="fr-FR" sz="800" u="none" strike="noStrike" dirty="0" err="1">
                          <a:effectLst/>
                        </a:rPr>
                        <a:t>chargeur,etc</a:t>
                      </a:r>
                      <a:r>
                        <a:rPr lang="fr-FR" sz="800" u="none" strike="noStrike" dirty="0">
                          <a:effectLst/>
                        </a:rPr>
                        <a:t>.)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 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Stockage sur mémoire de masse et exécution (</a:t>
                      </a:r>
                      <a:r>
                        <a:rPr lang="fr-FR" sz="800" u="none" strike="noStrike" dirty="0" err="1">
                          <a:effectLst/>
                        </a:rPr>
                        <a:t>runtime</a:t>
                      </a:r>
                      <a:r>
                        <a:rPr lang="fr-FR" sz="800" u="none" strike="noStrike" dirty="0">
                          <a:effectLst/>
                        </a:rPr>
                        <a:t>) d’un programme : zone de code, zones mémoire, etc.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352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Représentation et codage des informations : bases de calcul (2,10,16), types scalaires, réels, caractères, etc.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</a:tr>
              <a:tr h="3657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Gestion mémoire : adresse/valeur, pointeurs, variables statiques, allocations automatique et dynamique (pile/tas), etc.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1160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Variables ; durée de vie, visibilité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5732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Organisation des programmes : point d’entrée et arguments de la ligne de commande, prototypes, fonctions, paramètres, valeur de retour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1247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Variables d’environnement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3446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Flux d’entrée et de sortie de base : terminaux, fichiers, réseau, etc. (spécifications POSIX)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458969">
                <a:tc rowSpan="5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S4.2.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Algorithmique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Structures fondamentales : enchaînements, alternatives, itérations, etc. Représentation graphique (organigrammes)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</a:tr>
              <a:tr h="2303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Manipulations de texte (chaînes de caractères)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</a:tr>
              <a:tr h="1604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Algorithmes de tri/de recherche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2303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Modèle canonique de gestion d'E/S : ouvrir, lire, écrire, fermer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1943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Bibliothèque standard (ANSI C)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215230"/>
              </p:ext>
            </p:extLst>
          </p:nvPr>
        </p:nvGraphicFramePr>
        <p:xfrm>
          <a:off x="179512" y="1628800"/>
          <a:ext cx="3733319" cy="13249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4136"/>
                <a:gridCol w="1800200"/>
                <a:gridCol w="144016"/>
                <a:gridCol w="144016"/>
                <a:gridCol w="35076"/>
                <a:gridCol w="180948"/>
                <a:gridCol w="204927"/>
              </a:tblGrid>
              <a:tr h="34546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S1. Communication</a:t>
                      </a:r>
                    </a:p>
                  </a:txBody>
                  <a:tcPr marL="4838" marR="4838" marT="4838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IR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3438">
                <a:tc rowSpan="4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S1.3.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Documents contractuels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 err="1">
                          <a:effectLst/>
                        </a:rPr>
                        <a:t>CdCf</a:t>
                      </a:r>
                      <a:r>
                        <a:rPr lang="fr-FR" sz="800" u="none" strike="noStrike" dirty="0">
                          <a:effectLst/>
                        </a:rPr>
                        <a:t> (1): fonctions de service, fonctions de contraintes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solidFill>
                      <a:srgbClr val="FFFF00"/>
                    </a:solidFill>
                  </a:tcPr>
                </a:tc>
              </a:tr>
              <a:tr h="2334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 err="1">
                          <a:effectLst/>
                        </a:rPr>
                        <a:t>CdCf</a:t>
                      </a:r>
                      <a:r>
                        <a:rPr lang="fr-FR" sz="800" u="none" strike="noStrike" dirty="0">
                          <a:effectLst/>
                        </a:rPr>
                        <a:t>(1) : critères/niveaux d’appréciation, flexibilité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</a:tr>
              <a:tr h="2334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STB(2) : contraintes environnementales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</a:tr>
              <a:tr h="2334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STB(2) : contraintes de conception et de production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/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128377"/>
              </p:ext>
            </p:extLst>
          </p:nvPr>
        </p:nvGraphicFramePr>
        <p:xfrm>
          <a:off x="323528" y="1628800"/>
          <a:ext cx="4312895" cy="4364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4138"/>
                <a:gridCol w="2337596"/>
                <a:gridCol w="151832"/>
                <a:gridCol w="151832"/>
                <a:gridCol w="30749"/>
                <a:gridCol w="196999"/>
                <a:gridCol w="219749"/>
              </a:tblGrid>
              <a:tr h="24959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S7. </a:t>
                      </a:r>
                      <a:r>
                        <a:rPr lang="fr-FR" sz="12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Réseaux</a:t>
                      </a:r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, télécommunications et modes de transmission</a:t>
                      </a:r>
                    </a:p>
                  </a:txBody>
                  <a:tcPr marL="1883" marR="1883" marT="1883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IR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1602083">
                <a:tc rowSpan="6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S7.1.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Concepts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fondamentaux de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la transmission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Supports de transmission filaires :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Technologie des câbles et de la connectique / normalisation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Caractéristiques (impédance caractéristique, Atténuation, Bande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passante, Diaphonie, etc.)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Supports de transmission hertzien :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Caractéristiques des antennes : diagramme de rayonnement, TOS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Bilan d'une liaison : puissance rayonnée, propagation, sensibilité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Supports de transmission optiques :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Technologie des fibres et des connecteurs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Transducteurs optiques modes de propagation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</a:tr>
              <a:tr h="230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Notion de canal de transmission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Bande passante, rapport signal/bruit, capacité, etc.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</a:tr>
              <a:tr h="3447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Transmission du signal en bande de base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Codage, Occupation spectrale, Rapidité de modulation, débit binaire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</a:tr>
              <a:tr h="11448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Transmission du signal en bande transposée</a:t>
                      </a:r>
                      <a:b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Transposition de fréquence</a:t>
                      </a:r>
                      <a:b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Synthèse de fréquence</a:t>
                      </a:r>
                      <a:b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Modulations et Démodulations Analogiques :</a:t>
                      </a:r>
                      <a:b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Amplitude, fréquence et phase</a:t>
                      </a:r>
                      <a:b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Bande occupée, bande passante, distorsion, sélectivité, sensibilité</a:t>
                      </a:r>
                      <a:b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Modulations et démodulations numériques : ASK, FSK/PSK/MSK,</a:t>
                      </a:r>
                      <a:b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QAM/PQAM</a:t>
                      </a:r>
                    </a:p>
                  </a:txBody>
                  <a:tcPr marL="1883" marR="1883" marT="1883" marB="0" anchor="b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83" marR="1883" marT="1883" marB="0" anchor="ctr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883" marR="1883" marT="1883" marB="0" anchor="ctr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fr-FR" sz="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83" marR="1883" marT="1883" marB="0" anchor="b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883" marR="1883" marT="1883" marB="0" anchor="ctr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10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83" marR="1883" marT="1883" marB="0" anchor="ctr">
                    <a:solidFill>
                      <a:srgbClr val="F7EAE9"/>
                    </a:solidFill>
                  </a:tcPr>
                </a:tc>
              </a:tr>
              <a:tr h="230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Modulations numériques complexes (à étalement de spectre)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1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207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Multiplexage temporel et fréquentiel</a:t>
                      </a:r>
                    </a:p>
                  </a:txBody>
                  <a:tcPr marL="1883" marR="1883" marT="1883" marB="0" anchor="b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83" marR="1883" marT="1883" marB="0" anchor="ctr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883" marR="1883" marT="1883" marB="0" anchor="ctr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fr-FR" sz="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83" marR="1883" marT="1883" marB="0" anchor="b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883" marR="1883" marT="1883" marB="0" anchor="ctr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kumimoji="0" lang="fr-FR" sz="10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83" marR="1883" marT="1883" marB="0" anchor="ctr"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699689"/>
              </p:ext>
            </p:extLst>
          </p:nvPr>
        </p:nvGraphicFramePr>
        <p:xfrm>
          <a:off x="467544" y="3068960"/>
          <a:ext cx="3270700" cy="33495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4476"/>
                <a:gridCol w="1226607"/>
                <a:gridCol w="157923"/>
                <a:gridCol w="157923"/>
                <a:gridCol w="31733"/>
                <a:gridCol w="205153"/>
                <a:gridCol w="236885"/>
              </a:tblGrid>
              <a:tr h="37533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S4. Développement logiciel</a:t>
                      </a:r>
                    </a:p>
                  </a:txBody>
                  <a:tcPr marL="1769" marR="1769" marT="1769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IR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458969">
                <a:tc rowSpan="10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S4.6.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Programmation orientée objet (Support : C++)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Du C au C++ : références, entrées/sorties (</a:t>
                      </a:r>
                      <a:r>
                        <a:rPr lang="fr-FR" sz="800" u="none" strike="noStrike" dirty="0" err="1">
                          <a:effectLst/>
                        </a:rPr>
                        <a:t>iostream</a:t>
                      </a:r>
                      <a:r>
                        <a:rPr lang="fr-FR" sz="800" u="none" strike="noStrike" dirty="0">
                          <a:effectLst/>
                        </a:rPr>
                        <a:t>, </a:t>
                      </a:r>
                      <a:r>
                        <a:rPr lang="fr-FR" sz="800" u="none" strike="noStrike" dirty="0" err="1">
                          <a:effectLst/>
                        </a:rPr>
                        <a:t>fstream</a:t>
                      </a:r>
                      <a:r>
                        <a:rPr lang="fr-FR" sz="800" u="none" strike="noStrike" dirty="0">
                          <a:effectLst/>
                        </a:rPr>
                        <a:t>), polymorphisme, etc.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1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</a:tr>
              <a:tr h="3446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Définition de classes (encapsulation) et modèle canonique (dit de </a:t>
                      </a:r>
                      <a:r>
                        <a:rPr lang="fr-FR" sz="800" u="none" strike="noStrike" dirty="0" err="1">
                          <a:effectLst/>
                        </a:rPr>
                        <a:t>Coplien</a:t>
                      </a:r>
                      <a:r>
                        <a:rPr lang="fr-FR" sz="800" u="none" strike="noStrike" dirty="0">
                          <a:effectLst/>
                        </a:rPr>
                        <a:t>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</a:tr>
              <a:tr h="2303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Instanciation d’objets (new, </a:t>
                      </a:r>
                      <a:r>
                        <a:rPr lang="fr-FR" sz="800" u="none" strike="noStrike" dirty="0" err="1">
                          <a:effectLst/>
                        </a:rPr>
                        <a:t>delete</a:t>
                      </a:r>
                      <a:r>
                        <a:rPr lang="fr-FR" sz="800" u="none" strike="noStrike" dirty="0">
                          <a:effectLst/>
                        </a:rPr>
                        <a:t>, etc.)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>
                    <a:solidFill>
                      <a:srgbClr val="FFFF00"/>
                    </a:solidFill>
                  </a:tcPr>
                </a:tc>
              </a:tr>
              <a:tr h="2303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Surcharges d’opérateurs (injection, etc.)      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1160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Mécanisme d’héritage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2303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Mécanismes d’agrégation et de composition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14280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Classes abstraites, virtualité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3446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Programmation générique : structure de la STL, conteneurs et </a:t>
                      </a:r>
                      <a:r>
                        <a:rPr lang="fr-FR" sz="800" u="none" strike="noStrike" dirty="0" err="1">
                          <a:effectLst/>
                        </a:rPr>
                        <a:t>itérateurs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3446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Programmation générique : classes paramétrées (</a:t>
                      </a:r>
                      <a:r>
                        <a:rPr lang="fr-FR" sz="800" u="none" strike="noStrike" dirty="0" err="1">
                          <a:effectLst/>
                        </a:rPr>
                        <a:t>template</a:t>
                      </a:r>
                      <a:r>
                        <a:rPr lang="fr-FR" sz="800" u="none" strike="noStrike" dirty="0">
                          <a:effectLst/>
                        </a:rPr>
                        <a:t>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  <a:tr h="3446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Programmation générique : patrons de développement (design patterns)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69" marR="1769" marT="1769" marB="0" anchor="ctr"/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391798"/>
              </p:ext>
            </p:extLst>
          </p:nvPr>
        </p:nvGraphicFramePr>
        <p:xfrm>
          <a:off x="1043608" y="1643063"/>
          <a:ext cx="3600399" cy="4554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152"/>
                <a:gridCol w="1512168"/>
                <a:gridCol w="144016"/>
                <a:gridCol w="144016"/>
                <a:gridCol w="35256"/>
                <a:gridCol w="180768"/>
                <a:gridCol w="216023"/>
              </a:tblGrid>
              <a:tr h="35187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S5. Solutions constructives des systèmes d'information</a:t>
                      </a:r>
                    </a:p>
                  </a:txBody>
                  <a:tcPr marL="4928" marR="4928" marT="4928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IR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352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S5.1. 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Architecture matérielle du traitement de l'information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Constituants d’un système de traitement de l’information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</a:tr>
              <a:tr h="4621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Composants programmables : </a:t>
                      </a:r>
                      <a:r>
                        <a:rPr lang="fr-FR" sz="800" u="none" strike="noStrike" dirty="0" err="1">
                          <a:effectLst/>
                        </a:rPr>
                        <a:t>μP</a:t>
                      </a:r>
                      <a:r>
                        <a:rPr lang="fr-FR" sz="800" u="none" strike="noStrike" dirty="0">
                          <a:effectLst/>
                        </a:rPr>
                        <a:t> / </a:t>
                      </a:r>
                      <a:r>
                        <a:rPr lang="fr-FR" sz="800" u="none" strike="noStrike" dirty="0" err="1">
                          <a:effectLst/>
                        </a:rPr>
                        <a:t>μC</a:t>
                      </a:r>
                      <a:r>
                        <a:rPr lang="fr-FR" sz="800" u="none" strike="noStrike" dirty="0">
                          <a:effectLst/>
                        </a:rPr>
                        <a:t>, Circuits Programmables Complexes (logiques et/ou analogiques)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</a:tr>
              <a:tr h="2335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Circuits mémoire (RAM, flash,…), mémoires de masse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7EAE9"/>
                    </a:solidFill>
                  </a:tcPr>
                </a:tc>
              </a:tr>
              <a:tr h="233528">
                <a:tc rowSpan="6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S5.2.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Traitement logiciel des E/S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Modes d’accès : scrutation, interruption, DMA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</a:tr>
              <a:tr h="1192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Pilotes (driver)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</a:tr>
              <a:tr h="2335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Bibliothèques de composants réutilisables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</a:tr>
              <a:tr h="2335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Caractéristiques TOR, CAN / CNA, comptage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</a:tr>
              <a:tr h="3478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Acquisition de grandeurs réelles : mesurage, notions de plage de  mesure, d’erreurs, …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</a:tr>
              <a:tr h="1192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Commandes d’actionneurs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</a:tr>
              <a:tr h="576428">
                <a:tc rowSpan="5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S5.3</a:t>
                      </a:r>
                      <a:r>
                        <a:rPr lang="fr-FR" sz="1000" u="none" strike="noStrike" dirty="0">
                          <a:effectLst/>
                        </a:rPr>
                        <a:t>.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Structures matérielles des E/S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Détecteurs / capteurs industriels : position, vitesse, accélération, … Capteurs et périphériques multimédia : écrans, caméras, micros, hauts parleurs…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</a:tr>
              <a:tr h="4621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Conditionnement et traitement du signal : Amplification, Filtrage analogique et numérique, compression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>
                    <a:solidFill>
                      <a:srgbClr val="FFFF00"/>
                    </a:solidFill>
                  </a:tcPr>
                </a:tc>
              </a:tr>
              <a:tr h="2335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Conversion de données : Échantillonnage, CAN/CNA CODEC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</a:tr>
              <a:tr h="2335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Adaptation de niveau et de puissance (BF et HF)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</a:tr>
              <a:tr h="1192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 err="1">
                          <a:effectLst/>
                        </a:rPr>
                        <a:t>Préactionneurs</a:t>
                      </a:r>
                      <a:r>
                        <a:rPr lang="fr-FR" sz="800" u="none" strike="noStrike" dirty="0">
                          <a:effectLst/>
                        </a:rPr>
                        <a:t> industriels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8" marR="4928" marT="4928" marB="0" anchor="ctr"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992672"/>
              </p:ext>
            </p:extLst>
          </p:nvPr>
        </p:nvGraphicFramePr>
        <p:xfrm>
          <a:off x="4860032" y="1556792"/>
          <a:ext cx="4090884" cy="50533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152"/>
                <a:gridCol w="2016224"/>
                <a:gridCol w="144016"/>
                <a:gridCol w="144016"/>
                <a:gridCol w="29166"/>
                <a:gridCol w="186858"/>
                <a:gridCol w="202452"/>
              </a:tblGrid>
              <a:tr h="24959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S7. Réseaux, télécommunications et modes de transmission</a:t>
                      </a:r>
                    </a:p>
                  </a:txBody>
                  <a:tcPr marL="1883" marR="1883" marT="1883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IR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0483">
                <a:tc rowSpan="7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S7.2</a:t>
                      </a:r>
                      <a:r>
                        <a:rPr lang="fr-FR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.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Concepts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fondamentaux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des réseaux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Télécommunications, architecture (architecture des réseaux de télécommunications)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Types de réseaux : du PAN au WAN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Topologies (bus, étoile, etc.)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230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Équipements réseau : connecteur, carte réseau, commutateur, pont, routeur, etc.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Modèles de référence (OSI, etc.)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Classification et critères déterminants de choix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230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Modèle en couches et protocoles de l’Internet : IP, ICMP, ARP, UDP, TCP, etc.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</a:tr>
              <a:tr h="23048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S7.3.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Protocoles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de bas niveau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Synchrone/asynchrone, half/full duplex, bipoint/multipoints, …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Liaisons RS232C, RS485, SPI, etc.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Configuration matérielle/logicielle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S7.4</a:t>
                      </a:r>
                      <a:r>
                        <a:rPr lang="fr-FR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.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Transmission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sans fil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Type IEEE 802.15.x Bluetooth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800" u="none" strike="noStrike" dirty="0">
                          <a:effectLst/>
                        </a:rPr>
                        <a:t>Type IEEE 802.11 WIFI, </a:t>
                      </a:r>
                      <a:r>
                        <a:rPr lang="nl-NL" sz="800" u="none" strike="noStrike" dirty="0" err="1">
                          <a:effectLst/>
                        </a:rPr>
                        <a:t>Zigbee</a:t>
                      </a:r>
                      <a:r>
                        <a:rPr lang="nl-NL" sz="800" u="none" strike="noStrike" dirty="0">
                          <a:effectLst/>
                        </a:rPr>
                        <a:t>, etc.</a:t>
                      </a:r>
                      <a:endParaRPr lang="nl-N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rowSpan="4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S7.5</a:t>
                      </a:r>
                      <a:r>
                        <a:rPr lang="fr-FR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.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Télécommunication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RTC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De l’ADSL au FTTH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Téléphonie / vidéo sur IP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TNT, radio numérique, réception satellite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23048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S7.6</a:t>
                      </a:r>
                      <a:r>
                        <a:rPr lang="fr-FR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.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Réseaux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locaux industriels</a:t>
                      </a:r>
                      <a:b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(RLI)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Ethernet, Ethernet industriel temps réel, CAN, I2C, ASI, etc.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Configuration matérielle / logicielle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S7.7</a:t>
                      </a:r>
                      <a:r>
                        <a:rPr lang="fr-FR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.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Programmation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réseau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Concept client / serveur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Sockets POSIX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rowSpan="4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S7.8</a:t>
                      </a:r>
                      <a:r>
                        <a:rPr lang="fr-FR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.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Systèmes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d’exploitation</a:t>
                      </a:r>
                      <a:b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réseau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Sécurisation des réseaux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Administration réseau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Interopérabilité en environnement hétérogène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230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Qualité de service (QoS) : buts, moyens techniques, …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rowSpan="4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S7.9</a:t>
                      </a:r>
                      <a:r>
                        <a:rPr lang="fr-FR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.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Applications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utilisateur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Protocoles applicatifs : Telnet, FTP, etc.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</a:tr>
              <a:tr h="958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Messagerie : SMTP, POP, etc.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</a:tr>
              <a:tr h="855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Applications du Web : HTTP, etc.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>
                    <a:solidFill>
                      <a:srgbClr val="FFFF00"/>
                    </a:solidFill>
                  </a:tcPr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Réseaux virtuels (VPN)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S7.10</a:t>
                      </a:r>
                      <a:r>
                        <a:rPr lang="fr-FR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. </a:t>
                      </a:r>
                      <a:r>
                        <a:rPr lang="fr-FR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Services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Web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Principes des environnements distribués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  <a:tr h="1161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Standards et protocoles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3" marR="1883" marT="1883" marB="0" anchor="ctr"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365510"/>
              </p:ext>
            </p:extLst>
          </p:nvPr>
        </p:nvGraphicFramePr>
        <p:xfrm>
          <a:off x="4932040" y="3789040"/>
          <a:ext cx="3228036" cy="25915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7318"/>
                <a:gridCol w="1142962"/>
                <a:gridCol w="144016"/>
                <a:gridCol w="144016"/>
                <a:gridCol w="33658"/>
                <a:gridCol w="182366"/>
                <a:gridCol w="203700"/>
              </a:tblGrid>
              <a:tr h="29477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S3. Modélisation</a:t>
                      </a:r>
                    </a:p>
                  </a:txBody>
                  <a:tcPr marL="4129" marR="4129" marT="4129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IR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EC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2729">
                <a:tc rowSpan="4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S3.2.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Représentation </a:t>
                      </a:r>
                      <a:r>
                        <a:rPr lang="fr-FR" sz="1000" u="none" strike="noStrike" dirty="0" err="1">
                          <a:solidFill>
                            <a:schemeClr val="bg2"/>
                          </a:solidFill>
                          <a:effectLst/>
                        </a:rPr>
                        <a:t>SysML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/UML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Démarche d’élaboration d’un modèle, formalisme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</a:tr>
              <a:tr h="2327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Liste des acteurs, cas d’utilisation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</a:tr>
              <a:tr h="1184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Diagrammes de séquences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</a:tr>
              <a:tr h="1184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Diagrammes d’états-transitions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</a:tr>
              <a:tr h="118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S3.3.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Spécificités </a:t>
                      </a:r>
                      <a:r>
                        <a:rPr lang="fr-FR" sz="1000" u="none" strike="noStrike" dirty="0" err="1">
                          <a:solidFill>
                            <a:schemeClr val="bg2"/>
                          </a:solidFill>
                          <a:effectLst/>
                        </a:rPr>
                        <a:t>SysML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Diagrammes d’exigences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</a:tr>
              <a:tr h="1184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Diagrammes de blocs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2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</a:tr>
              <a:tr h="2327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Diagrammes de bloc interne et/ou paramétrique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</a:tr>
              <a:tr h="3470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S3.5.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Modélisation et simulation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Modèles de comportement :                                                                           - fonctions de transfert continues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1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</a:tr>
              <a:tr h="2327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- fonctions de transfert échantillonnées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/>
                </a:tc>
              </a:tr>
              <a:tr h="2327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- utilisation de bibliothèques de modèles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0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9" marR="4129" marT="4129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600893"/>
              </p:ext>
            </p:extLst>
          </p:nvPr>
        </p:nvGraphicFramePr>
        <p:xfrm>
          <a:off x="4716016" y="1628800"/>
          <a:ext cx="3953504" cy="20665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7730"/>
                <a:gridCol w="1872208"/>
                <a:gridCol w="144016"/>
                <a:gridCol w="144016"/>
                <a:gridCol w="72008"/>
                <a:gridCol w="144016"/>
                <a:gridCol w="189510"/>
              </a:tblGrid>
              <a:tr h="41922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S2. Gestion de projet</a:t>
                      </a:r>
                    </a:p>
                  </a:txBody>
                  <a:tcPr marL="5872" marR="5872" marT="5872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IR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EC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STI </a:t>
                      </a:r>
                      <a:r>
                        <a:rPr lang="fr-FR" sz="800" u="none" strike="noStrike" dirty="0">
                          <a:effectLst/>
                        </a:rPr>
                        <a:t>2D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 smtClean="0">
                          <a:effectLst/>
                        </a:rPr>
                        <a:t>SEN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315889">
                <a:tc rowSpan="7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S2.1.  </a:t>
                      </a:r>
                      <a:r>
                        <a:rPr lang="fr-FR" sz="1000" u="none" strike="noStrike" dirty="0">
                          <a:solidFill>
                            <a:schemeClr val="bg2"/>
                          </a:solidFill>
                          <a:effectLst/>
                        </a:rPr>
                        <a:t>Organisation</a:t>
                      </a:r>
                      <a:endParaRPr lang="fr-FR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u="none" strike="noStrike">
                          <a:effectLst/>
                        </a:rPr>
                        <a:t>Démarche de conduite de projet (1) ; notions de maîtrise d’ouvrage (MOA) et de maîtrise d’oeuvre (MOE)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2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2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</a:tr>
              <a:tr h="2348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u="none" strike="noStrike" dirty="0">
                          <a:effectLst/>
                        </a:rPr>
                        <a:t>Outil de planification (Gantt) : Tâches professionnelles, </a:t>
                      </a:r>
                      <a:r>
                        <a:rPr lang="fr-FR" sz="700" u="none" strike="noStrike" dirty="0" err="1">
                          <a:effectLst/>
                        </a:rPr>
                        <a:t>jalons,livrables</a:t>
                      </a:r>
                      <a:r>
                        <a:rPr lang="fr-FR" sz="700" u="none" strike="noStrike" dirty="0">
                          <a:effectLst/>
                        </a:rPr>
                        <a:t>, …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3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3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</a:tr>
              <a:tr h="2348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u="none" strike="noStrike">
                          <a:effectLst/>
                        </a:rPr>
                        <a:t>Budgétisation : gestion des ressources humaines, matérielles et logicielles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2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2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</a:tr>
              <a:tr h="2125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u="none" strike="noStrike" dirty="0">
                          <a:effectLst/>
                        </a:rPr>
                        <a:t>Gestion des commandes ; fournisseurs, prestataires externes, …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2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3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</a:tr>
              <a:tr h="3158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u="none" strike="noStrike">
                          <a:effectLst/>
                        </a:rPr>
                        <a:t>Répartition des Tâches professionnelles : découpage fonctionnel et définition des interfaces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2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2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</a:tr>
              <a:tr h="1174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u="none" strike="noStrike" dirty="0">
                          <a:effectLst/>
                        </a:rPr>
                        <a:t>Revues de projet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3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3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x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>
                    <a:solidFill>
                      <a:srgbClr val="FFFF00"/>
                    </a:solidFill>
                  </a:tcPr>
                </a:tc>
              </a:tr>
              <a:tr h="1174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u="none" strike="noStrike">
                          <a:effectLst/>
                        </a:rPr>
                        <a:t>Gestion collaborative informatisée de projets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3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3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 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72" marR="5872" marT="5872" marB="0" anchor="ctr"/>
                </a:tc>
              </a:tr>
            </a:tbl>
          </a:graphicData>
        </a:graphic>
      </p:graphicFrame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586656B-D7B8-4D07-BA1E-F424903E443B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1619672" y="332656"/>
            <a:ext cx="7524328" cy="650537"/>
          </a:xfrm>
        </p:spPr>
        <p:txBody>
          <a:bodyPr>
            <a:normAutofit fontScale="90000"/>
          </a:bodyPr>
          <a:lstStyle/>
          <a:p>
            <a:r>
              <a:rPr lang="fr-FR" sz="3100" dirty="0" smtClean="0">
                <a:solidFill>
                  <a:schemeClr val="bg2"/>
                </a:solidFill>
              </a:rPr>
              <a:t>Le continuum de formation Bac Pro/STI2D/BTS SN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6300192" y="720768"/>
            <a:ext cx="2448272" cy="717615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 smtClean="0">
                <a:solidFill>
                  <a:srgbClr val="FFC000"/>
                </a:solidFill>
              </a:rPr>
              <a:t>Bac STI2D</a:t>
            </a:r>
            <a:endParaRPr lang="fr-F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706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259636"/>
            <a:ext cx="8205192" cy="3689643"/>
          </a:xfrm>
        </p:spPr>
        <p:txBody>
          <a:bodyPr/>
          <a:lstStyle/>
          <a:p>
            <a:pPr marL="0" indent="0">
              <a:buNone/>
            </a:pPr>
            <a:r>
              <a:rPr lang="fr-FR" sz="3200" u="sng" dirty="0">
                <a:solidFill>
                  <a:schemeClr val="bg2"/>
                </a:solidFill>
              </a:rPr>
              <a:t>En conclusion </a:t>
            </a:r>
            <a:r>
              <a:rPr lang="fr-FR" sz="3200" dirty="0">
                <a:solidFill>
                  <a:schemeClr val="bg2"/>
                </a:solidFill>
              </a:rPr>
              <a:t>: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Les élèves ont déjà abordé ces compétences :</a:t>
            </a:r>
          </a:p>
          <a:p>
            <a:pPr marL="342900" lvl="1" indent="0">
              <a:buNone/>
            </a:pPr>
            <a:r>
              <a:rPr lang="fr-FR" sz="2400" i="1" dirty="0">
                <a:solidFill>
                  <a:schemeClr val="bg2"/>
                </a:solidFill>
              </a:rPr>
              <a:t>différents en BAC PRO et en BAC </a:t>
            </a:r>
            <a:r>
              <a:rPr lang="fr-FR" sz="2400" i="1" dirty="0" smtClean="0">
                <a:solidFill>
                  <a:schemeClr val="bg2"/>
                </a:solidFill>
              </a:rPr>
              <a:t>STI2D</a:t>
            </a:r>
          </a:p>
          <a:p>
            <a:pPr marL="342900" lvl="1" indent="0">
              <a:buNone/>
            </a:pPr>
            <a:endParaRPr lang="fr-FR" sz="2400" i="1" dirty="0">
              <a:solidFill>
                <a:schemeClr val="bg2"/>
              </a:solidFill>
            </a:endParaRPr>
          </a:p>
          <a:p>
            <a:r>
              <a:rPr lang="fr-FR" dirty="0">
                <a:solidFill>
                  <a:srgbClr val="C00000"/>
                </a:solidFill>
              </a:rPr>
              <a:t>Tenir compte de </a:t>
            </a:r>
            <a:r>
              <a:rPr lang="fr-FR" dirty="0" smtClean="0">
                <a:solidFill>
                  <a:srgbClr val="C00000"/>
                </a:solidFill>
              </a:rPr>
              <a:t>cette approche préalable  dans </a:t>
            </a:r>
            <a:r>
              <a:rPr lang="fr-FR" dirty="0">
                <a:solidFill>
                  <a:srgbClr val="C00000"/>
                </a:solidFill>
              </a:rPr>
              <a:t>notre enseignement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pPr lvl="1"/>
            <a:endParaRPr lang="fr-FR" sz="2100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586656B-D7B8-4D07-BA1E-F424903E443B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619672" y="332656"/>
            <a:ext cx="7524328" cy="650537"/>
          </a:xfrm>
        </p:spPr>
        <p:txBody>
          <a:bodyPr>
            <a:normAutofit fontScale="90000"/>
          </a:bodyPr>
          <a:lstStyle/>
          <a:p>
            <a:r>
              <a:rPr lang="fr-FR" sz="3100" dirty="0" smtClean="0">
                <a:solidFill>
                  <a:schemeClr val="bg2"/>
                </a:solidFill>
              </a:rPr>
              <a:t>Le continuum de formation Bac Pro/STI2D/BTS SN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77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Personnalisé 2">
      <a:dk1>
        <a:sysClr val="windowText" lastClr="000000"/>
      </a:dk1>
      <a:lt1>
        <a:sysClr val="window" lastClr="FFFFFF"/>
      </a:lt1>
      <a:dk2>
        <a:srgbClr val="FFFFFF"/>
      </a:dk2>
      <a:lt2>
        <a:srgbClr val="546D79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766</TotalTime>
  <Words>1915</Words>
  <Application>Microsoft Office PowerPoint</Application>
  <PresentationFormat>Affichage à l'écran (4:3)</PresentationFormat>
  <Paragraphs>819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Tw Cen MT</vt:lpstr>
      <vt:lpstr>Wingdings</vt:lpstr>
      <vt:lpstr>Wingdings 2</vt:lpstr>
      <vt:lpstr>Médian</vt:lpstr>
      <vt:lpstr>Le continuum de formation  Bac Pro/STI2D/BTS SN</vt:lpstr>
      <vt:lpstr>Le continuum de formation Bac Pro/STI2D/BTS SN</vt:lpstr>
      <vt:lpstr>Le continuum de formation Bac Pro/STI2D/BTS SN</vt:lpstr>
      <vt:lpstr>Le continuum de formation Bac Pro/STI2D/BTS SN</vt:lpstr>
      <vt:lpstr>Le continuum de formation Bac Pro/STI2D/BTS SN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Certification</dc:title>
  <dc:creator>utilisateur</dc:creator>
  <cp:lastModifiedBy>bruno breton</cp:lastModifiedBy>
  <cp:revision>73</cp:revision>
  <dcterms:created xsi:type="dcterms:W3CDTF">2014-06-05T20:00:54Z</dcterms:created>
  <dcterms:modified xsi:type="dcterms:W3CDTF">2014-06-26T20:46:39Z</dcterms:modified>
</cp:coreProperties>
</file>