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4" r:id="rId1"/>
  </p:sldMasterIdLst>
  <p:notesMasterIdLst>
    <p:notesMasterId r:id="rId12"/>
  </p:notesMasterIdLst>
  <p:sldIdLst>
    <p:sldId id="291" r:id="rId2"/>
    <p:sldId id="28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</p:sldIdLst>
  <p:sldSz cx="9144000" cy="6858000" type="screen4x3"/>
  <p:notesSz cx="9928225" cy="679608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03" autoAdjust="0"/>
  </p:normalViewPr>
  <p:slideViewPr>
    <p:cSldViewPr>
      <p:cViewPr>
        <p:scale>
          <a:sx n="95" d="100"/>
          <a:sy n="95" d="100"/>
        </p:scale>
        <p:origin x="-360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1"/>
          <p:cNvSpPr>
            <a:spLocks noChangeArrowheads="1"/>
          </p:cNvSpPr>
          <p:nvPr/>
        </p:nvSpPr>
        <p:spPr bwMode="auto">
          <a:xfrm>
            <a:off x="0" y="0"/>
            <a:ext cx="9928225" cy="67960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/>
          </a:p>
        </p:txBody>
      </p:sp>
      <p:sp>
        <p:nvSpPr>
          <p:cNvPr id="15363" name="AutoShape 2"/>
          <p:cNvSpPr>
            <a:spLocks noChangeArrowheads="1"/>
          </p:cNvSpPr>
          <p:nvPr/>
        </p:nvSpPr>
        <p:spPr bwMode="auto">
          <a:xfrm>
            <a:off x="0" y="0"/>
            <a:ext cx="9928225" cy="67960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/>
          </a:p>
        </p:txBody>
      </p:sp>
      <p:sp>
        <p:nvSpPr>
          <p:cNvPr id="15364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5124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 smtClean="0"/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/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/>
          </a:p>
        </p:txBody>
      </p:sp>
      <p:sp>
        <p:nvSpPr>
          <p:cNvPr id="15368" name="Text Box 7"/>
          <p:cNvSpPr txBox="1">
            <a:spLocks noChangeArrowheads="1"/>
          </p:cNvSpPr>
          <p:nvPr/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3F6CD4F3-2D9C-4471-B949-D00AE2DA6C2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435742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ClrTx/>
              <a:buFontTx/>
              <a:buNone/>
            </a:pPr>
            <a:fld id="{A1697665-3706-444E-A1AA-93C080A12CA5}" type="slidenum">
              <a:rPr lang="fr-FR" altLang="fr-FR" sz="1400" smtClean="0">
                <a:ea typeface="Arial Unicode MS" pitchFamily="34" charset="-128"/>
                <a:cs typeface="Arial Unicode MS" pitchFamily="34" charset="-128"/>
              </a:rPr>
              <a:pPr eaLnBrk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fr-FR" altLang="fr-FR" sz="1400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 defTabSz="914400" eaLnBrk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AF746A64-2FE2-4692-9596-6338C4A25029}" type="slidenum">
              <a:rPr lang="fr-FR" altLang="fr-FR" sz="1400">
                <a:ea typeface="Arial Unicode MS" pitchFamily="34" charset="-128"/>
                <a:cs typeface="Arial Unicode MS" pitchFamily="34" charset="-128"/>
              </a:rPr>
              <a:pPr algn="r" defTabSz="914400" eaLnBrk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fr-FR" altLang="fr-FR" sz="140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198438"/>
            <a:ext cx="1588" cy="3984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000" smtClean="0">
              <a:latin typeface="Arial" charset="0"/>
              <a:ea typeface="Microsoft YaHei" pitchFamily="34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ClrTx/>
              <a:buFontTx/>
              <a:buNone/>
            </a:pPr>
            <a:fld id="{D93D9681-E33D-4E34-A2AB-DE5B34A3AAD3}" type="slidenum">
              <a:rPr lang="fr-FR" altLang="fr-FR" sz="1400" smtClean="0">
                <a:ea typeface="Arial Unicode MS" pitchFamily="34" charset="-128"/>
                <a:cs typeface="Arial Unicode MS" pitchFamily="34" charset="-128"/>
              </a:rPr>
              <a:pPr eaLnBrk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fr-FR" altLang="fr-FR" sz="1400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 defTabSz="914400" eaLnBrk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8F53019F-0791-4D0E-B9A7-DE5D40D35849}" type="slidenum">
              <a:rPr lang="fr-FR" altLang="fr-FR" sz="1400">
                <a:ea typeface="Arial Unicode MS" pitchFamily="34" charset="-128"/>
                <a:cs typeface="Arial Unicode MS" pitchFamily="34" charset="-128"/>
              </a:rPr>
              <a:pPr algn="r" defTabSz="914400" eaLnBrk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fr-FR" altLang="fr-FR" sz="140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198438"/>
            <a:ext cx="1588" cy="3984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000" smtClean="0">
              <a:latin typeface="Arial" charset="0"/>
              <a:ea typeface="Microsoft YaHei" pitchFamily="34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ClrTx/>
              <a:buFontTx/>
              <a:buNone/>
            </a:pPr>
            <a:fld id="{CA3F1BD0-4C6F-42AF-8AFB-F1E933DC7E57}" type="slidenum">
              <a:rPr lang="fr-FR" altLang="fr-FR" sz="1400" smtClean="0">
                <a:ea typeface="Arial Unicode MS" pitchFamily="34" charset="-128"/>
                <a:cs typeface="Arial Unicode MS" pitchFamily="34" charset="-128"/>
              </a:rPr>
              <a:pPr eaLnBrk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fr-FR" altLang="fr-FR" sz="1400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 defTabSz="914400" eaLnBrk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EF3BF55A-2393-400B-BBFE-7BF42446EF61}" type="slidenum">
              <a:rPr lang="fr-FR" altLang="fr-FR" sz="1400">
                <a:ea typeface="Arial Unicode MS" pitchFamily="34" charset="-128"/>
                <a:cs typeface="Arial Unicode MS" pitchFamily="34" charset="-128"/>
              </a:rPr>
              <a:pPr algn="r" defTabSz="914400" eaLnBrk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fr-FR" altLang="fr-FR" sz="140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198438"/>
            <a:ext cx="1588" cy="3984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000" smtClean="0">
              <a:latin typeface="Arial" charset="0"/>
              <a:ea typeface="Microsoft YaHei" pitchFamily="34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ClrTx/>
              <a:buFontTx/>
              <a:buNone/>
            </a:pPr>
            <a:fld id="{B5916EC6-8202-4A54-9E70-BD295C0044F2}" type="slidenum">
              <a:rPr lang="fr-FR" altLang="fr-FR" sz="1400" smtClean="0">
                <a:ea typeface="Arial Unicode MS" pitchFamily="34" charset="-128"/>
                <a:cs typeface="Arial Unicode MS" pitchFamily="34" charset="-128"/>
              </a:rPr>
              <a:pPr eaLnBrk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fr-FR" altLang="fr-FR" sz="1400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 defTabSz="914400" eaLnBrk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5455B46-A181-4614-8515-5E8AC351238F}" type="slidenum">
              <a:rPr lang="fr-FR" altLang="fr-FR" sz="1400">
                <a:ea typeface="Arial Unicode MS" pitchFamily="34" charset="-128"/>
                <a:cs typeface="Arial Unicode MS" pitchFamily="34" charset="-128"/>
              </a:rPr>
              <a:pPr algn="r" defTabSz="914400" eaLnBrk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fr-FR" altLang="fr-FR" sz="140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198438"/>
            <a:ext cx="1588" cy="3984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000" smtClean="0">
              <a:latin typeface="Arial" charset="0"/>
              <a:ea typeface="Microsoft YaHei" pitchFamily="34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ClrTx/>
              <a:buFontTx/>
              <a:buNone/>
            </a:pPr>
            <a:fld id="{9A12CB46-3A80-43CA-A09E-65544E4C9441}" type="slidenum">
              <a:rPr lang="fr-FR" altLang="fr-FR" sz="1400" smtClean="0">
                <a:ea typeface="Arial Unicode MS" pitchFamily="34" charset="-128"/>
                <a:cs typeface="Arial Unicode MS" pitchFamily="34" charset="-128"/>
              </a:rPr>
              <a:pPr eaLnBrk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fr-FR" altLang="fr-FR" sz="1400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 defTabSz="914400" eaLnBrk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A710A76C-5773-4E14-9C89-D20F226198C4}" type="slidenum">
              <a:rPr lang="fr-FR" altLang="fr-FR" sz="1400">
                <a:ea typeface="Arial Unicode MS" pitchFamily="34" charset="-128"/>
                <a:cs typeface="Arial Unicode MS" pitchFamily="34" charset="-128"/>
              </a:rPr>
              <a:pPr algn="r" defTabSz="914400" eaLnBrk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fr-FR" altLang="fr-FR" sz="140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198438"/>
            <a:ext cx="1588" cy="3984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000" smtClean="0">
              <a:latin typeface="Arial" charset="0"/>
              <a:ea typeface="Microsoft YaHei" pitchFamily="34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ClrTx/>
              <a:buFontTx/>
              <a:buNone/>
            </a:pPr>
            <a:fld id="{A5661746-9EED-44A1-B2DC-3188022F80AB}" type="slidenum">
              <a:rPr lang="fr-FR" altLang="fr-FR" sz="1400" smtClean="0">
                <a:ea typeface="Arial Unicode MS" pitchFamily="34" charset="-128"/>
                <a:cs typeface="Arial Unicode MS" pitchFamily="34" charset="-128"/>
              </a:rPr>
              <a:pPr eaLnBrk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fr-FR" altLang="fr-FR" sz="1400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507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 defTabSz="914400" eaLnBrk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25094891-BF58-485F-B1CF-985C47C17622}" type="slidenum">
              <a:rPr lang="fr-FR" altLang="fr-FR" sz="1400">
                <a:ea typeface="Arial Unicode MS" pitchFamily="34" charset="-128"/>
                <a:cs typeface="Arial Unicode MS" pitchFamily="34" charset="-128"/>
              </a:rPr>
              <a:pPr algn="r" defTabSz="914400" eaLnBrk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fr-FR" altLang="fr-FR" sz="140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198438"/>
            <a:ext cx="1588" cy="3984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000" smtClean="0">
              <a:latin typeface="Arial" charset="0"/>
              <a:ea typeface="Microsoft YaHei" pitchFamily="34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ClrTx/>
              <a:buFontTx/>
              <a:buNone/>
            </a:pPr>
            <a:fld id="{52BEB6B4-B8D4-4851-97EC-DA20FAD479CF}" type="slidenum">
              <a:rPr lang="fr-FR" altLang="fr-FR" sz="1400" smtClean="0">
                <a:ea typeface="Arial Unicode MS" pitchFamily="34" charset="-128"/>
                <a:cs typeface="Arial Unicode MS" pitchFamily="34" charset="-128"/>
              </a:rPr>
              <a:pPr eaLnBrk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fr-FR" altLang="fr-FR" sz="1400" smtClean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 defTabSz="914400" eaLnBrk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A30BC801-941D-4391-9744-A12FC239C60D}" type="slidenum">
              <a:rPr lang="fr-FR" altLang="fr-FR" sz="1400">
                <a:ea typeface="Arial Unicode MS" pitchFamily="34" charset="-128"/>
                <a:cs typeface="Arial Unicode MS" pitchFamily="34" charset="-128"/>
              </a:rPr>
              <a:pPr algn="r" defTabSz="914400" eaLnBrk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fr-FR" altLang="fr-FR" sz="140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0"/>
            <a:ext cx="1588" cy="15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-198438"/>
            <a:ext cx="1588" cy="3984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000" smtClean="0">
              <a:latin typeface="Arial" charset="0"/>
              <a:ea typeface="Microsoft YaHei" pitchFamily="3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7" descr="bts_sn_info15587_cci_p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628775"/>
            <a:ext cx="7991475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4" name="Espace réservé du pied de page 16"/>
          <p:cNvSpPr>
            <a:spLocks noGrp="1"/>
          </p:cNvSpPr>
          <p:nvPr>
            <p:ph type="ftr" sz="quarter" idx="10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 defTabSz="449263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28"/>
          <p:cNvSpPr>
            <a:spLocks noGrp="1"/>
          </p:cNvSpPr>
          <p:nvPr>
            <p:ph type="sldNum" sz="quarter" idx="11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 defTabSz="449263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44F6063-F7E8-4FF9-A27E-5C48D0D5B5A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84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7" descr="bts_sn_info15587_cci_p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296987" cy="950912"/>
          </a:xfrm>
          <a:prstGeom prst="rect">
            <a:avLst/>
          </a:prstGeom>
          <a:blipFill dpi="0" rotWithShape="1">
            <a:blip r:embed="rId3">
              <a:alphaModFix amt="3700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449263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D3201CF-0A06-4FF6-ADC2-82A24668E7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31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r>
              <a:rPr lang="fr-FR"/>
              <a:t>08/05/2014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 defTabSz="449263">
              <a:defRPr/>
            </a:lvl1pPr>
          </a:lstStyle>
          <a:p>
            <a:pPr>
              <a:defRPr/>
            </a:pPr>
            <a:fld id="{0736E14E-A0E3-466C-99B6-3C9BFDC5F8D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139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  <a:endParaRPr lang="en-US" altLang="fr-FR" smtClean="0"/>
          </a:p>
        </p:txBody>
      </p:sp>
      <p:sp>
        <p:nvSpPr>
          <p:cNvPr id="1027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defTabSz="9144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ea typeface="Microsoft YaHei" pitchFamily="34" charset="-122"/>
                <a:cs typeface="+mn-cs"/>
              </a:defRPr>
            </a:lvl1pPr>
          </a:lstStyle>
          <a:p>
            <a:pPr>
              <a:defRPr/>
            </a:pPr>
            <a:fld id="{3A87F4E4-6B6A-41ED-9C23-3FAD1B6BA740}" type="datetimeFigureOut">
              <a:rPr lang="fr-FR"/>
              <a:pPr>
                <a:defRPr/>
              </a:pPr>
              <a:t>25/06/2014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defTabSz="9144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ea typeface="Microsoft YaHei" pitchFamily="34" charset="-122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defTabSz="9144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ea typeface="Microsoft YaHei" pitchFamily="34" charset="-122"/>
                <a:cs typeface="+mn-cs"/>
              </a:defRPr>
            </a:lvl1pPr>
          </a:lstStyle>
          <a:p>
            <a:pPr>
              <a:defRPr/>
            </a:pPr>
            <a:fld id="{B1F7B45D-1E16-4CCB-A054-767CB7BB9D7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0" y="6453188"/>
            <a:ext cx="539750" cy="4048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2368550" y="6453188"/>
            <a:ext cx="6784975" cy="4048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036" name="Picture 2" descr="acad_lille.png"/>
          <p:cNvPicPr preferRelativeResize="0">
            <a:picLocks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6453188"/>
            <a:ext cx="792163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Image 1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453188"/>
            <a:ext cx="755650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ous-titre 8"/>
          <p:cNvSpPr txBox="1">
            <a:spLocks/>
          </p:cNvSpPr>
          <p:nvPr userDrawn="1"/>
        </p:nvSpPr>
        <p:spPr>
          <a:xfrm>
            <a:off x="2371725" y="6453188"/>
            <a:ext cx="6705600" cy="38258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algn="r" defTabSz="914400" fontAlgn="auto">
              <a:spcBef>
                <a:spcPts val="0"/>
              </a:spcBef>
              <a:spcAft>
                <a:spcPts val="0"/>
              </a:spcAft>
              <a:buClr>
                <a:srgbClr val="CCB400"/>
              </a:buClr>
              <a:buSzPct val="60000"/>
              <a:buFont typeface="Wingdings"/>
              <a:buNone/>
              <a:defRPr/>
            </a:pPr>
            <a:endParaRPr lang="fr-FR" sz="1400" dirty="0">
              <a:solidFill>
                <a:prstClr val="black"/>
              </a:solidFill>
              <a:latin typeface="Tw Cen MT"/>
            </a:endParaRPr>
          </a:p>
        </p:txBody>
      </p:sp>
      <p:sp>
        <p:nvSpPr>
          <p:cNvPr id="1039" name="ZoneTexte 16"/>
          <p:cNvSpPr txBox="1">
            <a:spLocks noChangeArrowheads="1"/>
          </p:cNvSpPr>
          <p:nvPr userDrawn="1"/>
        </p:nvSpPr>
        <p:spPr bwMode="auto">
          <a:xfrm>
            <a:off x="539750" y="1268413"/>
            <a:ext cx="5545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>
              <a:buClr>
                <a:srgbClr val="CCB400"/>
              </a:buClr>
              <a:buSzPct val="60000"/>
              <a:buFont typeface="Wingdings" pitchFamily="2" charset="2"/>
              <a:buNone/>
              <a:defRPr/>
            </a:pPr>
            <a:r>
              <a:rPr lang="fr-FR" altLang="fr-FR" sz="1000" b="1" smtClean="0">
                <a:solidFill>
                  <a:prstClr val="white"/>
                </a:solidFill>
                <a:cs typeface="Arial" charset="0"/>
              </a:rPr>
              <a:t>Séminaire Inter-académique BTS Systèmes Numériques, Armentières le 27 Juin 2014</a:t>
            </a:r>
          </a:p>
          <a:p>
            <a:pPr defTabSz="914400">
              <a:defRPr/>
            </a:pPr>
            <a:endParaRPr lang="fr-FR" altLang="fr-FR" sz="1000" b="1" smtClean="0">
              <a:solidFill>
                <a:prstClr val="white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8CADAE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8C7B70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4932363" y="1785938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defTabSz="449263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defTabSz="449263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defTabSz="449263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defTabSz="449263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2000" b="1">
                <a:solidFill>
                  <a:schemeClr val="bg1"/>
                </a:solidFill>
              </a:rPr>
              <a:t>Des BTS SE &amp; IRIS vers le BTS SN</a:t>
            </a: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900113" y="188913"/>
            <a:ext cx="74882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2800" b="1" dirty="0">
                <a:solidFill>
                  <a:srgbClr val="646B86"/>
                </a:solidFill>
              </a:rPr>
              <a:t>Evolution des compétences et savoirs</a:t>
            </a:r>
            <a:br>
              <a:rPr lang="fr-FR" altLang="fr-FR" sz="2800" b="1" dirty="0">
                <a:solidFill>
                  <a:srgbClr val="646B86"/>
                </a:solidFill>
              </a:rPr>
            </a:br>
            <a:r>
              <a:rPr lang="fr-FR" altLang="fr-FR" sz="2800" b="1" dirty="0">
                <a:solidFill>
                  <a:srgbClr val="646B86"/>
                </a:solidFill>
              </a:rPr>
              <a:t>Sciences Physiques</a:t>
            </a:r>
            <a:endParaRPr lang="fr-FR" alt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oneTexte 2"/>
          <p:cNvSpPr txBox="1">
            <a:spLocks noChangeArrowheads="1"/>
          </p:cNvSpPr>
          <p:nvPr/>
        </p:nvSpPr>
        <p:spPr bwMode="auto">
          <a:xfrm>
            <a:off x="755650" y="3284538"/>
            <a:ext cx="78486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>
                <a:solidFill>
                  <a:srgbClr val="000000"/>
                </a:solidFill>
              </a:rPr>
              <a:t>Référentiel du BacPro SEN: </a:t>
            </a:r>
            <a:r>
              <a:rPr lang="fr-FR" altLang="fr-FR" sz="1800" u="sng">
                <a:solidFill>
                  <a:srgbClr val="D19049"/>
                </a:solidFill>
              </a:rPr>
              <a:t>http://media.education.gouv.fr/file/special_2/25/3/mathematiques_sciences_physiques_chimiques_44253.pdf</a:t>
            </a:r>
            <a:r>
              <a:rPr lang="fr-FR" altLang="fr-FR" sz="1800">
                <a:solidFill>
                  <a:srgbClr val="D19049"/>
                </a:solidFill>
              </a:rPr>
              <a:t> </a:t>
            </a:r>
          </a:p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>
                <a:solidFill>
                  <a:srgbClr val="D19049"/>
                </a:solidFill>
              </a:rPr>
              <a:t> </a:t>
            </a:r>
          </a:p>
        </p:txBody>
      </p:sp>
      <p:sp>
        <p:nvSpPr>
          <p:cNvPr id="14339" name="ZoneTexte 3"/>
          <p:cNvSpPr txBox="1">
            <a:spLocks noChangeArrowheads="1"/>
          </p:cNvSpPr>
          <p:nvPr/>
        </p:nvSpPr>
        <p:spPr bwMode="auto">
          <a:xfrm>
            <a:off x="750888" y="1916113"/>
            <a:ext cx="7848600" cy="137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>
                <a:solidFill>
                  <a:srgbClr val="000000"/>
                </a:solidFill>
              </a:rPr>
              <a:t>Référentiel du BTS SN: </a:t>
            </a:r>
          </a:p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u="sng">
                <a:solidFill>
                  <a:srgbClr val="D19049"/>
                </a:solidFill>
              </a:rPr>
              <a:t>http://eduscol.education.fr/sti/sites/eduscol.education.fr.sti/files/textes/formations-bts-bts-systemes-numeriques/3321-referentiel-bts-systemes-numeriques.pdf</a:t>
            </a:r>
          </a:p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14340" name="ZoneTexte 4"/>
          <p:cNvSpPr txBox="1">
            <a:spLocks noChangeArrowheads="1"/>
          </p:cNvSpPr>
          <p:nvPr/>
        </p:nvSpPr>
        <p:spPr bwMode="auto">
          <a:xfrm>
            <a:off x="750888" y="4392613"/>
            <a:ext cx="784860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>
                <a:solidFill>
                  <a:srgbClr val="000000"/>
                </a:solidFill>
              </a:rPr>
              <a:t>Référentiel 1ère STI2D:</a:t>
            </a:r>
          </a:p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u="sng">
                <a:solidFill>
                  <a:srgbClr val="D19049"/>
                </a:solidFill>
              </a:rPr>
              <a:t>http://www.education.gouv.fr/cid55409/mene1104128a.html</a:t>
            </a:r>
          </a:p>
        </p:txBody>
      </p:sp>
      <p:sp>
        <p:nvSpPr>
          <p:cNvPr id="14341" name="ZoneTexte 5"/>
          <p:cNvSpPr txBox="1">
            <a:spLocks noChangeArrowheads="1"/>
          </p:cNvSpPr>
          <p:nvPr/>
        </p:nvSpPr>
        <p:spPr bwMode="auto">
          <a:xfrm>
            <a:off x="750888" y="5410200"/>
            <a:ext cx="78486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>
                <a:solidFill>
                  <a:srgbClr val="000000"/>
                </a:solidFill>
              </a:rPr>
              <a:t>Référentiel Terminale STI2D:</a:t>
            </a:r>
          </a:p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u="sng">
                <a:solidFill>
                  <a:srgbClr val="D19049"/>
                </a:solidFill>
              </a:rPr>
              <a:t>http://www.education.gouv.fr/pid25535/bulletin_officiel.html?cid_bo=57581</a:t>
            </a:r>
          </a:p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14342" name="Text Box 2"/>
          <p:cNvSpPr txBox="1">
            <a:spLocks noChangeArrowheads="1"/>
          </p:cNvSpPr>
          <p:nvPr/>
        </p:nvSpPr>
        <p:spPr bwMode="auto">
          <a:xfrm>
            <a:off x="0" y="1168400"/>
            <a:ext cx="53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fld id="{93583A86-7A36-4B41-B9B3-93EAA14DA7F3}" type="slidenum">
              <a:rPr lang="fr-FR" altLang="fr-FR" sz="24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defTabSz="914400" eaLnBrk="1" hangingPunct="1">
                <a:spcBef>
                  <a:spcPct val="0"/>
                </a:spcBef>
                <a:buClrTx/>
                <a:buSzPct val="100000"/>
                <a:buFontTx/>
                <a:buNone/>
              </a:pPr>
              <a:t>10</a:t>
            </a:fld>
            <a:endParaRPr lang="fr-FR" altLang="fr-FR" sz="24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4343" name="Text Box 1"/>
          <p:cNvSpPr txBox="1">
            <a:spLocks noChangeArrowheads="1"/>
          </p:cNvSpPr>
          <p:nvPr/>
        </p:nvSpPr>
        <p:spPr bwMode="auto">
          <a:xfrm>
            <a:off x="1547813" y="260350"/>
            <a:ext cx="7345362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34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Référentiels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>
            <a:grpSpLocks/>
          </p:cNvGrpSpPr>
          <p:nvPr/>
        </p:nvGrpSpPr>
        <p:grpSpPr bwMode="auto">
          <a:xfrm>
            <a:off x="725488" y="1739900"/>
            <a:ext cx="7662862" cy="4568825"/>
            <a:chOff x="533400" y="1629006"/>
            <a:chExt cx="7662883" cy="4569260"/>
          </a:xfrm>
        </p:grpSpPr>
        <p:pic>
          <p:nvPicPr>
            <p:cNvPr id="615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983" r="362"/>
            <a:stretch>
              <a:fillRect/>
            </a:stretch>
          </p:blipFill>
          <p:spPr bwMode="auto">
            <a:xfrm>
              <a:off x="5773479" y="1629006"/>
              <a:ext cx="2422802" cy="948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4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400" y="2577807"/>
              <a:ext cx="7662883" cy="3620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" name="Rectangle à coins arrondis 1"/>
          <p:cNvSpPr>
            <a:spLocks noChangeArrowheads="1"/>
          </p:cNvSpPr>
          <p:nvPr/>
        </p:nvSpPr>
        <p:spPr bwMode="auto">
          <a:xfrm>
            <a:off x="720725" y="1704975"/>
            <a:ext cx="649288" cy="4572000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9" name="Rectangle à coins arrondis 1"/>
          <p:cNvSpPr>
            <a:spLocks noChangeArrowheads="1"/>
          </p:cNvSpPr>
          <p:nvPr/>
        </p:nvSpPr>
        <p:spPr bwMode="auto">
          <a:xfrm>
            <a:off x="5988050" y="1704975"/>
            <a:ext cx="647700" cy="4572000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Rectangle à coins arrondis 1"/>
          <p:cNvSpPr>
            <a:spLocks noChangeArrowheads="1"/>
          </p:cNvSpPr>
          <p:nvPr/>
        </p:nvSpPr>
        <p:spPr bwMode="auto">
          <a:xfrm>
            <a:off x="6564313" y="1704975"/>
            <a:ext cx="647700" cy="4572000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" name="Rectangle à coins arrondis 1"/>
          <p:cNvSpPr>
            <a:spLocks noChangeArrowheads="1"/>
          </p:cNvSpPr>
          <p:nvPr/>
        </p:nvSpPr>
        <p:spPr bwMode="auto">
          <a:xfrm>
            <a:off x="7140575" y="1704975"/>
            <a:ext cx="647700" cy="4572000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151" name="Text Box 2"/>
          <p:cNvSpPr txBox="1">
            <a:spLocks noChangeArrowheads="1"/>
          </p:cNvSpPr>
          <p:nvPr/>
        </p:nvSpPr>
        <p:spPr bwMode="auto">
          <a:xfrm>
            <a:off x="14288" y="1168400"/>
            <a:ext cx="53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fld id="{2004492B-DB7C-4786-B601-AE1785657A10}" type="slidenum">
              <a:rPr lang="fr-FR" altLang="fr-FR" sz="24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defTabSz="914400" eaLnBrk="1" hangingPunct="1">
                <a:spcBef>
                  <a:spcPct val="0"/>
                </a:spcBef>
                <a:buClrTx/>
                <a:buSzPct val="100000"/>
                <a:buFontTx/>
                <a:buNone/>
              </a:pPr>
              <a:t>2</a:t>
            </a:fld>
            <a:endParaRPr lang="fr-FR" altLang="fr-FR" sz="24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52" name="Rectangle 1"/>
          <p:cNvSpPr>
            <a:spLocks noChangeArrowheads="1"/>
          </p:cNvSpPr>
          <p:nvPr/>
        </p:nvSpPr>
        <p:spPr bwMode="auto">
          <a:xfrm>
            <a:off x="1739900" y="169863"/>
            <a:ext cx="72961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8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Proposition d’organisation</a:t>
            </a:r>
          </a:p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8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1</a:t>
            </a:r>
            <a:r>
              <a:rPr lang="fr-FR" altLang="fr-FR" sz="2800" baseline="300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fr-FR" altLang="fr-FR" sz="28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année en Sciences Physiques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94171E-6 L 0.575 -0.002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5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6 L 0.06285 3.7037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96296E-6 L 0.06302 -2.96296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0.06302 3.7037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168400"/>
            <a:ext cx="53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fld id="{B3C7F0E3-9E5E-40BD-98ED-413185C03B26}" type="slidenum">
              <a:rPr lang="fr-FR" altLang="fr-FR" sz="24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defTabSz="914400" eaLnBrk="1" hangingPunct="1">
                <a:spcBef>
                  <a:spcPct val="0"/>
                </a:spcBef>
                <a:buClrTx/>
                <a:buSzPct val="100000"/>
                <a:buFontTx/>
                <a:buNone/>
              </a:pPr>
              <a:t>3</a:t>
            </a:fld>
            <a:endParaRPr lang="fr-FR" altLang="fr-FR" sz="24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7171" name="Groupe 4"/>
          <p:cNvGrpSpPr>
            <a:grpSpLocks/>
          </p:cNvGrpSpPr>
          <p:nvPr/>
        </p:nvGrpSpPr>
        <p:grpSpPr bwMode="auto">
          <a:xfrm>
            <a:off x="755650" y="1728788"/>
            <a:ext cx="7488238" cy="4565650"/>
            <a:chOff x="756345" y="1549693"/>
            <a:chExt cx="7488063" cy="4565316"/>
          </a:xfrm>
        </p:grpSpPr>
        <p:pic>
          <p:nvPicPr>
            <p:cNvPr id="7175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3"/>
            <a:stretch>
              <a:fillRect/>
            </a:stretch>
          </p:blipFill>
          <p:spPr bwMode="auto">
            <a:xfrm>
              <a:off x="2150755" y="1549693"/>
              <a:ext cx="6093653" cy="935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6" name="Rectangle 1"/>
            <p:cNvSpPr>
              <a:spLocks noChangeArrowheads="1"/>
            </p:cNvSpPr>
            <p:nvPr/>
          </p:nvSpPr>
          <p:spPr bwMode="auto">
            <a:xfrm>
              <a:off x="2092252" y="1844824"/>
              <a:ext cx="2592387" cy="619739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"/>
                <a:defRPr sz="2900">
                  <a:solidFill>
                    <a:schemeClr val="tx1"/>
                  </a:solidFill>
                  <a:latin typeface="Tw Cen MT" pitchFamily="34" charset="0"/>
                </a:defRPr>
              </a:lvl1pPr>
              <a:lvl2pPr marL="639763" indent="-273050" eaLnBrk="0" hangingPunct="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"/>
                <a:defRPr sz="2600">
                  <a:solidFill>
                    <a:schemeClr val="tx1"/>
                  </a:solidFill>
                  <a:latin typeface="Tw Cen MT" pitchFamily="34" charset="0"/>
                </a:defRPr>
              </a:lvl2pPr>
              <a:lvl3pPr marL="914400" eaLnBrk="0" hangingPunct="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"/>
                <a:defRPr sz="2300">
                  <a:solidFill>
                    <a:schemeClr val="tx1"/>
                  </a:solidFill>
                  <a:latin typeface="Tw Cen MT" pitchFamily="34" charset="0"/>
                </a:defRPr>
              </a:lvl3pPr>
              <a:lvl4pPr marL="1371600" eaLnBrk="0" hangingPunct="0">
                <a:spcBef>
                  <a:spcPts val="400"/>
                </a:spcBef>
                <a:buClr>
                  <a:srgbClr val="8CADAE"/>
                </a:buClr>
                <a:buSzPct val="7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4pPr>
              <a:lvl5pPr marL="1828800" eaLnBrk="0" hangingPunct="0">
                <a:spcBef>
                  <a:spcPts val="400"/>
                </a:spcBef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9pPr>
            </a:lstStyle>
            <a:p>
              <a:pPr defTabSz="914400" eaLnBrk="1">
                <a:lnSpc>
                  <a:spcPct val="93000"/>
                </a:lnSpc>
                <a:spcBef>
                  <a:spcPct val="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fr-FR" altLang="fr-FR" sz="1800">
                <a:solidFill>
                  <a:srgbClr val="000000"/>
                </a:solidFill>
              </a:endParaRPr>
            </a:p>
          </p:txBody>
        </p:sp>
        <p:pic>
          <p:nvPicPr>
            <p:cNvPr id="7177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345" y="2474167"/>
              <a:ext cx="7488063" cy="3640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3" name="Rectangle à coins arrondis 1"/>
          <p:cNvSpPr>
            <a:spLocks noChangeArrowheads="1"/>
          </p:cNvSpPr>
          <p:nvPr/>
        </p:nvSpPr>
        <p:spPr bwMode="auto">
          <a:xfrm>
            <a:off x="2247900" y="1700213"/>
            <a:ext cx="2397125" cy="496887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14" name="Rectangle à coins arrondis 1"/>
          <p:cNvSpPr>
            <a:spLocks noChangeArrowheads="1"/>
          </p:cNvSpPr>
          <p:nvPr/>
        </p:nvSpPr>
        <p:spPr bwMode="auto">
          <a:xfrm>
            <a:off x="1187450" y="3176588"/>
            <a:ext cx="4824413" cy="647700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7174" name="Rectangle 1"/>
          <p:cNvSpPr>
            <a:spLocks noChangeArrowheads="1"/>
          </p:cNvSpPr>
          <p:nvPr/>
        </p:nvSpPr>
        <p:spPr bwMode="auto">
          <a:xfrm>
            <a:off x="1712913" y="188913"/>
            <a:ext cx="72739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Nouveautés de la 1</a:t>
            </a:r>
            <a:r>
              <a:rPr lang="fr-FR" altLang="fr-FR" sz="2800" b="1" baseline="300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année en </a:t>
            </a:r>
            <a:endParaRPr lang="fr-FR" altLang="fr-FR" sz="2800" b="1" dirty="0" smtClean="0">
              <a:solidFill>
                <a:srgbClr val="646B8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800" b="1" dirty="0" smtClean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Sciences </a:t>
            </a: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Physiques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1168400"/>
            <a:ext cx="53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fld id="{A6158B7C-B929-4429-84C4-1ED2CC12C4F3}" type="slidenum">
              <a:rPr lang="fr-FR" altLang="fr-FR" sz="24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defTabSz="914400" eaLnBrk="1" hangingPunct="1">
                <a:spcBef>
                  <a:spcPct val="0"/>
                </a:spcBef>
                <a:buClrTx/>
                <a:buSzPct val="100000"/>
                <a:buFontTx/>
                <a:buNone/>
              </a:pPr>
              <a:t>4</a:t>
            </a:fld>
            <a:endParaRPr lang="fr-FR" altLang="fr-FR" sz="24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8195" name="Groupe 1"/>
          <p:cNvGrpSpPr>
            <a:grpSpLocks/>
          </p:cNvGrpSpPr>
          <p:nvPr/>
        </p:nvGrpSpPr>
        <p:grpSpPr bwMode="auto">
          <a:xfrm>
            <a:off x="760413" y="1557338"/>
            <a:ext cx="7499350" cy="4557712"/>
            <a:chOff x="760917" y="1556792"/>
            <a:chExt cx="7499634" cy="4558217"/>
          </a:xfrm>
        </p:grpSpPr>
        <p:pic>
          <p:nvPicPr>
            <p:cNvPr id="8199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9392" y="1556792"/>
              <a:ext cx="6151159" cy="962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0" name="Rectangle 1"/>
            <p:cNvSpPr>
              <a:spLocks noChangeArrowheads="1"/>
            </p:cNvSpPr>
            <p:nvPr/>
          </p:nvSpPr>
          <p:spPr bwMode="auto">
            <a:xfrm>
              <a:off x="2267744" y="2220070"/>
              <a:ext cx="2506534" cy="20081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"/>
                <a:defRPr sz="2900">
                  <a:solidFill>
                    <a:schemeClr val="tx1"/>
                  </a:solidFill>
                  <a:latin typeface="Tw Cen MT" pitchFamily="34" charset="0"/>
                </a:defRPr>
              </a:lvl1pPr>
              <a:lvl2pPr marL="639763" indent="-273050" eaLnBrk="0" hangingPunct="0">
                <a:spcBef>
                  <a:spcPts val="55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"/>
                <a:defRPr sz="2600">
                  <a:solidFill>
                    <a:schemeClr val="tx1"/>
                  </a:solidFill>
                  <a:latin typeface="Tw Cen MT" pitchFamily="34" charset="0"/>
                </a:defRPr>
              </a:lvl2pPr>
              <a:lvl3pPr marL="914400" eaLnBrk="0" hangingPunct="0">
                <a:spcBef>
                  <a:spcPts val="5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"/>
                <a:defRPr sz="2300">
                  <a:solidFill>
                    <a:schemeClr val="tx1"/>
                  </a:solidFill>
                  <a:latin typeface="Tw Cen MT" pitchFamily="34" charset="0"/>
                </a:defRPr>
              </a:lvl3pPr>
              <a:lvl4pPr marL="1371600" eaLnBrk="0" hangingPunct="0">
                <a:spcBef>
                  <a:spcPts val="400"/>
                </a:spcBef>
                <a:buClr>
                  <a:srgbClr val="8CADAE"/>
                </a:buClr>
                <a:buSzPct val="7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4pPr>
              <a:lvl5pPr marL="1828800" eaLnBrk="0" hangingPunct="0">
                <a:spcBef>
                  <a:spcPts val="400"/>
                </a:spcBef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5pPr>
              <a:lvl6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6pPr>
              <a:lvl7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7pPr>
              <a:lvl8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8pPr>
              <a:lvl9pPr indent="-228600" eaLnBrk="0" fontAlgn="base" hangingPunct="0">
                <a:spcBef>
                  <a:spcPts val="400"/>
                </a:spcBef>
                <a:spcAft>
                  <a:spcPct val="0"/>
                </a:spcAft>
                <a:buClr>
                  <a:srgbClr val="8C7B70"/>
                </a:buClr>
                <a:buSzPct val="65000"/>
                <a:buFont typeface="Wingdings" pitchFamily="2" charset="2"/>
                <a:buChar char=""/>
                <a:defRPr sz="2000">
                  <a:solidFill>
                    <a:schemeClr val="tx1"/>
                  </a:solidFill>
                  <a:latin typeface="Tw Cen MT" pitchFamily="34" charset="0"/>
                </a:defRPr>
              </a:lvl9pPr>
            </a:lstStyle>
            <a:p>
              <a:pPr defTabSz="914400" eaLnBrk="1">
                <a:lnSpc>
                  <a:spcPct val="93000"/>
                </a:lnSpc>
                <a:spcBef>
                  <a:spcPct val="0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fr-FR" altLang="fr-FR" sz="1800">
                <a:solidFill>
                  <a:srgbClr val="000000"/>
                </a:solidFill>
              </a:endParaRPr>
            </a:p>
          </p:txBody>
        </p:sp>
        <p:pic>
          <p:nvPicPr>
            <p:cNvPr id="8201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0917" y="2474167"/>
              <a:ext cx="7483491" cy="3640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196" name="Rectangle à coins arrondis 1"/>
          <p:cNvSpPr>
            <a:spLocks noChangeArrowheads="1"/>
          </p:cNvSpPr>
          <p:nvPr/>
        </p:nvSpPr>
        <p:spPr bwMode="auto">
          <a:xfrm>
            <a:off x="2247900" y="1790700"/>
            <a:ext cx="2397125" cy="495300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9" name="Rectangle à coins arrondis 1"/>
          <p:cNvSpPr>
            <a:spLocks noChangeArrowheads="1"/>
          </p:cNvSpPr>
          <p:nvPr/>
        </p:nvSpPr>
        <p:spPr bwMode="auto">
          <a:xfrm>
            <a:off x="2322513" y="4149725"/>
            <a:ext cx="2397125" cy="392113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1712913" y="169863"/>
            <a:ext cx="727392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Nouveautés de la 1</a:t>
            </a:r>
            <a:r>
              <a:rPr lang="fr-FR" altLang="fr-FR" sz="2800" b="1" baseline="300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année </a:t>
            </a:r>
            <a:r>
              <a:rPr lang="fr-FR" altLang="fr-FR" sz="2800" b="1" dirty="0" smtClean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</a:p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800" b="1" dirty="0" smtClean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Sciences Physiques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1168400"/>
            <a:ext cx="53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fld id="{6C576365-E3EA-4F4D-9179-6AFFB533A8E3}" type="slidenum">
              <a:rPr lang="fr-FR" altLang="fr-FR" sz="24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defTabSz="914400" eaLnBrk="1" hangingPunct="1">
                <a:spcBef>
                  <a:spcPct val="0"/>
                </a:spcBef>
                <a:buClrTx/>
                <a:buSzPct val="100000"/>
                <a:buFontTx/>
                <a:buNone/>
              </a:pPr>
              <a:t>5</a:t>
            </a:fld>
            <a:endParaRPr lang="fr-FR" altLang="fr-FR" sz="24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9219" name="Groupe 1"/>
          <p:cNvGrpSpPr>
            <a:grpSpLocks/>
          </p:cNvGrpSpPr>
          <p:nvPr/>
        </p:nvGrpSpPr>
        <p:grpSpPr bwMode="auto">
          <a:xfrm>
            <a:off x="755650" y="1538288"/>
            <a:ext cx="7491413" cy="4556125"/>
            <a:chOff x="755576" y="1538896"/>
            <a:chExt cx="7491171" cy="4555789"/>
          </a:xfrm>
        </p:grpSpPr>
        <p:pic>
          <p:nvPicPr>
            <p:cNvPr id="9223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6067" y="1538896"/>
              <a:ext cx="6120680" cy="935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2441561"/>
              <a:ext cx="7488832" cy="3653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20" name="Rectangle à coins arrondis 1"/>
          <p:cNvSpPr>
            <a:spLocks noChangeArrowheads="1"/>
          </p:cNvSpPr>
          <p:nvPr/>
        </p:nvSpPr>
        <p:spPr bwMode="auto">
          <a:xfrm>
            <a:off x="2247900" y="2006600"/>
            <a:ext cx="2397125" cy="466725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9" name="Rectangle à coins arrondis 1"/>
          <p:cNvSpPr>
            <a:spLocks noChangeArrowheads="1"/>
          </p:cNvSpPr>
          <p:nvPr/>
        </p:nvSpPr>
        <p:spPr bwMode="auto">
          <a:xfrm>
            <a:off x="2282825" y="4365625"/>
            <a:ext cx="3873500" cy="1584325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>
              <a:solidFill>
                <a:srgbClr val="000000"/>
              </a:solidFill>
            </a:endParaRPr>
          </a:p>
        </p:txBody>
      </p:sp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1712913" y="169863"/>
            <a:ext cx="7273925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Nouveautés de la 1</a:t>
            </a:r>
            <a:r>
              <a:rPr lang="fr-FR" altLang="fr-FR" sz="2800" b="1" baseline="300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année en </a:t>
            </a:r>
            <a:r>
              <a:rPr lang="fr-FR" altLang="fr-FR" sz="2800" b="1" dirty="0" smtClean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altLang="fr-FR" sz="2800" b="1" dirty="0" smtClean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fr-FR" sz="2800" b="1" dirty="0" smtClean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Sciences </a:t>
            </a: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Physiques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1168400"/>
            <a:ext cx="53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fld id="{892C4146-926F-4F2F-9260-5EA2E3A8C4C6}" type="slidenum">
              <a:rPr lang="fr-FR" altLang="fr-FR" sz="24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defTabSz="914400" eaLnBrk="1" hangingPunct="1">
                <a:spcBef>
                  <a:spcPct val="0"/>
                </a:spcBef>
                <a:buClrTx/>
                <a:buSzPct val="100000"/>
                <a:buFontTx/>
                <a:buNone/>
              </a:pPr>
              <a:t>6</a:t>
            </a:fld>
            <a:endParaRPr lang="fr-FR" altLang="fr-FR" sz="24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1547813" y="188913"/>
            <a:ext cx="7488237" cy="97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spcBef>
                <a:spcPct val="0"/>
              </a:spcBef>
              <a:spcAft>
                <a:spcPts val="600"/>
              </a:spcAft>
              <a:buClrTx/>
              <a:buSzPct val="100000"/>
              <a:buFontTx/>
              <a:buNone/>
            </a:pPr>
            <a:r>
              <a:rPr lang="fr-FR" altLang="fr-FR" sz="24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Pourcentage de nouveautés du programme de</a:t>
            </a:r>
          </a:p>
          <a:p>
            <a:pPr algn="ctr" defTabSz="914400" eaLnBrk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4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Sciences Physiques en 1</a:t>
            </a:r>
            <a:r>
              <a:rPr lang="fr-FR" altLang="fr-FR" sz="2400" b="1" baseline="300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fr-FR" altLang="fr-FR" sz="24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année</a:t>
            </a:r>
          </a:p>
        </p:txBody>
      </p:sp>
      <p:sp>
        <p:nvSpPr>
          <p:cNvPr id="10244" name="ZoneTexte 2"/>
          <p:cNvSpPr txBox="1">
            <a:spLocks noChangeArrowheads="1"/>
          </p:cNvSpPr>
          <p:nvPr/>
        </p:nvSpPr>
        <p:spPr bwMode="auto">
          <a:xfrm>
            <a:off x="533400" y="1922463"/>
            <a:ext cx="360045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3600" b="1">
                <a:solidFill>
                  <a:srgbClr val="000000"/>
                </a:solidFill>
              </a:rPr>
              <a:t>SE</a:t>
            </a:r>
          </a:p>
        </p:txBody>
      </p:sp>
      <p:sp>
        <p:nvSpPr>
          <p:cNvPr id="10245" name="ZoneTexte 21"/>
          <p:cNvSpPr txBox="1">
            <a:spLocks noChangeArrowheads="1"/>
          </p:cNvSpPr>
          <p:nvPr/>
        </p:nvSpPr>
        <p:spPr bwMode="auto">
          <a:xfrm>
            <a:off x="4859338" y="1922463"/>
            <a:ext cx="360045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3600" b="1">
                <a:solidFill>
                  <a:srgbClr val="000000"/>
                </a:solidFill>
              </a:rPr>
              <a:t>IRIS</a:t>
            </a:r>
          </a:p>
        </p:txBody>
      </p:sp>
      <p:cxnSp>
        <p:nvCxnSpPr>
          <p:cNvPr id="10246" name="Connecteur droit 4"/>
          <p:cNvCxnSpPr>
            <a:cxnSpLocks noChangeShapeType="1"/>
          </p:cNvCxnSpPr>
          <p:nvPr/>
        </p:nvCxnSpPr>
        <p:spPr bwMode="auto">
          <a:xfrm>
            <a:off x="4427538" y="2097088"/>
            <a:ext cx="0" cy="42116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47" name="ZoneTexte 1"/>
          <p:cNvSpPr txBox="1">
            <a:spLocks noChangeArrowheads="1"/>
          </p:cNvSpPr>
          <p:nvPr/>
        </p:nvSpPr>
        <p:spPr bwMode="auto">
          <a:xfrm>
            <a:off x="5148263" y="2924175"/>
            <a:ext cx="3527425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4000">
                <a:solidFill>
                  <a:srgbClr val="000000"/>
                </a:solidFill>
              </a:rPr>
              <a:t>27 % </a:t>
            </a:r>
          </a:p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4000">
                <a:solidFill>
                  <a:srgbClr val="000000"/>
                </a:solidFill>
              </a:rPr>
              <a:t>nouveautés au niveau des </a:t>
            </a:r>
            <a:r>
              <a:rPr lang="fr-FR" altLang="fr-FR" sz="4000" b="1">
                <a:solidFill>
                  <a:srgbClr val="000000"/>
                </a:solidFill>
              </a:rPr>
              <a:t>notions et contenus </a:t>
            </a:r>
          </a:p>
        </p:txBody>
      </p:sp>
      <p:sp>
        <p:nvSpPr>
          <p:cNvPr id="10248" name="ZoneTexte 7"/>
          <p:cNvSpPr txBox="1">
            <a:spLocks noChangeArrowheads="1"/>
          </p:cNvSpPr>
          <p:nvPr/>
        </p:nvSpPr>
        <p:spPr bwMode="auto">
          <a:xfrm>
            <a:off x="395288" y="2924175"/>
            <a:ext cx="3529012" cy="295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4000">
                <a:solidFill>
                  <a:srgbClr val="000000"/>
                </a:solidFill>
              </a:rPr>
              <a:t>20 % de nouveautés au niveau des </a:t>
            </a:r>
            <a:r>
              <a:rPr lang="fr-FR" altLang="fr-FR" sz="4000" b="1">
                <a:solidFill>
                  <a:srgbClr val="000000"/>
                </a:solidFill>
              </a:rPr>
              <a:t>notions et contenus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102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1168400"/>
            <a:ext cx="53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fld id="{1E5AED39-1206-4E8B-8FC2-80DAAEDFB2EB}" type="slidenum">
              <a:rPr lang="fr-FR" altLang="fr-FR" sz="24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defTabSz="914400" eaLnBrk="1" hangingPunct="1">
                <a:spcBef>
                  <a:spcPct val="0"/>
                </a:spcBef>
                <a:buClrTx/>
                <a:buSzPct val="100000"/>
                <a:buFontTx/>
                <a:buNone/>
              </a:pPr>
              <a:t>7</a:t>
            </a:fld>
            <a:endParaRPr lang="fr-FR" altLang="fr-FR" sz="24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267" name="ZoneTexte 2"/>
          <p:cNvSpPr txBox="1">
            <a:spLocks noChangeArrowheads="1"/>
          </p:cNvSpPr>
          <p:nvPr/>
        </p:nvSpPr>
        <p:spPr bwMode="auto">
          <a:xfrm>
            <a:off x="533400" y="1922463"/>
            <a:ext cx="360045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3600" b="1">
                <a:solidFill>
                  <a:srgbClr val="000000"/>
                </a:solidFill>
              </a:rPr>
              <a:t>SE</a:t>
            </a:r>
          </a:p>
        </p:txBody>
      </p:sp>
      <p:sp>
        <p:nvSpPr>
          <p:cNvPr id="11268" name="ZoneTexte 21"/>
          <p:cNvSpPr txBox="1">
            <a:spLocks noChangeArrowheads="1"/>
          </p:cNvSpPr>
          <p:nvPr/>
        </p:nvSpPr>
        <p:spPr bwMode="auto">
          <a:xfrm>
            <a:off x="4859338" y="1922463"/>
            <a:ext cx="360045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3600" b="1">
                <a:solidFill>
                  <a:srgbClr val="000000"/>
                </a:solidFill>
              </a:rPr>
              <a:t>IRIS</a:t>
            </a:r>
          </a:p>
        </p:txBody>
      </p:sp>
      <p:cxnSp>
        <p:nvCxnSpPr>
          <p:cNvPr id="11269" name="Connecteur droit 4"/>
          <p:cNvCxnSpPr>
            <a:cxnSpLocks noChangeShapeType="1"/>
          </p:cNvCxnSpPr>
          <p:nvPr/>
        </p:nvCxnSpPr>
        <p:spPr bwMode="auto">
          <a:xfrm>
            <a:off x="4427538" y="2097088"/>
            <a:ext cx="0" cy="42116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67" name="ZoneTexte 7"/>
          <p:cNvSpPr txBox="1">
            <a:spLocks noChangeArrowheads="1"/>
          </p:cNvSpPr>
          <p:nvPr/>
        </p:nvSpPr>
        <p:spPr bwMode="auto">
          <a:xfrm>
            <a:off x="395288" y="3225800"/>
            <a:ext cx="3529012" cy="238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4000">
                <a:solidFill>
                  <a:srgbClr val="000000"/>
                </a:solidFill>
              </a:rPr>
              <a:t>80 % de nouveautés au niveau de la </a:t>
            </a:r>
            <a:r>
              <a:rPr lang="fr-FR" altLang="fr-FR" sz="4000" b="1">
                <a:solidFill>
                  <a:srgbClr val="000000"/>
                </a:solidFill>
              </a:rPr>
              <a:t>pédagogie</a:t>
            </a:r>
          </a:p>
        </p:txBody>
      </p:sp>
      <p:sp>
        <p:nvSpPr>
          <p:cNvPr id="15368" name="ZoneTexte 7"/>
          <p:cNvSpPr txBox="1">
            <a:spLocks noChangeArrowheads="1"/>
          </p:cNvSpPr>
          <p:nvPr/>
        </p:nvSpPr>
        <p:spPr bwMode="auto">
          <a:xfrm>
            <a:off x="5075238" y="3213100"/>
            <a:ext cx="3529012" cy="238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4000">
                <a:solidFill>
                  <a:srgbClr val="000000"/>
                </a:solidFill>
              </a:rPr>
              <a:t>80 % de nouveautés au niveau de la </a:t>
            </a:r>
            <a:r>
              <a:rPr lang="fr-FR" altLang="fr-FR" sz="4000" b="1">
                <a:solidFill>
                  <a:srgbClr val="000000"/>
                </a:solidFill>
              </a:rPr>
              <a:t>pédagogie</a:t>
            </a:r>
          </a:p>
        </p:txBody>
      </p:sp>
      <p:sp>
        <p:nvSpPr>
          <p:cNvPr id="11272" name="Text Box 1"/>
          <p:cNvSpPr txBox="1">
            <a:spLocks noChangeArrowheads="1"/>
          </p:cNvSpPr>
          <p:nvPr/>
        </p:nvSpPr>
        <p:spPr bwMode="auto">
          <a:xfrm>
            <a:off x="1547813" y="188913"/>
            <a:ext cx="7488237" cy="97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spcBef>
                <a:spcPct val="0"/>
              </a:spcBef>
              <a:spcAft>
                <a:spcPts val="600"/>
              </a:spcAft>
              <a:buClrTx/>
              <a:buSzPct val="100000"/>
              <a:buFontTx/>
              <a:buNone/>
            </a:pPr>
            <a:r>
              <a:rPr lang="fr-FR" altLang="fr-FR" sz="24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Pourcentage de nouveautés du programme de</a:t>
            </a:r>
          </a:p>
          <a:p>
            <a:pPr algn="ctr" defTabSz="914400" eaLnBrk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4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Sciences Physiques en 1</a:t>
            </a:r>
            <a:r>
              <a:rPr lang="fr-FR" altLang="fr-FR" sz="2400" b="1" baseline="300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fr-FR" altLang="fr-FR" sz="24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année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1168400"/>
            <a:ext cx="53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fld id="{F64B3B97-6E86-48C6-A062-31F33ED67114}" type="slidenum">
              <a:rPr lang="fr-FR" altLang="fr-FR" sz="24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defTabSz="914400" eaLnBrk="1" hangingPunct="1">
                <a:spcBef>
                  <a:spcPct val="0"/>
                </a:spcBef>
                <a:buClrTx/>
                <a:buSzPct val="100000"/>
                <a:buFontTx/>
                <a:buNone/>
              </a:pPr>
              <a:t>8</a:t>
            </a:fld>
            <a:endParaRPr lang="fr-FR" altLang="fr-FR" sz="24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291" name="ZoneTexte 2"/>
          <p:cNvSpPr txBox="1">
            <a:spLocks noChangeArrowheads="1"/>
          </p:cNvSpPr>
          <p:nvPr/>
        </p:nvSpPr>
        <p:spPr bwMode="auto">
          <a:xfrm>
            <a:off x="533400" y="2041525"/>
            <a:ext cx="360045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3600" b="1" dirty="0">
                <a:solidFill>
                  <a:srgbClr val="000000"/>
                </a:solidFill>
              </a:rPr>
              <a:t>SE</a:t>
            </a:r>
          </a:p>
        </p:txBody>
      </p:sp>
      <p:sp>
        <p:nvSpPr>
          <p:cNvPr id="12292" name="ZoneTexte 21"/>
          <p:cNvSpPr txBox="1">
            <a:spLocks noChangeArrowheads="1"/>
          </p:cNvSpPr>
          <p:nvPr/>
        </p:nvSpPr>
        <p:spPr bwMode="auto">
          <a:xfrm>
            <a:off x="4859338" y="2041525"/>
            <a:ext cx="360045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3600" b="1">
                <a:solidFill>
                  <a:srgbClr val="000000"/>
                </a:solidFill>
              </a:rPr>
              <a:t>IRIS</a:t>
            </a:r>
          </a:p>
        </p:txBody>
      </p:sp>
      <p:cxnSp>
        <p:nvCxnSpPr>
          <p:cNvPr id="12293" name="Connecteur droit 4"/>
          <p:cNvCxnSpPr>
            <a:cxnSpLocks noChangeShapeType="1"/>
          </p:cNvCxnSpPr>
          <p:nvPr/>
        </p:nvCxnSpPr>
        <p:spPr bwMode="auto">
          <a:xfrm>
            <a:off x="4427538" y="2097088"/>
            <a:ext cx="0" cy="42116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67" name="ZoneTexte 1"/>
          <p:cNvSpPr txBox="1">
            <a:spLocks noChangeArrowheads="1"/>
          </p:cNvSpPr>
          <p:nvPr/>
        </p:nvSpPr>
        <p:spPr bwMode="auto">
          <a:xfrm>
            <a:off x="5148263" y="3416300"/>
            <a:ext cx="3527425" cy="123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4000">
                <a:solidFill>
                  <a:srgbClr val="000000"/>
                </a:solidFill>
              </a:rPr>
              <a:t>25 % d’allègements</a:t>
            </a:r>
          </a:p>
        </p:txBody>
      </p:sp>
      <p:sp>
        <p:nvSpPr>
          <p:cNvPr id="15368" name="ZoneTexte 7"/>
          <p:cNvSpPr txBox="1">
            <a:spLocks noChangeArrowheads="1"/>
          </p:cNvSpPr>
          <p:nvPr/>
        </p:nvSpPr>
        <p:spPr bwMode="auto">
          <a:xfrm>
            <a:off x="395288" y="3416300"/>
            <a:ext cx="3529012" cy="123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4000">
                <a:solidFill>
                  <a:srgbClr val="000000"/>
                </a:solidFill>
              </a:rPr>
              <a:t>41 % d’allègements</a:t>
            </a:r>
          </a:p>
        </p:txBody>
      </p:sp>
      <p:sp>
        <p:nvSpPr>
          <p:cNvPr id="12296" name="Rectangle 1"/>
          <p:cNvSpPr>
            <a:spLocks noChangeArrowheads="1"/>
          </p:cNvSpPr>
          <p:nvPr/>
        </p:nvSpPr>
        <p:spPr bwMode="auto">
          <a:xfrm>
            <a:off x="1638300" y="169863"/>
            <a:ext cx="7326313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Allègements de l’ancien programme de </a:t>
            </a:r>
          </a:p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2800" b="1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Sciences Physiques (sur 2 années)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1168400"/>
            <a:ext cx="5334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fld id="{ADBF0D44-5A32-4598-A12E-B0BB146BCF7F}" type="slidenum">
              <a:rPr lang="fr-FR" altLang="fr-FR" sz="24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defTabSz="914400" eaLnBrk="1" hangingPunct="1">
                <a:spcBef>
                  <a:spcPct val="0"/>
                </a:spcBef>
                <a:buClrTx/>
                <a:buSzPct val="100000"/>
                <a:buFontTx/>
                <a:buNone/>
              </a:pPr>
              <a:t>9</a:t>
            </a:fld>
            <a:endParaRPr lang="fr-FR" altLang="fr-FR" sz="24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315" name="ZoneTexte 2"/>
          <p:cNvSpPr txBox="1">
            <a:spLocks noChangeArrowheads="1"/>
          </p:cNvSpPr>
          <p:nvPr/>
        </p:nvSpPr>
        <p:spPr bwMode="auto">
          <a:xfrm>
            <a:off x="533400" y="1516063"/>
            <a:ext cx="360045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</a:p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41% du programme abandonné</a:t>
            </a:r>
          </a:p>
        </p:txBody>
      </p:sp>
      <p:cxnSp>
        <p:nvCxnSpPr>
          <p:cNvPr id="13316" name="Connecteur droit 4"/>
          <p:cNvCxnSpPr>
            <a:cxnSpLocks noChangeShapeType="1"/>
          </p:cNvCxnSpPr>
          <p:nvPr/>
        </p:nvCxnSpPr>
        <p:spPr bwMode="auto">
          <a:xfrm>
            <a:off x="4500563" y="1516063"/>
            <a:ext cx="0" cy="508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17" name="ZoneTexte 1"/>
          <p:cNvSpPr txBox="1">
            <a:spLocks noChangeArrowheads="1"/>
          </p:cNvSpPr>
          <p:nvPr/>
        </p:nvSpPr>
        <p:spPr bwMode="auto">
          <a:xfrm>
            <a:off x="4500563" y="3398838"/>
            <a:ext cx="4165600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Wingdings" pitchFamily="2" charset="2"/>
              <a:buChar char="F"/>
            </a:pPr>
            <a:r>
              <a:rPr lang="fr-FR" altLang="fr-FR" sz="1800">
                <a:solidFill>
                  <a:srgbClr val="000000"/>
                </a:solidFill>
                <a:latin typeface="Arial" charset="0"/>
              </a:rPr>
              <a:t>Thème III.1 – Fonction comparaison</a:t>
            </a:r>
          </a:p>
        </p:txBody>
      </p:sp>
      <p:sp>
        <p:nvSpPr>
          <p:cNvPr id="13318" name="ZoneTexte 7"/>
          <p:cNvSpPr txBox="1">
            <a:spLocks noChangeArrowheads="1"/>
          </p:cNvSpPr>
          <p:nvPr/>
        </p:nvSpPr>
        <p:spPr bwMode="auto">
          <a:xfrm>
            <a:off x="4500563" y="3889375"/>
            <a:ext cx="3910012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Wingdings" pitchFamily="2" charset="2"/>
              <a:buChar char="F"/>
            </a:pPr>
            <a:r>
              <a:rPr lang="fr-FR" altLang="fr-FR" sz="1800">
                <a:solidFill>
                  <a:srgbClr val="000000"/>
                </a:solidFill>
                <a:latin typeface="Arial" charset="0"/>
              </a:rPr>
              <a:t>Thème VII.3 – Systèmes asservis</a:t>
            </a:r>
            <a:br>
              <a:rPr lang="fr-FR" altLang="fr-FR" sz="1800">
                <a:solidFill>
                  <a:srgbClr val="000000"/>
                </a:solidFill>
                <a:latin typeface="Arial" charset="0"/>
              </a:rPr>
            </a:br>
            <a:r>
              <a:rPr lang="fr-FR" altLang="fr-FR" sz="1800">
                <a:solidFill>
                  <a:srgbClr val="000000"/>
                </a:solidFill>
                <a:latin typeface="Arial" charset="0"/>
              </a:rPr>
              <a:t>                        analogiques</a:t>
            </a:r>
          </a:p>
        </p:txBody>
      </p:sp>
      <p:sp>
        <p:nvSpPr>
          <p:cNvPr id="13319" name="ZoneTexte 8"/>
          <p:cNvSpPr txBox="1">
            <a:spLocks noChangeArrowheads="1"/>
          </p:cNvSpPr>
          <p:nvPr/>
        </p:nvSpPr>
        <p:spPr bwMode="auto">
          <a:xfrm>
            <a:off x="4500563" y="4495800"/>
            <a:ext cx="3910012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Wingdings" pitchFamily="2" charset="2"/>
              <a:buChar char="F"/>
            </a:pPr>
            <a:r>
              <a:rPr lang="fr-FR" altLang="fr-FR" sz="1800">
                <a:solidFill>
                  <a:srgbClr val="000000"/>
                </a:solidFill>
                <a:latin typeface="Arial" charset="0"/>
              </a:rPr>
              <a:t>Thème VII.3 – Systèmes asservis</a:t>
            </a:r>
            <a:br>
              <a:rPr lang="fr-FR" altLang="fr-FR" sz="1800">
                <a:solidFill>
                  <a:srgbClr val="000000"/>
                </a:solidFill>
                <a:latin typeface="Arial" charset="0"/>
              </a:rPr>
            </a:br>
            <a:r>
              <a:rPr lang="fr-FR" altLang="fr-FR" sz="1800">
                <a:solidFill>
                  <a:srgbClr val="000000"/>
                </a:solidFill>
                <a:latin typeface="Arial" charset="0"/>
              </a:rPr>
              <a:t>                        échantillonnés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500563" y="5341938"/>
            <a:ext cx="4506912" cy="6080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F"/>
              <a:defRPr/>
            </a:pPr>
            <a:r>
              <a:rPr lang="fr-FR" dirty="0">
                <a:solidFill>
                  <a:prstClr val="black"/>
                </a:solidFill>
              </a:rPr>
              <a:t>Thème VIII –  Energie électrique </a:t>
            </a:r>
          </a:p>
          <a:p>
            <a:pPr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dirty="0">
                <a:solidFill>
                  <a:prstClr val="black"/>
                </a:solidFill>
              </a:rPr>
              <a:t>                           Distribution et conversion</a:t>
            </a:r>
          </a:p>
        </p:txBody>
      </p:sp>
      <p:sp>
        <p:nvSpPr>
          <p:cNvPr id="11" name="ZoneTexte 1"/>
          <p:cNvSpPr txBox="1">
            <a:spLocks noChangeArrowheads="1"/>
          </p:cNvSpPr>
          <p:nvPr/>
        </p:nvSpPr>
        <p:spPr bwMode="auto">
          <a:xfrm>
            <a:off x="23813" y="2281238"/>
            <a:ext cx="4476750" cy="402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 eaLnBrk="0"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 eaLnBrk="0"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 eaLnBrk="0"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 eaLnBrk="0"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AutoNum type="alphaUcPeriod"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ACQUISITION ET RESTITUTION DE L’INFORMATION</a:t>
            </a:r>
          </a:p>
          <a:p>
            <a:pPr marL="271463" lvl="1" indent="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A.1. L’acquisition d’une grandeur physique</a:t>
            </a:r>
            <a:endParaRPr lang="fr-FR" sz="1100" dirty="0" smtClean="0">
              <a:solidFill>
                <a:prstClr val="black"/>
              </a:solidFill>
            </a:endParaRPr>
          </a:p>
          <a:p>
            <a:pPr marL="271463" lvl="1" indent="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A.5. L’acquisition et la restitution de grandeurs mécaniques.</a:t>
            </a:r>
            <a:endParaRPr lang="fr-FR" sz="1100" dirty="0" smtClean="0">
              <a:solidFill>
                <a:prstClr val="black"/>
              </a:solidFill>
            </a:endParaRPr>
          </a:p>
          <a:p>
            <a:pPr marL="271463" lvl="1" indent="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A.6. La conversion continu-continu très basse tension</a:t>
            </a:r>
            <a:endParaRPr lang="fr-FR" sz="1100" dirty="0" smtClean="0">
              <a:solidFill>
                <a:prstClr val="black"/>
              </a:solidFill>
            </a:endParaRPr>
          </a:p>
          <a:p>
            <a:pPr marL="271463" lvl="1" indent="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A.7. L’acquisition, la mémorisation et la restitution de </a:t>
            </a:r>
          </a:p>
          <a:p>
            <a:pPr marL="271463" lvl="1" indent="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>
                <a:solidFill>
                  <a:prstClr val="black"/>
                </a:solidFill>
              </a:rPr>
              <a:t> </a:t>
            </a:r>
            <a:r>
              <a:rPr lang="fr-FR" sz="1100" b="1" dirty="0" smtClean="0">
                <a:solidFill>
                  <a:prstClr val="black"/>
                </a:solidFill>
              </a:rPr>
              <a:t>       l’information dans les domaines des microsystèmes</a:t>
            </a:r>
            <a:r>
              <a:rPr lang="fr-FR" sz="1100" dirty="0" smtClean="0">
                <a:solidFill>
                  <a:prstClr val="black"/>
                </a:solidFill>
              </a:rPr>
              <a:t>.</a:t>
            </a:r>
          </a:p>
          <a:p>
            <a:pPr marL="271463" lvl="1" indent="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A.8. L’acquisition, la mémorisation et la restitution de </a:t>
            </a:r>
          </a:p>
          <a:p>
            <a:pPr marL="271463" lvl="1" indent="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>
                <a:solidFill>
                  <a:prstClr val="black"/>
                </a:solidFill>
              </a:rPr>
              <a:t> </a:t>
            </a:r>
            <a:r>
              <a:rPr lang="fr-FR" sz="1100" b="1" dirty="0" smtClean="0">
                <a:solidFill>
                  <a:prstClr val="black"/>
                </a:solidFill>
              </a:rPr>
              <a:t>       l’information dans les domaines des communications.</a:t>
            </a:r>
            <a:endParaRPr lang="fr-FR" sz="1100" dirty="0" smtClean="0">
              <a:solidFill>
                <a:prstClr val="black"/>
              </a:solidFill>
            </a:endParaRPr>
          </a:p>
          <a:p>
            <a:pPr marL="271463" lvl="1" indent="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A.9. L’acquisition et la restitution d’informations à partir </a:t>
            </a:r>
          </a:p>
          <a:p>
            <a:pPr marL="271463" lvl="1" indent="0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>
                <a:solidFill>
                  <a:prstClr val="black"/>
                </a:solidFill>
              </a:rPr>
              <a:t> </a:t>
            </a:r>
            <a:r>
              <a:rPr lang="fr-FR" sz="1100" b="1" dirty="0" smtClean="0">
                <a:solidFill>
                  <a:prstClr val="black"/>
                </a:solidFill>
              </a:rPr>
              <a:t>      de cartes associées à un PC.</a:t>
            </a:r>
            <a:endParaRPr lang="fr-FR" sz="1100" dirty="0" smtClean="0">
              <a:solidFill>
                <a:prstClr val="black"/>
              </a:solidFill>
            </a:endParaRPr>
          </a:p>
          <a:p>
            <a:pPr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 </a:t>
            </a:r>
            <a:endParaRPr lang="fr-FR" sz="1100" dirty="0" smtClean="0">
              <a:solidFill>
                <a:prstClr val="black"/>
              </a:solidFill>
            </a:endParaRPr>
          </a:p>
          <a:p>
            <a:pPr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C. TRAITEMENT NUMERIQUE DU SIGNAL ET DE L’INFORMATION</a:t>
            </a:r>
          </a:p>
          <a:p>
            <a:pPr marL="544513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C.3. La fonction multiplexage</a:t>
            </a:r>
            <a:r>
              <a:rPr lang="fr-FR" sz="1100" dirty="0" smtClean="0">
                <a:solidFill>
                  <a:prstClr val="black"/>
                </a:solidFill>
              </a:rPr>
              <a:t>.</a:t>
            </a:r>
          </a:p>
          <a:p>
            <a:pPr marL="544513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C.6. Le traitement numérique de l’information : </a:t>
            </a:r>
          </a:p>
          <a:p>
            <a:pPr marL="544513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	La numérisation de signaux analogiques.</a:t>
            </a:r>
            <a:endParaRPr lang="fr-FR" sz="1100" dirty="0" smtClean="0">
              <a:solidFill>
                <a:prstClr val="black"/>
              </a:solidFill>
            </a:endParaRPr>
          </a:p>
          <a:p>
            <a:pPr marL="544513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C.7. Le traitement numérique de l’information : </a:t>
            </a:r>
          </a:p>
          <a:p>
            <a:pPr marL="544513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	Le codage de source.</a:t>
            </a:r>
            <a:endParaRPr lang="fr-FR" sz="1100" dirty="0" smtClean="0">
              <a:solidFill>
                <a:prstClr val="black"/>
              </a:solidFill>
            </a:endParaRPr>
          </a:p>
          <a:p>
            <a:pPr marL="544513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C.8. Le traitement numérique de l’information : </a:t>
            </a:r>
          </a:p>
          <a:p>
            <a:pPr marL="544513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	Le codage de canal.</a:t>
            </a:r>
            <a:endParaRPr lang="fr-FR" sz="1100" dirty="0" smtClean="0">
              <a:solidFill>
                <a:prstClr val="black"/>
              </a:solidFill>
            </a:endParaRPr>
          </a:p>
          <a:p>
            <a:pPr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dirty="0" smtClean="0">
                <a:solidFill>
                  <a:prstClr val="black"/>
                </a:solidFill>
              </a:rPr>
              <a:t> </a:t>
            </a:r>
          </a:p>
          <a:p>
            <a:pPr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E. FABRICATION INDUSTRIELLE D’UN PRODUIT ELECTRONIQUE</a:t>
            </a:r>
          </a:p>
          <a:p>
            <a:pPr marL="544513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E.1. La perturbation du signal dans un montage </a:t>
            </a:r>
            <a:r>
              <a:rPr lang="fr-FR" sz="1050" b="1" dirty="0" smtClean="0">
                <a:solidFill>
                  <a:prstClr val="black"/>
                </a:solidFill>
              </a:rPr>
              <a:t>électronique.</a:t>
            </a:r>
            <a:endParaRPr lang="fr-FR" sz="1050" dirty="0" smtClean="0">
              <a:solidFill>
                <a:prstClr val="black"/>
              </a:solidFill>
            </a:endParaRPr>
          </a:p>
          <a:p>
            <a:pPr marL="544513" defTabSz="914400" fontAlgn="auto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1100" b="1" dirty="0" smtClean="0">
                <a:solidFill>
                  <a:prstClr val="black"/>
                </a:solidFill>
              </a:rPr>
              <a:t>E.2. La compatibilité électromagnétique.</a:t>
            </a:r>
            <a:endParaRPr lang="fr-FR" altLang="fr-FR" sz="1100" dirty="0" smtClean="0">
              <a:solidFill>
                <a:prstClr val="black"/>
              </a:solidFill>
            </a:endParaRPr>
          </a:p>
        </p:txBody>
      </p:sp>
      <p:sp>
        <p:nvSpPr>
          <p:cNvPr id="13322" name="ZoneTexte 2"/>
          <p:cNvSpPr txBox="1">
            <a:spLocks noChangeArrowheads="1"/>
          </p:cNvSpPr>
          <p:nvPr/>
        </p:nvSpPr>
        <p:spPr bwMode="auto">
          <a:xfrm>
            <a:off x="4783138" y="1512888"/>
            <a:ext cx="3883025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IRIS</a:t>
            </a:r>
          </a:p>
          <a:p>
            <a:pPr algn="ctr"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25 % du programme abandonné</a:t>
            </a:r>
          </a:p>
        </p:txBody>
      </p:sp>
      <p:sp>
        <p:nvSpPr>
          <p:cNvPr id="13323" name="ZoneTexte 1"/>
          <p:cNvSpPr txBox="1">
            <a:spLocks noChangeArrowheads="1"/>
          </p:cNvSpPr>
          <p:nvPr/>
        </p:nvSpPr>
        <p:spPr bwMode="auto">
          <a:xfrm>
            <a:off x="4500563" y="2749550"/>
            <a:ext cx="4294187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defTabSz="914400" eaLnBrk="1">
              <a:lnSpc>
                <a:spcPct val="9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Wingdings" pitchFamily="2" charset="2"/>
              <a:buChar char="F"/>
            </a:pPr>
            <a:r>
              <a:rPr lang="fr-FR" altLang="fr-FR" sz="1800">
                <a:solidFill>
                  <a:srgbClr val="000000"/>
                </a:solidFill>
                <a:latin typeface="Arial" charset="0"/>
              </a:rPr>
              <a:t>Thème I – Acquisition d’une grandeur</a:t>
            </a:r>
            <a:br>
              <a:rPr lang="fr-FR" altLang="fr-FR" sz="1800">
                <a:solidFill>
                  <a:srgbClr val="000000"/>
                </a:solidFill>
                <a:latin typeface="Arial" charset="0"/>
              </a:rPr>
            </a:br>
            <a:r>
              <a:rPr lang="fr-FR" altLang="fr-FR" sz="1800">
                <a:solidFill>
                  <a:srgbClr val="000000"/>
                </a:solidFill>
                <a:latin typeface="Arial" charset="0"/>
              </a:rPr>
              <a:t>			physique</a:t>
            </a:r>
          </a:p>
        </p:txBody>
      </p:sp>
      <p:sp>
        <p:nvSpPr>
          <p:cNvPr id="13324" name="Rectangle 1"/>
          <p:cNvSpPr>
            <a:spLocks noChangeArrowheads="1"/>
          </p:cNvSpPr>
          <p:nvPr/>
        </p:nvSpPr>
        <p:spPr bwMode="auto">
          <a:xfrm>
            <a:off x="2259013" y="292100"/>
            <a:ext cx="5973762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>
                <a:solidFill>
                  <a:schemeClr val="tx1"/>
                </a:solidFill>
                <a:latin typeface="Tw Cen MT" pitchFamily="34" charset="0"/>
              </a:defRPr>
            </a:lvl1pPr>
            <a:lvl2pPr marL="639763" indent="-273050" eaLnBrk="0" hangingPunct="0">
              <a:spcBef>
                <a:spcPts val="550"/>
              </a:spcBef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>
                <a:solidFill>
                  <a:schemeClr val="tx1"/>
                </a:solidFill>
                <a:latin typeface="Tw Cen MT" pitchFamily="34" charset="0"/>
              </a:defRPr>
            </a:lvl2pPr>
            <a:lvl3pPr marL="914400" eaLnBrk="0" hangingPunct="0">
              <a:spcBef>
                <a:spcPts val="500"/>
              </a:spcBef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>
                <a:solidFill>
                  <a:schemeClr val="tx1"/>
                </a:solidFill>
                <a:latin typeface="Tw Cen MT" pitchFamily="34" charset="0"/>
              </a:defRPr>
            </a:lvl3pPr>
            <a:lvl4pPr marL="1371600" eaLnBrk="0" hangingPunct="0">
              <a:spcBef>
                <a:spcPts val="400"/>
              </a:spcBef>
              <a:buClr>
                <a:srgbClr val="8CADAE"/>
              </a:buClr>
              <a:buSzPct val="7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1828800" eaLnBrk="0" hangingPunct="0">
              <a:spcBef>
                <a:spcPts val="400"/>
              </a:spcBef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C7B70"/>
              </a:buClr>
              <a:buSzPct val="65000"/>
              <a:buFont typeface="Wingdings" pitchFamily="2" charset="2"/>
              <a:buChar char="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SzPct val="100000"/>
              <a:buFontTx/>
              <a:buNone/>
            </a:pPr>
            <a:r>
              <a:rPr lang="fr-FR" altLang="fr-FR" sz="3400" dirty="0">
                <a:solidFill>
                  <a:srgbClr val="646B8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Allègements des programmes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Personnalisé 2">
      <a:dk1>
        <a:sysClr val="windowText" lastClr="000000"/>
      </a:dk1>
      <a:lt1>
        <a:sysClr val="window" lastClr="FFFFFF"/>
      </a:lt1>
      <a:dk2>
        <a:srgbClr val="FFFFFF"/>
      </a:dk2>
      <a:lt2>
        <a:srgbClr val="546D79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35015</TotalTime>
  <Words>312</Words>
  <Application>Microsoft Office PowerPoint</Application>
  <PresentationFormat>Affichage à l'écran (4:3)</PresentationFormat>
  <Paragraphs>94</Paragraphs>
  <Slides>10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Médian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C1 : Communiquer</dc:title>
  <dc:creator>Max</dc:creator>
  <cp:lastModifiedBy>dherbomez</cp:lastModifiedBy>
  <cp:revision>64</cp:revision>
  <cp:lastPrinted>1601-01-01T00:00:00Z</cp:lastPrinted>
  <dcterms:created xsi:type="dcterms:W3CDTF">1601-01-01T00:00:00Z</dcterms:created>
  <dcterms:modified xsi:type="dcterms:W3CDTF">2014-06-25T07:36:49Z</dcterms:modified>
</cp:coreProperties>
</file>