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8" r:id="rId4"/>
    <p:sldId id="269" r:id="rId5"/>
    <p:sldId id="289" r:id="rId6"/>
    <p:sldId id="270" r:id="rId7"/>
    <p:sldId id="271" r:id="rId8"/>
    <p:sldId id="272" r:id="rId9"/>
    <p:sldId id="273" r:id="rId10"/>
    <p:sldId id="274" r:id="rId11"/>
    <p:sldId id="275" r:id="rId12"/>
    <p:sldId id="292" r:id="rId13"/>
    <p:sldId id="293" r:id="rId14"/>
    <p:sldId id="276" r:id="rId15"/>
    <p:sldId id="267" r:id="rId16"/>
    <p:sldId id="266" r:id="rId17"/>
    <p:sldId id="265" r:id="rId18"/>
    <p:sldId id="258" r:id="rId19"/>
    <p:sldId id="259" r:id="rId20"/>
    <p:sldId id="262" r:id="rId21"/>
    <p:sldId id="263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8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0000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 snapToGrid="0">
      <p:cViewPr>
        <p:scale>
          <a:sx n="80" d="100"/>
          <a:sy n="80" d="100"/>
        </p:scale>
        <p:origin x="-185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>
        <a:xfrm>
          <a:off x="132226" y="104110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S4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xfrm>
          <a:off x="592502" y="104110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S5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>
        <a:xfrm>
          <a:off x="132226" y="564386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S6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>
        <a:xfrm>
          <a:off x="592502" y="564386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S7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>
        <a:xfrm>
          <a:off x="28116" y="0"/>
          <a:ext cx="1095896" cy="1095896"/>
        </a:xfrm>
        <a:prstGeom prst="diamond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152400" prstMaterial="plastic">
          <a:bevelT w="25400" h="25400"/>
          <a:bevelB w="25400" h="25400"/>
        </a:sp3d>
      </dgm:spPr>
      <dgm:t>
        <a:bodyPr/>
        <a:lstStyle/>
        <a:p>
          <a:endParaRPr lang="fr-FR"/>
        </a:p>
      </dgm:t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0C71776A-DDAC-41A2-A42F-1EA6B571300F}" type="presOf" srcId="{4AB04706-5992-4114-A2BE-97768DF1B48F}" destId="{7E7A3F08-0D5C-4334-B11D-E69A77560FD4}" srcOrd="0" destOrd="0" presId="urn:microsoft.com/office/officeart/2005/8/layout/matrix3"/>
    <dgm:cxn modelId="{CBFA3BC9-0BBD-40DC-A1BE-26BA753161BD}" type="presOf" srcId="{A4513A06-70C5-4A59-8BBD-60BE8683027C}" destId="{EC48B3C3-30F4-4E0E-A689-B147B254C282}" srcOrd="0" destOrd="0" presId="urn:microsoft.com/office/officeart/2005/8/layout/matrix3"/>
    <dgm:cxn modelId="{6AECD68B-D60C-4996-9E82-D4BE90FB497A}" type="presOf" srcId="{4ECF41F9-9B07-44A8-8051-066B958BF685}" destId="{4DE9606D-6B1C-4C06-9D98-57BEDD45573F}" srcOrd="0" destOrd="0" presId="urn:microsoft.com/office/officeart/2005/8/layout/matrix3"/>
    <dgm:cxn modelId="{AC5BA0FC-D7D4-4C15-8535-41365B0CB635}" type="presOf" srcId="{A7D8FFE0-50FA-4C85-8D57-C6D10FE100D2}" destId="{A4D697D9-C125-4381-9032-232093020023}" srcOrd="0" destOrd="0" presId="urn:microsoft.com/office/officeart/2005/8/layout/matrix3"/>
    <dgm:cxn modelId="{5D077B61-1FB6-497D-946F-A2290A3B12E3}" type="presOf" srcId="{58898816-01CD-4AE2-9033-31F965B49CA3}" destId="{9EEB8A8C-84DE-4F2D-9D8B-4002F1CFF4E9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23AEB1DC-E167-4834-A96A-4BD9BEB4BCA3}" type="presParOf" srcId="{9EEB8A8C-84DE-4F2D-9D8B-4002F1CFF4E9}" destId="{759C8632-3E81-4352-8BF2-D9454F303229}" srcOrd="0" destOrd="0" presId="urn:microsoft.com/office/officeart/2005/8/layout/matrix3"/>
    <dgm:cxn modelId="{D01C2DD2-7DA5-452B-B273-55D8142D8DDE}" type="presParOf" srcId="{9EEB8A8C-84DE-4F2D-9D8B-4002F1CFF4E9}" destId="{4DE9606D-6B1C-4C06-9D98-57BEDD45573F}" srcOrd="1" destOrd="0" presId="urn:microsoft.com/office/officeart/2005/8/layout/matrix3"/>
    <dgm:cxn modelId="{35B809CE-A7AC-4E48-8238-F145A850935D}" type="presParOf" srcId="{9EEB8A8C-84DE-4F2D-9D8B-4002F1CFF4E9}" destId="{A4D697D9-C125-4381-9032-232093020023}" srcOrd="2" destOrd="0" presId="urn:microsoft.com/office/officeart/2005/8/layout/matrix3"/>
    <dgm:cxn modelId="{D8059519-7E3A-4B6E-95DF-2970841FE10D}" type="presParOf" srcId="{9EEB8A8C-84DE-4F2D-9D8B-4002F1CFF4E9}" destId="{EC48B3C3-30F4-4E0E-A689-B147B254C282}" srcOrd="3" destOrd="0" presId="urn:microsoft.com/office/officeart/2005/8/layout/matrix3"/>
    <dgm:cxn modelId="{2BCB4DD9-1D80-4AD2-9F6B-A4A388144776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 custT="1"/>
      <dgm:spPr>
        <a:xfrm>
          <a:off x="132226" y="104110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 w="50800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S8</a:t>
          </a:r>
          <a:endParaRPr lang="fr-FR" sz="1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 custT="1"/>
      <dgm:spPr>
        <a:xfrm>
          <a:off x="132226" y="564386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S10</a:t>
          </a:r>
          <a:endParaRPr lang="fr-FR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751FC799-435A-4719-8679-9D68050CC3EE}">
      <dgm:prSet phldrT="[Texte]" custT="1"/>
      <dgm:spPr>
        <a:xfrm>
          <a:off x="592502" y="104110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S9</a:t>
          </a:r>
          <a:endParaRPr lang="fr-FR" sz="1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28D3E27-B86F-4D6A-BB9C-212EFA5DB7FD}" type="parTrans" cxnId="{DA48B14D-5EB8-4970-8D5D-22D240C8D5A5}">
      <dgm:prSet/>
      <dgm:spPr/>
      <dgm:t>
        <a:bodyPr/>
        <a:lstStyle/>
        <a:p>
          <a:endParaRPr lang="fr-FR"/>
        </a:p>
      </dgm:t>
    </dgm:pt>
    <dgm:pt modelId="{A00380A1-2B8E-4305-B9C0-87C4748C52AF}" type="sibTrans" cxnId="{DA48B14D-5EB8-4970-8D5D-22D240C8D5A5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>
        <a:xfrm>
          <a:off x="28116" y="0"/>
          <a:ext cx="1095896" cy="1095896"/>
        </a:xfrm>
        <a:prstGeom prst="diamond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152400" prstMaterial="plastic">
          <a:bevelT w="25400" h="25400"/>
          <a:bevelB w="25400" h="25400"/>
        </a:sp3d>
      </dgm:spPr>
      <dgm:t>
        <a:bodyPr/>
        <a:lstStyle/>
        <a:p>
          <a:endParaRPr lang="fr-FR"/>
        </a:p>
      </dgm:t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592502" y="564386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endParaRPr lang="fr-FR"/>
        </a:p>
      </dgm:t>
    </dgm:pt>
  </dgm:ptLst>
  <dgm:cxnLst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32EE59A8-A7CE-4163-9BC0-8AAAFA5FF54C}" type="presOf" srcId="{A4513A06-70C5-4A59-8BBD-60BE8683027C}" destId="{EC48B3C3-30F4-4E0E-A689-B147B254C282}" srcOrd="0" destOrd="0" presId="urn:microsoft.com/office/officeart/2005/8/layout/matrix3"/>
    <dgm:cxn modelId="{38EA4052-10C5-4F3B-AAC9-2BAA6756DFA1}" type="presOf" srcId="{751FC799-435A-4719-8679-9D68050CC3EE}" destId="{A4D697D9-C125-4381-9032-232093020023}" srcOrd="0" destOrd="0" presId="urn:microsoft.com/office/officeart/2005/8/layout/matrix3"/>
    <dgm:cxn modelId="{04697E4B-73BE-431A-BACA-9EF9E7B342EC}" type="presOf" srcId="{58898816-01CD-4AE2-9033-31F965B49CA3}" destId="{9EEB8A8C-84DE-4F2D-9D8B-4002F1CFF4E9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51A139C2-BCB0-4324-967F-07A3B9324C54}" type="presOf" srcId="{4ECF41F9-9B07-44A8-8051-066B958BF685}" destId="{4DE9606D-6B1C-4C06-9D98-57BEDD45573F}" srcOrd="0" destOrd="0" presId="urn:microsoft.com/office/officeart/2005/8/layout/matrix3"/>
    <dgm:cxn modelId="{DA48B14D-5EB8-4970-8D5D-22D240C8D5A5}" srcId="{58898816-01CD-4AE2-9033-31F965B49CA3}" destId="{751FC799-435A-4719-8679-9D68050CC3EE}" srcOrd="1" destOrd="0" parTransId="{F28D3E27-B86F-4D6A-BB9C-212EFA5DB7FD}" sibTransId="{A00380A1-2B8E-4305-B9C0-87C4748C52AF}"/>
    <dgm:cxn modelId="{08D72BCB-421E-4829-BDBC-80821982E880}" type="presParOf" srcId="{9EEB8A8C-84DE-4F2D-9D8B-4002F1CFF4E9}" destId="{759C8632-3E81-4352-8BF2-D9454F303229}" srcOrd="0" destOrd="0" presId="urn:microsoft.com/office/officeart/2005/8/layout/matrix3"/>
    <dgm:cxn modelId="{EF9E1D6B-45B6-4100-AA4F-DF38B5022239}" type="presParOf" srcId="{9EEB8A8C-84DE-4F2D-9D8B-4002F1CFF4E9}" destId="{4DE9606D-6B1C-4C06-9D98-57BEDD45573F}" srcOrd="1" destOrd="0" presId="urn:microsoft.com/office/officeart/2005/8/layout/matrix3"/>
    <dgm:cxn modelId="{51D61923-9ED9-424C-828D-8D457801B43C}" type="presParOf" srcId="{9EEB8A8C-84DE-4F2D-9D8B-4002F1CFF4E9}" destId="{A4D697D9-C125-4381-9032-232093020023}" srcOrd="2" destOrd="0" presId="urn:microsoft.com/office/officeart/2005/8/layout/matrix3"/>
    <dgm:cxn modelId="{6AC34119-7234-4D23-B97F-BF51C28F7141}" type="presParOf" srcId="{9EEB8A8C-84DE-4F2D-9D8B-4002F1CFF4E9}" destId="{EC48B3C3-30F4-4E0E-A689-B147B254C282}" srcOrd="3" destOrd="0" presId="urn:microsoft.com/office/officeart/2005/8/layout/matrix3"/>
    <dgm:cxn modelId="{D60FA782-653D-4678-B280-AF9C68891855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98816-01CD-4AE2-9033-31F965B49CA3}" type="doc">
      <dgm:prSet loTypeId="urn:microsoft.com/office/officeart/2005/8/layout/matrix3" loCatId="matrix" qsTypeId="urn:microsoft.com/office/officeart/2005/8/quickstyle/3d6" qsCatId="3D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ECF41F9-9B07-44A8-8051-066B958BF685}">
      <dgm:prSet phldrT="[Texte]"/>
      <dgm:spPr>
        <a:xfrm>
          <a:off x="132225" y="104110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S1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98B1EC-A953-4E09-87E5-FCA6B81CB8F5}" type="parTrans" cxnId="{CF3419FD-AD01-4399-A8EB-A77190BE646A}">
      <dgm:prSet/>
      <dgm:spPr/>
      <dgm:t>
        <a:bodyPr/>
        <a:lstStyle/>
        <a:p>
          <a:endParaRPr lang="fr-FR"/>
        </a:p>
      </dgm:t>
    </dgm:pt>
    <dgm:pt modelId="{4E29302C-4962-4223-B664-BE39BA56E137}" type="sibTrans" cxnId="{CF3419FD-AD01-4399-A8EB-A77190BE646A}">
      <dgm:prSet/>
      <dgm:spPr/>
      <dgm:t>
        <a:bodyPr/>
        <a:lstStyle/>
        <a:p>
          <a:endParaRPr lang="fr-FR"/>
        </a:p>
      </dgm:t>
    </dgm:pt>
    <dgm:pt modelId="{A7D8FFE0-50FA-4C85-8D57-C6D10FE100D2}">
      <dgm:prSet phldrT="[Texte]"/>
      <dgm:spPr>
        <a:xfrm>
          <a:off x="592501" y="104110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S2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E1C48D-587B-4CC5-A2B5-C7A4C0F7D1B2}" type="parTrans" cxnId="{B034090C-7B14-4F6A-AC6E-FD93A96EFA58}">
      <dgm:prSet/>
      <dgm:spPr/>
      <dgm:t>
        <a:bodyPr/>
        <a:lstStyle/>
        <a:p>
          <a:endParaRPr lang="fr-FR"/>
        </a:p>
      </dgm:t>
    </dgm:pt>
    <dgm:pt modelId="{1D5E2AC7-B488-4994-BFC8-E329D698242F}" type="sibTrans" cxnId="{B034090C-7B14-4F6A-AC6E-FD93A96EFA58}">
      <dgm:prSet/>
      <dgm:spPr/>
      <dgm:t>
        <a:bodyPr/>
        <a:lstStyle/>
        <a:p>
          <a:endParaRPr lang="fr-FR"/>
        </a:p>
      </dgm:t>
    </dgm:pt>
    <dgm:pt modelId="{A4513A06-70C5-4A59-8BBD-60BE8683027C}">
      <dgm:prSet phldrT="[Texte]"/>
      <dgm:spPr>
        <a:xfrm>
          <a:off x="132225" y="564386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S3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95A804-5885-4DB4-B90B-64967E56798A}" type="parTrans" cxnId="{6C8FB5E1-F179-4307-8257-E2EDD4EF4665}">
      <dgm:prSet/>
      <dgm:spPr/>
      <dgm:t>
        <a:bodyPr/>
        <a:lstStyle/>
        <a:p>
          <a:endParaRPr lang="fr-FR"/>
        </a:p>
      </dgm:t>
    </dgm:pt>
    <dgm:pt modelId="{8BC0443F-BF84-4292-8A90-A586118EE984}" type="sibTrans" cxnId="{6C8FB5E1-F179-4307-8257-E2EDD4EF4665}">
      <dgm:prSet/>
      <dgm:spPr/>
      <dgm:t>
        <a:bodyPr/>
        <a:lstStyle/>
        <a:p>
          <a:endParaRPr lang="fr-FR"/>
        </a:p>
      </dgm:t>
    </dgm:pt>
    <dgm:pt modelId="{4AB04706-5992-4114-A2BE-97768DF1B48F}">
      <dgm:prSet phldrT="[Texte]"/>
      <dgm:spPr>
        <a:xfrm>
          <a:off x="592501" y="564386"/>
          <a:ext cx="427399" cy="427399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3682750-CF77-441E-B8BA-2910A73506AE}" type="parTrans" cxnId="{623C0D8B-FBF5-4BF9-9110-01DEAECA0EAA}">
      <dgm:prSet/>
      <dgm:spPr/>
      <dgm:t>
        <a:bodyPr/>
        <a:lstStyle/>
        <a:p>
          <a:endParaRPr lang="fr-FR"/>
        </a:p>
      </dgm:t>
    </dgm:pt>
    <dgm:pt modelId="{5E2793AE-A884-49EA-8350-6E782EB342C8}" type="sibTrans" cxnId="{623C0D8B-FBF5-4BF9-9110-01DEAECA0EAA}">
      <dgm:prSet/>
      <dgm:spPr/>
      <dgm:t>
        <a:bodyPr/>
        <a:lstStyle/>
        <a:p>
          <a:endParaRPr lang="fr-FR"/>
        </a:p>
      </dgm:t>
    </dgm:pt>
    <dgm:pt modelId="{9EEB8A8C-84DE-4F2D-9D8B-4002F1CFF4E9}" type="pres">
      <dgm:prSet presAssocID="{58898816-01CD-4AE2-9033-31F965B49C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C8632-3E81-4352-8BF2-D9454F303229}" type="pres">
      <dgm:prSet presAssocID="{58898816-01CD-4AE2-9033-31F965B49CA3}" presName="diamond" presStyleLbl="bgShp" presStyleIdx="0" presStyleCnt="1"/>
      <dgm:spPr>
        <a:xfrm>
          <a:off x="28115" y="0"/>
          <a:ext cx="1095896" cy="1095896"/>
        </a:xfrm>
        <a:prstGeom prst="diamond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152400" prstMaterial="plastic">
          <a:bevelT w="25400" h="25400"/>
          <a:bevelB w="25400" h="25400"/>
        </a:sp3d>
      </dgm:spPr>
      <dgm:t>
        <a:bodyPr/>
        <a:lstStyle/>
        <a:p>
          <a:endParaRPr lang="fr-FR"/>
        </a:p>
      </dgm:t>
    </dgm:pt>
    <dgm:pt modelId="{4DE9606D-6B1C-4C06-9D98-57BEDD45573F}" type="pres">
      <dgm:prSet presAssocID="{58898816-01CD-4AE2-9033-31F965B49CA3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4D697D9-C125-4381-9032-232093020023}" type="pres">
      <dgm:prSet presAssocID="{58898816-01CD-4AE2-9033-31F965B49CA3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EC48B3C3-30F4-4E0E-A689-B147B254C282}" type="pres">
      <dgm:prSet presAssocID="{58898816-01CD-4AE2-9033-31F965B49CA3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7E7A3F08-0D5C-4334-B11D-E69A77560FD4}" type="pres">
      <dgm:prSet presAssocID="{58898816-01CD-4AE2-9033-31F965B49CA3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CF3419FD-AD01-4399-A8EB-A77190BE646A}" srcId="{58898816-01CD-4AE2-9033-31F965B49CA3}" destId="{4ECF41F9-9B07-44A8-8051-066B958BF685}" srcOrd="0" destOrd="0" parTransId="{6B98B1EC-A953-4E09-87E5-FCA6B81CB8F5}" sibTransId="{4E29302C-4962-4223-B664-BE39BA56E137}"/>
    <dgm:cxn modelId="{C71818EF-E7C2-4E07-934B-8DE30C71C598}" type="presOf" srcId="{4AB04706-5992-4114-A2BE-97768DF1B48F}" destId="{7E7A3F08-0D5C-4334-B11D-E69A77560FD4}" srcOrd="0" destOrd="0" presId="urn:microsoft.com/office/officeart/2005/8/layout/matrix3"/>
    <dgm:cxn modelId="{A1562D13-1C7F-4E82-9E15-05B0DBD8FE2E}" type="presOf" srcId="{4ECF41F9-9B07-44A8-8051-066B958BF685}" destId="{4DE9606D-6B1C-4C06-9D98-57BEDD45573F}" srcOrd="0" destOrd="0" presId="urn:microsoft.com/office/officeart/2005/8/layout/matrix3"/>
    <dgm:cxn modelId="{B034090C-7B14-4F6A-AC6E-FD93A96EFA58}" srcId="{58898816-01CD-4AE2-9033-31F965B49CA3}" destId="{A7D8FFE0-50FA-4C85-8D57-C6D10FE100D2}" srcOrd="1" destOrd="0" parTransId="{2FE1C48D-587B-4CC5-A2B5-C7A4C0F7D1B2}" sibTransId="{1D5E2AC7-B488-4994-BFC8-E329D698242F}"/>
    <dgm:cxn modelId="{6BAAEBD5-7017-4A8F-B44A-9D7789BAE8BF}" type="presOf" srcId="{A7D8FFE0-50FA-4C85-8D57-C6D10FE100D2}" destId="{A4D697D9-C125-4381-9032-232093020023}" srcOrd="0" destOrd="0" presId="urn:microsoft.com/office/officeart/2005/8/layout/matrix3"/>
    <dgm:cxn modelId="{6C8FB5E1-F179-4307-8257-E2EDD4EF4665}" srcId="{58898816-01CD-4AE2-9033-31F965B49CA3}" destId="{A4513A06-70C5-4A59-8BBD-60BE8683027C}" srcOrd="2" destOrd="0" parTransId="{0A95A804-5885-4DB4-B90B-64967E56798A}" sibTransId="{8BC0443F-BF84-4292-8A90-A586118EE984}"/>
    <dgm:cxn modelId="{168B2A68-44B7-4231-9A77-EDAAE8FF51CF}" type="presOf" srcId="{58898816-01CD-4AE2-9033-31F965B49CA3}" destId="{9EEB8A8C-84DE-4F2D-9D8B-4002F1CFF4E9}" srcOrd="0" destOrd="0" presId="urn:microsoft.com/office/officeart/2005/8/layout/matrix3"/>
    <dgm:cxn modelId="{E6B66EAF-65B1-4041-8619-95CB73273E64}" type="presOf" srcId="{A4513A06-70C5-4A59-8BBD-60BE8683027C}" destId="{EC48B3C3-30F4-4E0E-A689-B147B254C282}" srcOrd="0" destOrd="0" presId="urn:microsoft.com/office/officeart/2005/8/layout/matrix3"/>
    <dgm:cxn modelId="{623C0D8B-FBF5-4BF9-9110-01DEAECA0EAA}" srcId="{58898816-01CD-4AE2-9033-31F965B49CA3}" destId="{4AB04706-5992-4114-A2BE-97768DF1B48F}" srcOrd="3" destOrd="0" parTransId="{B3682750-CF77-441E-B8BA-2910A73506AE}" sibTransId="{5E2793AE-A884-49EA-8350-6E782EB342C8}"/>
    <dgm:cxn modelId="{80614D9E-7B59-4C12-9CBD-58CE242436A4}" type="presParOf" srcId="{9EEB8A8C-84DE-4F2D-9D8B-4002F1CFF4E9}" destId="{759C8632-3E81-4352-8BF2-D9454F303229}" srcOrd="0" destOrd="0" presId="urn:microsoft.com/office/officeart/2005/8/layout/matrix3"/>
    <dgm:cxn modelId="{94170533-B716-409C-B08C-D51BDD811599}" type="presParOf" srcId="{9EEB8A8C-84DE-4F2D-9D8B-4002F1CFF4E9}" destId="{4DE9606D-6B1C-4C06-9D98-57BEDD45573F}" srcOrd="1" destOrd="0" presId="urn:microsoft.com/office/officeart/2005/8/layout/matrix3"/>
    <dgm:cxn modelId="{77BB3733-022E-47B0-8D9B-D85CEAC89134}" type="presParOf" srcId="{9EEB8A8C-84DE-4F2D-9D8B-4002F1CFF4E9}" destId="{A4D697D9-C125-4381-9032-232093020023}" srcOrd="2" destOrd="0" presId="urn:microsoft.com/office/officeart/2005/8/layout/matrix3"/>
    <dgm:cxn modelId="{52E8C9C8-A898-4F52-8557-241C21CBDFEC}" type="presParOf" srcId="{9EEB8A8C-84DE-4F2D-9D8B-4002F1CFF4E9}" destId="{EC48B3C3-30F4-4E0E-A689-B147B254C282}" srcOrd="3" destOrd="0" presId="urn:microsoft.com/office/officeart/2005/8/layout/matrix3"/>
    <dgm:cxn modelId="{38D6FCE3-EE72-4377-B569-985C10A667A3}" type="presParOf" srcId="{9EEB8A8C-84DE-4F2D-9D8B-4002F1CFF4E9}" destId="{7E7A3F08-0D5C-4334-B11D-E69A77560FD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S4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3090" y="124974"/>
        <a:ext cx="385671" cy="385671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S5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3366" y="124974"/>
        <a:ext cx="385671" cy="385671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S6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3090" y="585250"/>
        <a:ext cx="385671" cy="385671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S7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3366" y="585250"/>
        <a:ext cx="385671" cy="385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6" y="0"/>
          <a:ext cx="1095896" cy="1095896"/>
        </a:xfrm>
        <a:prstGeom prst="diamond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6" y="104110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50800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S8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3090" y="124974"/>
        <a:ext cx="385671" cy="385671"/>
      </dsp:txXfrm>
    </dsp:sp>
    <dsp:sp modelId="{A4D697D9-C125-4381-9032-232093020023}">
      <dsp:nvSpPr>
        <dsp:cNvPr id="0" name=""/>
        <dsp:cNvSpPr/>
      </dsp:nvSpPr>
      <dsp:spPr>
        <a:xfrm>
          <a:off x="592502" y="104110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S9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3366" y="124974"/>
        <a:ext cx="385671" cy="385671"/>
      </dsp:txXfrm>
    </dsp:sp>
    <dsp:sp modelId="{EC48B3C3-30F4-4E0E-A689-B147B254C282}">
      <dsp:nvSpPr>
        <dsp:cNvPr id="0" name=""/>
        <dsp:cNvSpPr/>
      </dsp:nvSpPr>
      <dsp:spPr>
        <a:xfrm>
          <a:off x="132226" y="564386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S10</a:t>
          </a:r>
          <a:endParaRPr lang="fr-FR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3090" y="585250"/>
        <a:ext cx="385671" cy="385671"/>
      </dsp:txXfrm>
    </dsp:sp>
    <dsp:sp modelId="{7E7A3F08-0D5C-4334-B11D-E69A77560FD4}">
      <dsp:nvSpPr>
        <dsp:cNvPr id="0" name=""/>
        <dsp:cNvSpPr/>
      </dsp:nvSpPr>
      <dsp:spPr>
        <a:xfrm>
          <a:off x="592502" y="564386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C8632-3E81-4352-8BF2-D9454F303229}">
      <dsp:nvSpPr>
        <dsp:cNvPr id="0" name=""/>
        <dsp:cNvSpPr/>
      </dsp:nvSpPr>
      <dsp:spPr>
        <a:xfrm>
          <a:off x="28115" y="0"/>
          <a:ext cx="1095896" cy="1095896"/>
        </a:xfrm>
        <a:prstGeom prst="diamond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606D-6B1C-4C06-9D98-57BEDD45573F}">
      <dsp:nvSpPr>
        <dsp:cNvPr id="0" name=""/>
        <dsp:cNvSpPr/>
      </dsp:nvSpPr>
      <dsp:spPr>
        <a:xfrm>
          <a:off x="132225" y="104110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S1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3089" y="124974"/>
        <a:ext cx="385671" cy="385671"/>
      </dsp:txXfrm>
    </dsp:sp>
    <dsp:sp modelId="{A4D697D9-C125-4381-9032-232093020023}">
      <dsp:nvSpPr>
        <dsp:cNvPr id="0" name=""/>
        <dsp:cNvSpPr/>
      </dsp:nvSpPr>
      <dsp:spPr>
        <a:xfrm>
          <a:off x="592501" y="104110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762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S2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3365" y="124974"/>
        <a:ext cx="385671" cy="385671"/>
      </dsp:txXfrm>
    </dsp:sp>
    <dsp:sp modelId="{EC48B3C3-30F4-4E0E-A689-B147B254C282}">
      <dsp:nvSpPr>
        <dsp:cNvPr id="0" name=""/>
        <dsp:cNvSpPr/>
      </dsp:nvSpPr>
      <dsp:spPr>
        <a:xfrm>
          <a:off x="132225" y="564386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S3</a:t>
          </a: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3089" y="585250"/>
        <a:ext cx="385671" cy="385671"/>
      </dsp:txXfrm>
    </dsp:sp>
    <dsp:sp modelId="{7E7A3F08-0D5C-4334-B11D-E69A77560FD4}">
      <dsp:nvSpPr>
        <dsp:cNvPr id="0" name=""/>
        <dsp:cNvSpPr/>
      </dsp:nvSpPr>
      <dsp:spPr>
        <a:xfrm>
          <a:off x="592501" y="564386"/>
          <a:ext cx="427399" cy="427399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3365" y="585250"/>
        <a:ext cx="385671" cy="385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80A638-7DA5-4A56-B157-1B510453C4A1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7726F2-D234-4985-9075-711D0B7D79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59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A37BCB-6AA7-4140-9306-C7D84812B347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CD5382-3152-4939-9CCC-951DF307F3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258B4-1782-441A-85D6-611154BF99E3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9F74F16-DEA3-4E6A-A472-52F35DEB621C}" type="slidenum">
              <a:rPr lang="fr-F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E8EA9F-12F6-4709-9007-29EC63FBCCF1}" type="slidenum">
              <a:rPr lang="fr-FR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7E0859-1923-47EE-98AC-7DED8BC21DF8}" type="slidenum">
              <a:rPr lang="fr-F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A7AE82-4232-4492-9EEC-3DC9A14D6CDD}" type="slidenum">
              <a:rPr lang="fr-F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EE8A0-5D8C-4612-8975-6BF5530394F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D3F07-596D-4140-B973-9DBF234CB19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C4F7D-182E-4655-9B35-B68B1EE9EC4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23037-B83D-42CA-B73D-9D2EF78CB88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F97CE9-4F45-462C-925E-36E62A6492B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6EB06-435D-4D2F-ABF8-EC858FE10D78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8B14A-3A62-43DA-AC53-5CCA1A3BA5A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D08FA-6775-472F-9797-B6BDF27DE11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C1943-4AB1-4859-AEF3-026A06FCB3E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2EFF1-1405-4C53-B472-FD9CB9256B82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3353F-5590-4542-9EAA-CA06CC0125C3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70D86-20B3-415F-BD66-E36E0FFB116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DE540-700E-42FF-873F-7F55A62EB99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AD149-81B9-4377-8BD9-A2E8BD813A0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2C03A-74EB-4651-A191-915D3FB7804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EFAFC-40FA-4216-9AEA-01F8839DCD6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99635-FD75-43EE-9B6E-4D19095990BB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606B8-53BB-4120-A892-535F1EECCC5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59E3B9-2001-4493-A873-9FA098CFD8BC}" type="slidenum">
              <a:rPr lang="fr-F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6982FF-EFD7-41A6-A7D5-9611F8235D2E}" type="slidenum">
              <a:rPr lang="fr-F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D7D6A8-51B7-4B02-BBBE-73E1CD0CE01F}" type="slidenum">
              <a:rPr lang="fr-F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6CB941-6F51-4D8D-99DB-AED7BB81DA96}" type="slidenum">
              <a:rPr lang="fr-F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76EBF0-C7E4-4BA0-8F0C-F7747B2CCC1D}" type="slidenum">
              <a:rPr lang="fr-F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3EA88C-429C-42AE-81D5-044190D4B070}" type="slidenum">
              <a:rPr lang="fr-F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E9F7-6C77-4A04-8590-2426F2A6A70B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6DDC-0225-4AFE-AFC1-FCA55F3131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666094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054B-83F8-4F93-98AC-9E277F130C2A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E00B-C589-4435-8207-B11DCCBBAC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440845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0749-5E35-431B-90DB-7B09773830FE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77564-36CD-4572-A5DA-436E91A0F9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704976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FE96-455F-42D3-88B4-0F0D7296D31D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CF28-DB8E-4C66-9ACD-7E24D6E3BF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022791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C124-3DED-4369-801D-7DE3BD0C5D5D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C2AE-C851-4F23-B111-FF62AD7062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18385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12FCB-76FC-4D9C-8A6E-5E9A90CAA0D3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5CAE-41C5-4705-A669-EBB1703E21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803116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E660-38D1-4818-BF2A-CC579AC202D1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33BB-26BD-4DE8-BA4B-D916284853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956084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97FE-1E50-4782-9420-76147A16DD74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165B-D1F4-4D67-A507-68844FEAA9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9517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B7961-B776-4C3C-A7A5-FDD852FCEFDC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0D9B-4EE5-4344-81F2-55078A24B5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570834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8B96-623B-40DB-B335-3DD13598947A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F560-7D79-4831-8FCE-720876BE68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65800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B944-75C6-4089-9C9E-517894E68739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4863-4703-4815-BAA5-6F0509901E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387727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4480" y="887175"/>
                  <a:ext cx="384263" cy="439800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868" y="155232"/>
                  <a:ext cx="722477" cy="825619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738" y="3830825"/>
                  <a:ext cx="639908" cy="728767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14748364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ECB4D-2EC2-4C70-9FD6-5F995D5FE31B}" type="datetimeFigureOut">
              <a:rPr lang="fr-FR"/>
              <a:pPr>
                <a:defRPr/>
              </a:pPr>
              <a:t>23/03/2015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DE30E8-EC9D-4ADD-AF50-8488E6E359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med">
    <p:blinds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hyperlink" Target="1274.exe" TargetMode="Externa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ebmail.ac-lille.fr/SOGo/so/PDelannoy1/Mail/0/folderINBOX/3359/2/appel1soustitre.WMV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634" y="715345"/>
            <a:ext cx="9144000" cy="6098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9617" y="0"/>
            <a:ext cx="6794383" cy="692835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0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0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000" dirty="0"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09838" y="5999163"/>
            <a:ext cx="6664325" cy="771525"/>
          </a:xfrm>
          <a:solidFill>
            <a:srgbClr val="00B0F0">
              <a:alpha val="29019"/>
            </a:srgbClr>
          </a:solidFill>
        </p:spPr>
        <p:txBody>
          <a:bodyPr/>
          <a:lstStyle/>
          <a:p>
            <a:pPr eaLnBrk="1" hangingPunct="1"/>
            <a:r>
              <a:rPr lang="fr-FR" altLang="fr-FR" sz="1800" b="1" u="sng" smtClean="0">
                <a:solidFill>
                  <a:schemeClr val="tx1"/>
                </a:solidFill>
                <a:cs typeface="Arial" charset="0"/>
              </a:rPr>
              <a:t>Activité support</a:t>
            </a:r>
            <a:r>
              <a:rPr lang="fr-FR" altLang="fr-FR" sz="180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fr-FR" altLang="fr-FR" sz="1800" smtClean="0">
                <a:solidFill>
                  <a:schemeClr val="tx1"/>
                </a:solidFill>
                <a:cs typeface="Arial" charset="0"/>
              </a:rPr>
              <a:t>: Maintenance préventive prévisionnelle</a:t>
            </a:r>
          </a:p>
          <a:p>
            <a:pPr eaLnBrk="1" hangingPunct="1"/>
            <a:r>
              <a:rPr lang="fr-FR" altLang="fr-FR" sz="1800" b="1" u="sng" smtClean="0">
                <a:solidFill>
                  <a:schemeClr val="tx1"/>
                </a:solidFill>
                <a:cs typeface="Arial" charset="0"/>
              </a:rPr>
              <a:t>Support technique</a:t>
            </a:r>
            <a:r>
              <a:rPr lang="fr-FR" altLang="fr-FR" sz="1800" smtClean="0">
                <a:solidFill>
                  <a:schemeClr val="tx1"/>
                </a:solidFill>
                <a:cs typeface="Arial" charset="0"/>
              </a:rPr>
              <a:t> : Banc pompe MBP100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-26988" y="0"/>
            <a:ext cx="2473326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3320" name="Picture 4" descr="http://cache.media.education.gouv.fr/image/Logo/83/5/logo_academie_lille_web_3378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985838"/>
            <a:ext cx="1914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1913" y="5060950"/>
            <a:ext cx="21923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/>
              <a:t>BTS MAINTENANCE DES SYSTEMES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/>
              <a:t>26 mars 2015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/>
              <a:t>Lycée Kastler à Denain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1913" y="168275"/>
            <a:ext cx="2349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/>
              <a:t>Eric David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/>
              <a:t>Véronique De La Iglesia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/>
              <a:t>Jean-Yves Demeester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/>
              <a:t>Philippe Delannoy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4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/>
              <a:t>Lycée Colbert (Tourcoing)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3)Pistes et amorces de solutions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Organiser des interventions de professionnels pour souligner l'importance de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 l'anglais dans le monde du travail,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Favoriser et développer la recherche de stages à l'étranger. 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Inclure dans les stages des tâches nécessitant la maîtrise de l'anglais (contacts écrit ou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 oral avec un fournisseur, un client, lecture de notices techniques, ....)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Donner une partie des consignes des TP en anglais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Utilisation de logiciels en anglais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"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Travaux écrits à rendre régulièrement (compte-rendus,...)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Prise de parole en anglais (par ex. être capable d'expliquer une démarche au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professeur d'anglais ou aux autres étudiants) pendant le TP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2-Défis difficultés 3-</a:t>
            </a:r>
            <a:r>
              <a:rPr lang="fr-FR" sz="600" i="1" u="sng" dirty="0"/>
              <a:t>Pistes</a:t>
            </a:r>
            <a:r>
              <a:rPr lang="fr-FR" sz="500" i="1" u="sng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3)Pistes et amorces de solutions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Au CDI : abonnement à une ou deux revues technologiques.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Encourager les étudiants à consulter les sites internet spécialisés, à s'abonner aux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newsletters (gratuites)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Présence d'ouvrages de référence (glossaires, dictionnaires spécialisés) dans les ateliers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Encourager leur autonomie et leur esprit d'initiative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2-Défis difficultés 3-</a:t>
            </a:r>
            <a:r>
              <a:rPr lang="fr-FR" sz="600" i="1" u="sng" dirty="0"/>
              <a:t>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62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 dirty="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dirty="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solidFill>
                  <a:srgbClr val="FFFF00"/>
                </a:solidFill>
              </a:rPr>
              <a:t>4)Organisation de l’heure de </a:t>
            </a:r>
            <a:r>
              <a:rPr lang="fr-FR" altLang="fr-FR" sz="1800" dirty="0" err="1">
                <a:solidFill>
                  <a:srgbClr val="FFFF00"/>
                </a:solidFill>
              </a:rPr>
              <a:t>co</a:t>
            </a:r>
            <a:r>
              <a:rPr lang="fr-FR" altLang="fr-FR" sz="1800" dirty="0">
                <a:solidFill>
                  <a:srgbClr val="FFFF00"/>
                </a:solidFill>
              </a:rPr>
              <a:t>-enseignement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	</a:t>
            </a:r>
            <a:r>
              <a:rPr lang="fr-FR" altLang="fr-FR" dirty="0" smtClean="0">
                <a:cs typeface="KodchiangUPC" pitchFamily="18" charset="-34"/>
              </a:rPr>
              <a:t>L’heure </a:t>
            </a:r>
            <a:r>
              <a:rPr lang="fr-FR" altLang="fr-FR" dirty="0">
                <a:cs typeface="KodchiangUPC" pitchFamily="18" charset="-34"/>
              </a:rPr>
              <a:t>de cours a lieu à l’issue du TP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</a:t>
            </a:r>
            <a:r>
              <a:rPr lang="fr-FR" altLang="fr-FR" dirty="0" smtClean="0">
                <a:cs typeface="KodchiangUPC" pitchFamily="18" charset="-34"/>
              </a:rPr>
              <a:t>Il </a:t>
            </a:r>
            <a:r>
              <a:rPr lang="fr-FR" altLang="fr-FR" dirty="0">
                <a:cs typeface="KodchiangUPC" pitchFamily="18" charset="-34"/>
              </a:rPr>
              <a:t>n’est pas possible d’exploiter le travail effectué immédiatement. L’exploitation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</a:t>
            </a:r>
            <a:r>
              <a:rPr lang="fr-FR" altLang="fr-FR" dirty="0" smtClean="0">
                <a:cs typeface="KodchiangUPC" pitchFamily="18" charset="-34"/>
              </a:rPr>
              <a:t>doit </a:t>
            </a:r>
            <a:r>
              <a:rPr lang="fr-FR" altLang="fr-FR" dirty="0">
                <a:cs typeface="KodchiangUPC" pitchFamily="18" charset="-34"/>
              </a:rPr>
              <a:t>se faire sur 2 séances.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</a:t>
            </a:r>
            <a:r>
              <a:rPr lang="fr-FR" altLang="fr-FR" dirty="0" smtClean="0">
                <a:cs typeface="KodchiangUPC" pitchFamily="18" charset="-34"/>
              </a:rPr>
              <a:t>La </a:t>
            </a:r>
            <a:r>
              <a:rPr lang="fr-FR" altLang="fr-FR" dirty="0">
                <a:cs typeface="KodchiangUPC" pitchFamily="18" charset="-34"/>
              </a:rPr>
              <a:t>réalisation de la tâche suppose la maitrise du vocabulaire technique nécessaire.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</a:t>
            </a:r>
            <a:r>
              <a:rPr lang="fr-FR" altLang="fr-FR" dirty="0" smtClean="0">
                <a:cs typeface="KodchiangUPC" pitchFamily="18" charset="-34"/>
              </a:rPr>
              <a:t>Un </a:t>
            </a:r>
            <a:r>
              <a:rPr lang="fr-FR" altLang="fr-FR" dirty="0">
                <a:cs typeface="KodchiangUPC" pitchFamily="18" charset="-34"/>
              </a:rPr>
              <a:t>tableau sera donné 1 ou 2 semaines à l’avance, les étudiants devront le 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</a:t>
            </a:r>
            <a:r>
              <a:rPr lang="fr-FR" altLang="fr-FR" dirty="0" smtClean="0">
                <a:cs typeface="KodchiangUPC" pitchFamily="18" charset="-34"/>
              </a:rPr>
              <a:t>compléter </a:t>
            </a:r>
            <a:r>
              <a:rPr lang="fr-FR" altLang="fr-FR" dirty="0">
                <a:cs typeface="KodchiangUPC" pitchFamily="18" charset="-34"/>
              </a:rPr>
              <a:t>à la maison, le sauvegarder sur leur ENT, le professeur communique 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</a:t>
            </a:r>
            <a:r>
              <a:rPr lang="fr-FR" altLang="fr-FR" dirty="0" smtClean="0">
                <a:cs typeface="KodchiangUPC" pitchFamily="18" charset="-34"/>
              </a:rPr>
              <a:t>le </a:t>
            </a:r>
            <a:r>
              <a:rPr lang="fr-FR" altLang="fr-FR" dirty="0">
                <a:cs typeface="KodchiangUPC" pitchFamily="18" charset="-34"/>
              </a:rPr>
              <a:t>corrigé 2 ou 3 jours avant le TP, après s’être assuré que le travail a été effectué 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</a:t>
            </a:r>
            <a:r>
              <a:rPr lang="fr-FR" altLang="fr-FR" dirty="0" smtClean="0">
                <a:cs typeface="KodchiangUPC" pitchFamily="18" charset="-34"/>
              </a:rPr>
              <a:t> </a:t>
            </a:r>
            <a:r>
              <a:rPr lang="fr-FR" altLang="fr-FR" dirty="0">
                <a:cs typeface="KodchiangUPC" pitchFamily="18" charset="-34"/>
              </a:rPr>
              <a:t>par tous. 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</a:pPr>
            <a:endParaRPr lang="fr-FR" altLang="fr-FR" dirty="0" smtClean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 smtClean="0">
                <a:cs typeface="KodchiangUPC" pitchFamily="18" charset="-34"/>
              </a:rPr>
              <a:t>	Exemples </a:t>
            </a:r>
            <a:r>
              <a:rPr lang="fr-FR" altLang="fr-FR" dirty="0">
                <a:cs typeface="KodchiangUPC" pitchFamily="18" charset="-34"/>
              </a:rPr>
              <a:t>de mots à rechercher : pompe centrifuge, accéléromètre, thermocouple,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</a:t>
            </a:r>
            <a:r>
              <a:rPr lang="fr-FR" altLang="fr-FR" dirty="0" smtClean="0">
                <a:cs typeface="KodchiangUPC" pitchFamily="18" charset="-34"/>
              </a:rPr>
              <a:t>joint</a:t>
            </a:r>
            <a:r>
              <a:rPr lang="fr-FR" altLang="fr-FR" dirty="0">
                <a:cs typeface="KodchiangUPC" pitchFamily="18" charset="-34"/>
              </a:rPr>
              <a:t>,  vanne, vitesse de rotation, ……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 smtClean="0">
                <a:cs typeface="KodchiangUPC" pitchFamily="18" charset="-34"/>
              </a:rPr>
              <a:t>	La </a:t>
            </a:r>
            <a:r>
              <a:rPr lang="fr-FR" altLang="fr-FR" dirty="0">
                <a:cs typeface="KodchiangUPC" pitchFamily="18" charset="-34"/>
              </a:rPr>
              <a:t>réponse à l’interlocuteur (enregistrement) s’effectue pendant le TP, en autonomie,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</a:t>
            </a:r>
            <a:r>
              <a:rPr lang="fr-FR" altLang="fr-FR" dirty="0" smtClean="0">
                <a:cs typeface="KodchiangUPC" pitchFamily="18" charset="-34"/>
              </a:rPr>
              <a:t>au </a:t>
            </a:r>
            <a:r>
              <a:rPr lang="fr-FR" altLang="fr-FR" dirty="0">
                <a:cs typeface="KodchiangUPC" pitchFamily="18" charset="-34"/>
              </a:rPr>
              <a:t>rythme de chacun.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	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2-Défis difficultés 3-Pistes 4-</a:t>
            </a:r>
            <a:r>
              <a:rPr lang="fr-FR" sz="600" i="1" u="sng" dirty="0"/>
              <a:t>Organisation </a:t>
            </a:r>
            <a:r>
              <a:rPr lang="fr-FR" sz="600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602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 dirty="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dirty="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solidFill>
                  <a:srgbClr val="FFFF00"/>
                </a:solidFill>
              </a:rPr>
              <a:t>4)Organisation de l’heure de </a:t>
            </a:r>
            <a:r>
              <a:rPr lang="fr-FR" altLang="fr-FR" sz="1800" dirty="0" err="1">
                <a:solidFill>
                  <a:srgbClr val="FFFF00"/>
                </a:solidFill>
              </a:rPr>
              <a:t>co</a:t>
            </a:r>
            <a:r>
              <a:rPr lang="fr-FR" altLang="fr-FR" sz="1800" dirty="0">
                <a:solidFill>
                  <a:srgbClr val="FFFF00"/>
                </a:solidFill>
              </a:rPr>
              <a:t>-enseignement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</a:t>
            </a:r>
            <a:r>
              <a:rPr lang="fr-FR" altLang="fr-FR" dirty="0" smtClean="0">
                <a:cs typeface="KodchiangUPC" pitchFamily="18" charset="-34"/>
              </a:rPr>
              <a:t>Proposition </a:t>
            </a:r>
            <a:r>
              <a:rPr lang="fr-FR" altLang="fr-FR" dirty="0">
                <a:cs typeface="KodchiangUPC" pitchFamily="18" charset="-34"/>
              </a:rPr>
              <a:t>pour la séance :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	</a:t>
            </a:r>
            <a:r>
              <a:rPr lang="fr-FR" altLang="fr-FR" dirty="0" smtClean="0">
                <a:cs typeface="KodchiangUPC" pitchFamily="18" charset="-34"/>
              </a:rPr>
              <a:t>- </a:t>
            </a:r>
            <a:r>
              <a:rPr lang="fr-FR" altLang="fr-FR" dirty="0">
                <a:cs typeface="KodchiangUPC" pitchFamily="18" charset="-34"/>
              </a:rPr>
              <a:t>10 min : échange sur le lexique (difficultés rencontrées, règles de formation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                des noms composés, interrogation orale,…..)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	</a:t>
            </a:r>
            <a:r>
              <a:rPr lang="fr-FR" altLang="fr-FR" dirty="0" smtClean="0">
                <a:cs typeface="KodchiangUPC" pitchFamily="18" charset="-34"/>
              </a:rPr>
              <a:t>- </a:t>
            </a:r>
            <a:r>
              <a:rPr lang="fr-FR" altLang="fr-FR" dirty="0">
                <a:cs typeface="KodchiangUPC" pitchFamily="18" charset="-34"/>
              </a:rPr>
              <a:t>25 min : Un (plusieurs ?)  étudiant(s) présente(nt) , à l’oral, le problème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                rencontré au cours du TP et les solutions retenues. Il peut y avoir échange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                avec le professeur ou les autres étudiants.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	</a:t>
            </a:r>
            <a:r>
              <a:rPr lang="fr-FR" altLang="fr-FR" dirty="0" smtClean="0">
                <a:cs typeface="KodchiangUPC" pitchFamily="18" charset="-34"/>
              </a:rPr>
              <a:t>- </a:t>
            </a:r>
            <a:r>
              <a:rPr lang="fr-FR" altLang="fr-FR" dirty="0">
                <a:cs typeface="KodchiangUPC" pitchFamily="18" charset="-34"/>
              </a:rPr>
              <a:t>20 min. : Rédaction de l’email, correction.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</a:t>
            </a:r>
            <a:r>
              <a:rPr lang="fr-FR" altLang="fr-FR" dirty="0" smtClean="0">
                <a:cs typeface="KodchiangUPC" pitchFamily="18" charset="-34"/>
              </a:rPr>
              <a:t>Au </a:t>
            </a:r>
            <a:r>
              <a:rPr lang="fr-FR" altLang="fr-FR" dirty="0">
                <a:cs typeface="KodchiangUPC" pitchFamily="18" charset="-34"/>
              </a:rPr>
              <a:t>cours de la séance suivante, il faudra prévoir la correction des enregistrements 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</a:t>
            </a:r>
            <a:r>
              <a:rPr lang="fr-FR" altLang="fr-FR" dirty="0" smtClean="0">
                <a:cs typeface="KodchiangUPC" pitchFamily="18" charset="-34"/>
              </a:rPr>
              <a:t>(</a:t>
            </a:r>
            <a:r>
              <a:rPr lang="fr-FR" altLang="fr-FR" dirty="0">
                <a:cs typeface="KodchiangUPC" pitchFamily="18" charset="-34"/>
              </a:rPr>
              <a:t>le professeur les aura écoutés )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	</a:t>
            </a:r>
            <a:r>
              <a:rPr lang="fr-FR" altLang="fr-FR" dirty="0" smtClean="0">
                <a:cs typeface="KodchiangUPC" pitchFamily="18" charset="-34"/>
              </a:rPr>
              <a:t>Les </a:t>
            </a:r>
            <a:r>
              <a:rPr lang="fr-FR" altLang="fr-FR" dirty="0">
                <a:cs typeface="KodchiangUPC" pitchFamily="18" charset="-34"/>
              </a:rPr>
              <a:t>corrections permettront l’amélioration des compétences langagières des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r>
              <a:rPr lang="fr-FR" altLang="fr-FR" dirty="0">
                <a:cs typeface="KodchiangUPC" pitchFamily="18" charset="-34"/>
              </a:rPr>
              <a:t>        </a:t>
            </a:r>
            <a:r>
              <a:rPr lang="fr-FR" altLang="fr-FR" dirty="0" smtClean="0">
                <a:cs typeface="KodchiangUPC" pitchFamily="18" charset="-34"/>
              </a:rPr>
              <a:t>étudiants </a:t>
            </a:r>
            <a:r>
              <a:rPr lang="fr-FR" altLang="fr-FR" dirty="0">
                <a:cs typeface="KodchiangUPC" pitchFamily="18" charset="-34"/>
              </a:rPr>
              <a:t>(prononciation, syntaxe, lexique)</a:t>
            </a: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>
                <a:srgbClr val="EEECE1"/>
              </a:buClr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dirty="0">
              <a:cs typeface="KodchiangUPC" pitchFamily="18" charset="-34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2-Défis difficultés 3-Pistes </a:t>
            </a:r>
            <a:r>
              <a:rPr lang="fr-FR" sz="700" dirty="0"/>
              <a:t>4-</a:t>
            </a:r>
            <a:r>
              <a:rPr lang="fr-FR" sz="700" i="1" u="sng" dirty="0"/>
              <a:t>Organisation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836771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rgbClr val="FFFF00"/>
              </a:solidFill>
            </a:endParaRP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/>
              <a:t>Description de l’activité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u="sng"/>
              <a:t>Situation de la séquence de formation en termes 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D’activités et de tâches associées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De savoirs et compétences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De parcours de formation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u="sng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u="sng"/>
              <a:t>Contenu de la séquence :</a:t>
            </a:r>
            <a:endParaRPr lang="fr-FR" altLang="fr-FR" sz="180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Scénario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Description du support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Travail demandé</a:t>
            </a:r>
          </a:p>
        </p:txBody>
      </p:sp>
      <p:pic>
        <p:nvPicPr>
          <p:cNvPr id="1027" name="Picture 3" descr="DCP_05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435" y="3995558"/>
            <a:ext cx="3365268" cy="2556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/>
        </p:spPr>
      </p:pic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u="sng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7" name="Ellipse 6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28588" y="727075"/>
            <a:ext cx="79629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Description de l’activité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u="sng">
                <a:solidFill>
                  <a:srgbClr val="FFFFFF"/>
                </a:solidFill>
              </a:rPr>
              <a:t>Situation de la séquence de formation en termes 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000" u="sng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D’activités et de tâches associées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1" y="0"/>
            <a:ext cx="9144001" cy="77637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909638" y="93663"/>
          <a:ext cx="7121525" cy="2387600"/>
        </p:xfrm>
        <a:graphic>
          <a:graphicData uri="http://schemas.openxmlformats.org/drawingml/2006/table">
            <a:tbl>
              <a:tblPr/>
              <a:tblGrid>
                <a:gridCol w="290764"/>
                <a:gridCol w="1510987"/>
                <a:gridCol w="484523"/>
                <a:gridCol w="4835251"/>
              </a:tblGrid>
              <a:tr h="893723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 </a:t>
                      </a:r>
                      <a:r>
                        <a:rPr lang="fr-FR" sz="2000" b="1" dirty="0" smtClean="0">
                          <a:effectLst/>
                        </a:rPr>
                        <a:t> 7 activités</a:t>
                      </a:r>
                      <a:endParaRPr lang="fr-FR" sz="2000" b="1" dirty="0">
                        <a:effectLst/>
                        <a:latin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fr-FR" sz="2000" b="1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</a:rPr>
                        <a:t> 17 tâches associées</a:t>
                      </a:r>
                      <a:endParaRPr lang="fr-FR" sz="2000" b="1" dirty="0">
                        <a:effectLst/>
                        <a:latin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3411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A1</a:t>
                      </a:r>
                      <a:endParaRPr lang="fr-FR" sz="1400" b="1" dirty="0">
                        <a:effectLst/>
                        <a:latin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MAINTENANCE CORRECTIVE</a:t>
                      </a:r>
                      <a:endParaRPr lang="fr-FR" sz="1400" b="1" dirty="0">
                        <a:effectLst/>
                        <a:latin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1.1.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52095" indent="-288290"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Diagnostiquer </a:t>
                      </a:r>
                      <a:r>
                        <a:rPr lang="fr-FR" sz="1400" dirty="0">
                          <a:effectLst/>
                        </a:rPr>
                        <a:t>les pannes 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34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1.2.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52095" indent="-288290"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Préparer</a:t>
                      </a:r>
                      <a:r>
                        <a:rPr lang="fr-FR" sz="1400" dirty="0">
                          <a:effectLst/>
                        </a:rPr>
                        <a:t> les interventions 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34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1.3.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52095" indent="-288290"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Effectuer</a:t>
                      </a:r>
                      <a:r>
                        <a:rPr lang="fr-FR" sz="1400" dirty="0">
                          <a:effectLst/>
                        </a:rPr>
                        <a:t> les actions correctives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34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1.4.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52095" indent="-288290"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Remettre</a:t>
                      </a:r>
                      <a:r>
                        <a:rPr lang="fr-FR" sz="1400" dirty="0">
                          <a:effectLst/>
                        </a:rPr>
                        <a:t> en service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13411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cap="all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fr-FR" sz="1400" b="1" cap="all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cap="all" dirty="0">
                          <a:solidFill>
                            <a:schemeClr val="tx1"/>
                          </a:solidFill>
                          <a:effectLst/>
                        </a:rPr>
                        <a:t>maintenance</a:t>
                      </a:r>
                      <a:r>
                        <a:rPr lang="fr-FR" sz="1400" b="1" cap="all" dirty="0">
                          <a:effectLst/>
                        </a:rPr>
                        <a:t> </a:t>
                      </a:r>
                      <a:r>
                        <a:rPr lang="fr-FR" sz="1400" b="1" cap="all" dirty="0" smtClean="0">
                          <a:solidFill>
                            <a:schemeClr val="tx1"/>
                          </a:solidFill>
                          <a:effectLst/>
                        </a:rPr>
                        <a:t>préventive</a:t>
                      </a:r>
                      <a:endParaRPr lang="fr-FR" sz="1400" b="1" cap="all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4449" marR="4444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2.1.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52095" indent="-28829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Définir et/ou planifier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la maintenance préventive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134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2.2.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52095" indent="-28829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Mettre en œuvre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le plan de maintenance préventive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134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2.3.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52095" indent="-288290" algn="just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</a:rPr>
                        <a:t>Exploiter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les informations recueillies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9" marR="4444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103"/>
          <p:cNvGraphicFramePr>
            <a:graphicFrameLocks noGrp="1"/>
          </p:cNvGraphicFramePr>
          <p:nvPr/>
        </p:nvGraphicFramePr>
        <p:xfrm>
          <a:off x="903288" y="2498725"/>
          <a:ext cx="7129462" cy="3125962"/>
        </p:xfrm>
        <a:graphic>
          <a:graphicData uri="http://schemas.openxmlformats.org/drawingml/2006/table">
            <a:tbl>
              <a:tblPr/>
              <a:tblGrid>
                <a:gridCol w="287338"/>
                <a:gridCol w="1512540"/>
                <a:gridCol w="503585"/>
                <a:gridCol w="4825999"/>
              </a:tblGrid>
              <a:tr h="352282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A3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AMÉLIORATION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3.1.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Proposer ou définir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 axes d’amélioration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133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3.2.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Proposer et/ou concevoir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 solutions d’amélioration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6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3.3.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74688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Mettre en œuvre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les solutions d’amélioration, assurer le suivi des travaux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69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A4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INTÉGRATION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4.1.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Contribuer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à la prise en compte des contraintes de maintenance lors de l’évolution de l’installation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6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4.2.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Préparer et participer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à la réception et à la mise en service des nouveaux biens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1334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A5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ORGANISATION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5.1.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Définir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la stratégie de maintenance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6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5.2.</a:t>
                      </a: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Mettre en place et/ou optimiser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l’organisation des activités de maintenance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6693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A6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COMMUNICATION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6.1.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-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Assurer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la communication interne et externe au service maintenance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33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6.2.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Animer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une réunion de travail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oup 104"/>
          <p:cNvGraphicFramePr>
            <a:graphicFrameLocks noGrp="1"/>
          </p:cNvGraphicFramePr>
          <p:nvPr/>
        </p:nvGraphicFramePr>
        <p:xfrm>
          <a:off x="903288" y="5632450"/>
          <a:ext cx="7129462" cy="855737"/>
        </p:xfrm>
        <a:graphic>
          <a:graphicData uri="http://schemas.openxmlformats.org/drawingml/2006/table">
            <a:tbl>
              <a:tblPr/>
              <a:tblGrid>
                <a:gridCol w="287338"/>
                <a:gridCol w="1512540"/>
                <a:gridCol w="503585"/>
                <a:gridCol w="4825999"/>
              </a:tblGrid>
              <a:tr h="215657"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A7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CONDUITE D’UNE INSTALLATION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7338" marR="0" lvl="0" indent="-2873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7.1.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Effectuer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la mise en fonctionnement et l’arrêt du bien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3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7338" marR="0" lvl="0" indent="-2873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7.2.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Effectuer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les réglages et les paramétrages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13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7338" marR="0" lvl="0" indent="-2873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7.3.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Assurer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la conduite en mode dégradé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13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7338" marR="0" lvl="0" indent="-2873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7.4.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0825" marR="0" lvl="0" indent="-2873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481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Surveiller et contrôler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 fonctionnement du bien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i="1" u="sng" dirty="0">
                <a:solidFill>
                  <a:srgbClr val="92D050"/>
                </a:solidFill>
              </a:rPr>
              <a:t>Situation de la séquence</a:t>
            </a:r>
            <a:r>
              <a:rPr lang="fr-FR" sz="600" b="1" i="1" dirty="0">
                <a:solidFill>
                  <a:srgbClr val="92D050"/>
                </a:solidFill>
              </a:rPr>
              <a:t> </a:t>
            </a:r>
            <a:r>
              <a:rPr lang="fr-FR" sz="600" i="1" u="sng" dirty="0"/>
              <a:t>1-Activités tâches</a:t>
            </a:r>
            <a:r>
              <a:rPr lang="fr-FR" sz="600" i="1" dirty="0"/>
              <a:t>  </a:t>
            </a:r>
            <a:r>
              <a:rPr lang="fr-FR" sz="600" dirty="0"/>
              <a:t>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8" name="Ellipse 7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-1" y="0"/>
            <a:ext cx="9144001" cy="77637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i="1" u="sng" dirty="0">
                <a:solidFill>
                  <a:srgbClr val="92D050"/>
                </a:solidFill>
              </a:rPr>
              <a:t>Situation de la séquence</a:t>
            </a:r>
            <a:r>
              <a:rPr lang="fr-FR" sz="600" b="1" i="1" dirty="0">
                <a:solidFill>
                  <a:srgbClr val="92D050"/>
                </a:solidFill>
              </a:rPr>
              <a:t> </a:t>
            </a:r>
            <a:r>
              <a:rPr lang="fr-FR" sz="600" dirty="0"/>
              <a:t>1-Activités tâches  </a:t>
            </a:r>
            <a:r>
              <a:rPr lang="fr-FR" sz="600" i="1" u="sng" dirty="0"/>
              <a:t>2-Savoirs compétences </a:t>
            </a:r>
            <a:r>
              <a:rPr lang="fr-FR" sz="600" dirty="0"/>
              <a:t>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128588" y="727075"/>
            <a:ext cx="79629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Description de l’activité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u="sng">
                <a:solidFill>
                  <a:srgbClr val="FFFFFF"/>
                </a:solidFill>
              </a:rPr>
              <a:t>Situation de la séquence de formation en termes :</a:t>
            </a:r>
            <a:endParaRPr lang="fr-FR" altLang="fr-FR" sz="2000" u="sng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2) De savoirs et compétences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5900" y="17463"/>
          <a:ext cx="4959350" cy="61610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291"/>
                <a:gridCol w="4463059"/>
              </a:tblGrid>
              <a:tr h="1844192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228600" algn="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6 Savoirs technologiques associés 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</a:t>
                      </a:r>
                      <a:endParaRPr lang="fr-FR" sz="1600" b="1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fr-FR" sz="1600" b="1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fr-FR" sz="1600" b="1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indent="-22860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fr-FR" sz="1600" b="1" baseline="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18 Compétences professionnelles</a:t>
                      </a: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                 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sym typeface="Wingdings"/>
                        </a:rPr>
                        <a:t></a:t>
                      </a:r>
                      <a:endParaRPr lang="fr-FR" sz="1600" b="1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9969" marR="359969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 11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Diagnostiquer </a:t>
                      </a:r>
                      <a:r>
                        <a:rPr lang="fr-FR" sz="1100" b="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 pannes</a:t>
                      </a:r>
                      <a:endParaRPr lang="fr-FR" sz="11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12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Réparer, dépanner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et éventuellement </a:t>
                      </a: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remettre en service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55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13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Réaliser des opérations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surveillance et d’inspection et/ou de maintenance préventive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455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14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Réaliser des travaux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d’amélioration, réceptionner un nouveau bien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55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15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Identifier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les risques pour les personnes ou l’environnement, définir et respecter les mesures de prévention adaptées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21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Analyser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fiabilité, la maintenabilité et la sécurité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756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22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Analyser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l'organisation fonctionnelle, structurelle et temporelle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23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Identifier et caractériser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chaîne d’énergie 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24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Identifier et caractériser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chaîne d’information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31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Organiser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stratégie et la logistique de maintenance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55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32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Préparer les interventions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 maintenance corrective et préventive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455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33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Préparer les travaux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d’amélioration ou d’intégration d’un nouveau bien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55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41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Proposer et/ou concevoir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des solutions </a:t>
                      </a:r>
                      <a:r>
                        <a:rPr lang="fr-FR" sz="1100" b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pluri-techniques d’amélioration</a:t>
                      </a:r>
                      <a:endParaRPr lang="fr-FR" sz="1100" b="0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455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51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Rédiger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des comptes rendus et </a:t>
                      </a: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renseigner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les outils de maintenance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52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Présenter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une activité de maintenance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53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Exposer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oralement une solution technique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727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marR="0" indent="-47466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49580" algn="l"/>
                        </a:tabLst>
                        <a:defRPr/>
                      </a:pPr>
                      <a:r>
                        <a:rPr lang="fr-FR" sz="11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61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indent="0" algn="just" defTabSz="914400" rtl="0" eaLnBrk="1" latinLnBrk="0" hangingPunct="1"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Assurer 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 mise en service et l’arrêt </a:t>
                      </a: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76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457200" indent="-474663" algn="ctr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 62</a:t>
                      </a:r>
                    </a:p>
                  </a:txBody>
                  <a:tcPr marL="17615" marR="17615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36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49580" algn="l"/>
                        </a:tabLst>
                        <a:defRPr/>
                      </a:pPr>
                      <a:r>
                        <a:rPr lang="fr-FR" sz="1100" b="1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Réaliser</a:t>
                      </a:r>
                      <a:r>
                        <a:rPr lang="fr-FR" sz="1100" b="0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la </a:t>
                      </a:r>
                      <a:r>
                        <a:rPr lang="fr-FR" sz="1100" b="0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conduite</a:t>
                      </a:r>
                      <a:endParaRPr lang="fr-FR" sz="1100" b="1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7615" marR="71994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169751" y="4"/>
          <a:ext cx="3844854" cy="61773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0809"/>
                <a:gridCol w="640809"/>
                <a:gridCol w="640809"/>
                <a:gridCol w="640809"/>
                <a:gridCol w="640809"/>
                <a:gridCol w="640809"/>
              </a:tblGrid>
              <a:tr h="19238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Arial"/>
                        </a:rPr>
                        <a:t>S5 : Analyse systémique et fonctionnelle</a:t>
                      </a:r>
                      <a:endParaRPr lang="fr-FR" sz="12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S6 : Chaîne d’énergie</a:t>
                      </a:r>
                      <a:endParaRPr lang="fr-FR" sz="1200" b="1" i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S7 : Chaîne d’information</a:t>
                      </a:r>
                      <a:endParaRPr lang="fr-FR" sz="1200" b="1" i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S8 : Santé - sécurité - Environnement</a:t>
                      </a:r>
                      <a:endParaRPr lang="fr-FR" sz="1200" b="1" i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S9 : Stratégie et organisation de la maintenance</a:t>
                      </a:r>
                      <a:endParaRPr lang="fr-FR" sz="1200" b="1" i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i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S10</a:t>
                      </a:r>
                      <a:r>
                        <a:rPr lang="fr-FR" sz="1200" b="1" i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 : Techniques de maintenance et de conduite</a:t>
                      </a:r>
                      <a:endParaRPr lang="fr-FR" sz="1200" b="1" i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8000" marR="18000" marT="36000" marB="36000" vert="vert27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3047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366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303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92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214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32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132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846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40" name="Connecteur droit 39"/>
          <p:cNvCxnSpPr>
            <a:cxnSpLocks noChangeShapeType="1"/>
          </p:cNvCxnSpPr>
          <p:nvPr/>
        </p:nvCxnSpPr>
        <p:spPr bwMode="auto">
          <a:xfrm>
            <a:off x="-36513" y="6448425"/>
            <a:ext cx="7561263" cy="14288"/>
          </a:xfrm>
          <a:prstGeom prst="line">
            <a:avLst/>
          </a:prstGeom>
          <a:noFill/>
          <a:ln w="76200" algn="ctr">
            <a:solidFill>
              <a:srgbClr val="93C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1" name="Diagramme 40"/>
          <p:cNvGraphicFramePr/>
          <p:nvPr/>
        </p:nvGraphicFramePr>
        <p:xfrm>
          <a:off x="5868144" y="5797616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me 41"/>
          <p:cNvGraphicFramePr/>
          <p:nvPr/>
        </p:nvGraphicFramePr>
        <p:xfrm>
          <a:off x="7020272" y="5797616"/>
          <a:ext cx="1152128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3" name="Diagramme 42"/>
          <p:cNvGraphicFramePr/>
          <p:nvPr/>
        </p:nvGraphicFramePr>
        <p:xfrm>
          <a:off x="4722367" y="5791266"/>
          <a:ext cx="1152127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4" name="Hexagone 43"/>
          <p:cNvSpPr/>
          <p:nvPr/>
        </p:nvSpPr>
        <p:spPr>
          <a:xfrm>
            <a:off x="251520" y="6200816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C1</a:t>
            </a:r>
          </a:p>
        </p:txBody>
      </p:sp>
      <p:sp>
        <p:nvSpPr>
          <p:cNvPr id="45" name="Hexagone 44"/>
          <p:cNvSpPr/>
          <p:nvPr/>
        </p:nvSpPr>
        <p:spPr>
          <a:xfrm>
            <a:off x="928168" y="6200816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C2</a:t>
            </a:r>
          </a:p>
        </p:txBody>
      </p:sp>
      <p:sp>
        <p:nvSpPr>
          <p:cNvPr id="46" name="Hexagone 45"/>
          <p:cNvSpPr/>
          <p:nvPr/>
        </p:nvSpPr>
        <p:spPr>
          <a:xfrm>
            <a:off x="1619672" y="6200816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C3</a:t>
            </a:r>
          </a:p>
        </p:txBody>
      </p:sp>
      <p:sp>
        <p:nvSpPr>
          <p:cNvPr id="47" name="Hexagone 46"/>
          <p:cNvSpPr/>
          <p:nvPr/>
        </p:nvSpPr>
        <p:spPr>
          <a:xfrm>
            <a:off x="2296888" y="6200816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C4</a:t>
            </a:r>
          </a:p>
        </p:txBody>
      </p:sp>
      <p:sp>
        <p:nvSpPr>
          <p:cNvPr id="48" name="Hexagone 47"/>
          <p:cNvSpPr/>
          <p:nvPr/>
        </p:nvSpPr>
        <p:spPr>
          <a:xfrm>
            <a:off x="2960384" y="6200816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C5</a:t>
            </a:r>
          </a:p>
        </p:txBody>
      </p:sp>
      <p:sp>
        <p:nvSpPr>
          <p:cNvPr id="49" name="Hexagone 48"/>
          <p:cNvSpPr/>
          <p:nvPr/>
        </p:nvSpPr>
        <p:spPr>
          <a:xfrm>
            <a:off x="3652456" y="6200816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C6</a:t>
            </a:r>
          </a:p>
        </p:txBody>
      </p:sp>
      <p:sp>
        <p:nvSpPr>
          <p:cNvPr id="16" name="Hexagone 15"/>
          <p:cNvSpPr/>
          <p:nvPr/>
        </p:nvSpPr>
        <p:spPr>
          <a:xfrm>
            <a:off x="251520" y="6185095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solidFill>
              <a:srgbClr val="FFFF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C1</a:t>
            </a:r>
          </a:p>
        </p:txBody>
      </p:sp>
      <p:grpSp>
        <p:nvGrpSpPr>
          <p:cNvPr id="2" name="Diagram group"/>
          <p:cNvGrpSpPr/>
          <p:nvPr/>
        </p:nvGrpSpPr>
        <p:grpSpPr>
          <a:xfrm>
            <a:off x="7199260" y="5945108"/>
            <a:ext cx="427399" cy="427399"/>
            <a:chOff x="132226" y="104110"/>
            <a:chExt cx="427399" cy="42739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3" name="Groupe 24"/>
            <p:cNvGrpSpPr/>
            <p:nvPr/>
          </p:nvGrpSpPr>
          <p:grpSpPr>
            <a:xfrm>
              <a:off x="132226" y="104110"/>
              <a:ext cx="427399" cy="427399"/>
              <a:chOff x="132226" y="104110"/>
              <a:chExt cx="427399" cy="427399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132226" y="104110"/>
                <a:ext cx="427399" cy="427399"/>
              </a:xfrm>
              <a:prstGeom prst="roundRect">
                <a:avLst/>
              </a:prstGeom>
              <a:solidFill>
                <a:srgbClr val="4BACC6">
                  <a:hueOff val="0"/>
                  <a:satOff val="0"/>
                  <a:lumOff val="0"/>
                  <a:alphaOff val="0"/>
                </a:srgbClr>
              </a:solidFill>
              <a:ln w="50800" cmpd="sng"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50800" h="50800"/>
                <a:bevelB w="50800" h="508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153090" y="124974"/>
                <a:ext cx="385671" cy="3856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700" dirty="0">
                    <a:solidFill>
                      <a:sysClr val="window" lastClr="FFFFFF"/>
                    </a:solidFill>
                    <a:latin typeface="Calibri"/>
                  </a:rPr>
                  <a:t>S8</a:t>
                </a:r>
              </a:p>
            </p:txBody>
          </p:sp>
        </p:grpSp>
      </p:grpSp>
      <p:grpSp>
        <p:nvGrpSpPr>
          <p:cNvPr id="4" name="Diagram group"/>
          <p:cNvGrpSpPr/>
          <p:nvPr/>
        </p:nvGrpSpPr>
        <p:grpSpPr>
          <a:xfrm>
            <a:off x="7662171" y="5950878"/>
            <a:ext cx="427399" cy="427399"/>
            <a:chOff x="592502" y="104110"/>
            <a:chExt cx="427399" cy="42739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oupe 32"/>
            <p:cNvGrpSpPr/>
            <p:nvPr/>
          </p:nvGrpSpPr>
          <p:grpSpPr>
            <a:xfrm>
              <a:off x="592502" y="104110"/>
              <a:ext cx="427399" cy="427399"/>
              <a:chOff x="592502" y="104110"/>
              <a:chExt cx="427399" cy="427399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592502" y="104110"/>
                <a:ext cx="427399" cy="427399"/>
              </a:xfrm>
              <a:prstGeom prst="roundRect">
                <a:avLst/>
              </a:prstGeom>
              <a:solidFill>
                <a:srgbClr val="4BACC6">
                  <a:hueOff val="0"/>
                  <a:satOff val="0"/>
                  <a:lumOff val="0"/>
                  <a:alphaOff val="0"/>
                </a:srgbClr>
              </a:solidFill>
              <a:ln w="50800"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50800" h="50800"/>
                <a:bevelB w="50800" h="508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613366" y="124974"/>
                <a:ext cx="385671" cy="385671"/>
              </a:xfrm>
              <a:prstGeom prst="rect">
                <a:avLst/>
              </a:prstGeom>
              <a:ln w="50800"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4770" tIns="64770" rIns="64770" bIns="64770" spcCol="1270" anchor="ctr"/>
              <a:lstStyle/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700" dirty="0">
                    <a:solidFill>
                      <a:sysClr val="window" lastClr="FFFFFF"/>
                    </a:solidFill>
                    <a:latin typeface="Calibri"/>
                  </a:rPr>
                  <a:t>S9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7178396" y="6333887"/>
            <a:ext cx="427399" cy="427399"/>
            <a:chOff x="132226" y="564386"/>
            <a:chExt cx="427399" cy="427399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0" name="Groupe 36"/>
            <p:cNvGrpSpPr/>
            <p:nvPr/>
          </p:nvGrpSpPr>
          <p:grpSpPr>
            <a:xfrm>
              <a:off x="132226" y="564386"/>
              <a:ext cx="427399" cy="427399"/>
              <a:chOff x="132226" y="564386"/>
              <a:chExt cx="427399" cy="427399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132226" y="564386"/>
                <a:ext cx="427399" cy="427399"/>
              </a:xfrm>
              <a:prstGeom prst="roundRect">
                <a:avLst/>
              </a:prstGeom>
              <a:solidFill>
                <a:srgbClr val="4BACC6">
                  <a:hueOff val="0"/>
                  <a:satOff val="0"/>
                  <a:lumOff val="0"/>
                  <a:alphaOff val="0"/>
                </a:srgbClr>
              </a:solidFill>
              <a:ln w="50800">
                <a:solidFill>
                  <a:srgbClr val="FFFF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50800" h="50800"/>
                <a:bevelB w="50800" h="508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53090" y="585250"/>
                <a:ext cx="385671" cy="385671"/>
              </a:xfrm>
              <a:prstGeom prst="rect">
                <a:avLst/>
              </a:prstGeom>
              <a:ln w="50800"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1400" dirty="0">
                    <a:solidFill>
                      <a:sysClr val="window" lastClr="FFFFFF"/>
                    </a:solidFill>
                    <a:latin typeface="Calibri"/>
                  </a:rPr>
                  <a:t>S10</a:t>
                </a:r>
              </a:p>
            </p:txBody>
          </p:sp>
        </p:grpSp>
      </p:grpSp>
      <p:sp>
        <p:nvSpPr>
          <p:cNvPr id="51" name="Hexagone 50"/>
          <p:cNvSpPr/>
          <p:nvPr/>
        </p:nvSpPr>
        <p:spPr>
          <a:xfrm>
            <a:off x="1640379" y="6187075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solidFill>
              <a:srgbClr val="FFFF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C3</a:t>
            </a:r>
          </a:p>
        </p:txBody>
      </p:sp>
      <p:sp>
        <p:nvSpPr>
          <p:cNvPr id="52" name="Hexagone 51"/>
          <p:cNvSpPr/>
          <p:nvPr/>
        </p:nvSpPr>
        <p:spPr>
          <a:xfrm>
            <a:off x="2972994" y="6176681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solidFill>
              <a:srgbClr val="FFFF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C5</a:t>
            </a:r>
          </a:p>
        </p:txBody>
      </p:sp>
      <p:sp>
        <p:nvSpPr>
          <p:cNvPr id="53" name="Hexagone 52"/>
          <p:cNvSpPr/>
          <p:nvPr/>
        </p:nvSpPr>
        <p:spPr>
          <a:xfrm>
            <a:off x="3671686" y="6184534"/>
            <a:ext cx="576064" cy="496607"/>
          </a:xfrm>
          <a:prstGeom prst="hexagon">
            <a:avLst/>
          </a:prstGeom>
          <a:solidFill>
            <a:srgbClr val="8064A2">
              <a:lumMod val="75000"/>
            </a:srgbClr>
          </a:solidFill>
          <a:ln w="57150" cap="flat" cmpd="sng" algn="ctr">
            <a:solidFill>
              <a:srgbClr val="FFFF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Calibri"/>
                <a:cs typeface="+mn-cs"/>
              </a:rPr>
              <a:t>C6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39713" y="2209800"/>
            <a:ext cx="468312" cy="3270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7729538" y="2274888"/>
            <a:ext cx="641350" cy="3270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8359775" y="2274888"/>
            <a:ext cx="642938" cy="3270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7097713" y="2928938"/>
            <a:ext cx="641350" cy="3254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7707313" y="4148138"/>
            <a:ext cx="641350" cy="3254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7729538" y="5105400"/>
            <a:ext cx="641350" cy="3270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8339138" y="5813425"/>
            <a:ext cx="641350" cy="1635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8339138" y="5986463"/>
            <a:ext cx="641350" cy="16351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39713" y="2895600"/>
            <a:ext cx="468312" cy="3270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39713" y="4137025"/>
            <a:ext cx="468312" cy="3254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228600" y="5159375"/>
            <a:ext cx="468313" cy="3270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50825" y="5834063"/>
            <a:ext cx="468313" cy="1857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50825" y="5986463"/>
            <a:ext cx="468313" cy="1857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Graphic spid="41" grpId="0">
        <p:bldAsOne/>
      </p:bldGraphic>
      <p:bldGraphic spid="42" grpId="0">
        <p:bldAsOne/>
      </p:bldGraphic>
      <p:bldGraphic spid="43" grpId="0">
        <p:bldAsOne/>
      </p:bldGraphic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13"/>
          <p:cNvSpPr txBox="1">
            <a:spLocks noChangeArrowheads="1"/>
          </p:cNvSpPr>
          <p:nvPr/>
        </p:nvSpPr>
        <p:spPr bwMode="auto">
          <a:xfrm>
            <a:off x="128588" y="727075"/>
            <a:ext cx="79629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Description de l’activité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u="sng">
                <a:solidFill>
                  <a:srgbClr val="FFFFFF"/>
                </a:solidFill>
              </a:rPr>
              <a:t>Situation de la séquence de formation en termes :</a:t>
            </a:r>
            <a:endParaRPr lang="fr-FR" altLang="fr-FR" sz="2000" u="sng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3)De parcours de formation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1" y="0"/>
            <a:ext cx="9144001" cy="77637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pic>
        <p:nvPicPr>
          <p:cNvPr id="2052" name="Picture 4" descr="C:\Users\delannoy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25438"/>
            <a:ext cx="9126537" cy="6316662"/>
          </a:xfrm>
          <a:prstGeom prst="rect">
            <a:avLst/>
          </a:prstGeom>
          <a:solidFill>
            <a:schemeClr val="accent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2"/>
          <p:cNvGrpSpPr>
            <a:grpSpLocks/>
          </p:cNvGrpSpPr>
          <p:nvPr/>
        </p:nvGrpSpPr>
        <p:grpSpPr bwMode="auto">
          <a:xfrm>
            <a:off x="4811713" y="2490788"/>
            <a:ext cx="2309812" cy="614362"/>
            <a:chOff x="4811697" y="2491518"/>
            <a:chExt cx="2309674" cy="614039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811697" y="2491518"/>
              <a:ext cx="2309674" cy="614039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29712" name="Diagramme 7997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528" y="2595924"/>
              <a:ext cx="21875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1"/>
          <p:cNvGrpSpPr>
            <a:grpSpLocks/>
          </p:cNvGrpSpPr>
          <p:nvPr/>
        </p:nvGrpSpPr>
        <p:grpSpPr bwMode="auto">
          <a:xfrm>
            <a:off x="1411288" y="381000"/>
            <a:ext cx="3302000" cy="779463"/>
            <a:chOff x="1411550" y="381592"/>
            <a:chExt cx="3302493" cy="77827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411550" y="381592"/>
              <a:ext cx="3302493" cy="778276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 w="50800"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pic>
          <p:nvPicPr>
            <p:cNvPr id="29710" name="Diagramme 7996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855" y="404218"/>
              <a:ext cx="2856032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ZoneTexte 1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i="1" u="sng" dirty="0">
                <a:solidFill>
                  <a:srgbClr val="92D050"/>
                </a:solidFill>
              </a:rPr>
              <a:t>Situation de la séquence</a:t>
            </a:r>
            <a:r>
              <a:rPr lang="fr-FR" sz="600" b="1" i="1" dirty="0">
                <a:solidFill>
                  <a:srgbClr val="92D050"/>
                </a:solidFill>
              </a:rPr>
              <a:t> </a:t>
            </a:r>
            <a:r>
              <a:rPr lang="fr-FR" sz="600" dirty="0"/>
              <a:t>1-Activités tâches  2-Savoirs compétences 3</a:t>
            </a:r>
            <a:r>
              <a:rPr lang="fr-FR" sz="600" i="1" u="sng" dirty="0"/>
              <a:t>-Parcours </a:t>
            </a:r>
            <a:r>
              <a:rPr lang="fr-FR" sz="600" dirty="0"/>
              <a:t>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14" name="Ellipse 13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28588" y="727075"/>
            <a:ext cx="79629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800"/>
              <a:t>     </a:t>
            </a:r>
            <a:r>
              <a:rPr lang="fr-FR" altLang="fr-FR" sz="2000">
                <a:solidFill>
                  <a:srgbClr val="FFFFFF"/>
                </a:solidFill>
              </a:rPr>
              <a:t>Description de l’activité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u="sng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u="sng">
                <a:solidFill>
                  <a:srgbClr val="FFFFFF"/>
                </a:solidFill>
              </a:rPr>
              <a:t>Contenu de la séquence :</a:t>
            </a:r>
            <a:endParaRPr lang="fr-FR" altLang="fr-FR" sz="200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 Scénario</a:t>
            </a:r>
          </a:p>
          <a:p>
            <a:pPr lvl="2"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600"/>
              <a:t>Une société  Française, située à Tourcoing, spécialisée dans la télémaintenance a en charge la surveillance des systèmes de pompage d’une société anglaise.</a:t>
            </a:r>
          </a:p>
          <a:p>
            <a:pPr lvl="2"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600"/>
          </a:p>
          <a:p>
            <a:pPr lvl="2"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600"/>
              <a:t>Lors du dernier contrôle, le seuil d’alerte d’un paramètre de surveillance a été franchi, une extrapolation de la courbe de suivi du paramètre montre que le seuil d’alarme risque  d’être atteint avant la prochaine intervention.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/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/>
          </a:p>
        </p:txBody>
      </p:sp>
      <p:pic>
        <p:nvPicPr>
          <p:cNvPr id="2050" name="Picture 2" descr="C:\Users\delannoy\Desktop\télémaintenance\Large_SECT-EAU-POTABLE-Pompage-Jambes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970" y="3996769"/>
            <a:ext cx="3844030" cy="2556431"/>
          </a:xfrm>
          <a:prstGeom prst="rect">
            <a:avLst/>
          </a:prstGeom>
          <a:ln w="1905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7" name="ZoneTexte 6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</a:t>
            </a:r>
            <a:r>
              <a:rPr lang="fr-FR" sz="600" i="1" u="sng" dirty="0"/>
              <a:t>Scénario</a:t>
            </a:r>
            <a:r>
              <a:rPr lang="fr-FR" sz="600" dirty="0"/>
              <a:t>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8" name="Ellipse 7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588" y="727075"/>
            <a:ext cx="7962900" cy="338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000" dirty="0">
                <a:solidFill>
                  <a:prstClr val="white"/>
                </a:solidFill>
              </a:rPr>
              <a:t> 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white"/>
                </a:solidFill>
              </a:rPr>
              <a:t>Contenu de la séquence :</a:t>
            </a:r>
            <a:endParaRPr lang="fr-FR" sz="2000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rgbClr val="FFFF00"/>
                </a:solidFill>
              </a:rPr>
              <a:t>2) Description du support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Etat initial du support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- Matériels Présents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/>
              <a:t>Moteur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/>
              <a:t>Débit mètre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/>
              <a:t>Modulateur de fréquences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pic>
        <p:nvPicPr>
          <p:cNvPr id="7" name="Picture 3" descr="DCP_05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146" y="2495616"/>
            <a:ext cx="4785064" cy="3634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/>
        </p:spPr>
      </p:pic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</a:t>
            </a:r>
            <a:r>
              <a:rPr lang="fr-FR" sz="600" i="1" u="sng" dirty="0"/>
              <a:t>Support </a:t>
            </a:r>
            <a:r>
              <a:rPr lang="fr-FR" sz="600" dirty="0"/>
              <a:t>3-Travail demandé</a:t>
            </a:r>
            <a:r>
              <a:rPr lang="fr-FR" sz="800" dirty="0"/>
              <a:t>   </a:t>
            </a:r>
          </a:p>
        </p:txBody>
      </p:sp>
      <p:sp>
        <p:nvSpPr>
          <p:cNvPr id="8" name="Ellipse 7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827148"/>
            <a:ext cx="8367713" cy="56630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000" dirty="0"/>
              <a:t>Co-enseignement en langue anglaise</a:t>
            </a:r>
          </a:p>
          <a:p>
            <a:pPr lvl="1" algn="ctr">
              <a:defRPr/>
            </a:pPr>
            <a:endParaRPr lang="fr-FR" sz="2000" dirty="0"/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Rappel de l'épreuve (objectif, nature, modalités d'évaluation)</a:t>
            </a: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Les défis et difficultés</a:t>
            </a: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Pistes et amorces de solutions</a:t>
            </a: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Organisation de l’heure de </a:t>
            </a:r>
            <a:r>
              <a:rPr lang="fr-FR" dirty="0" err="1">
                <a:solidFill>
                  <a:srgbClr val="FFFF00"/>
                </a:solidFill>
              </a:rPr>
              <a:t>co</a:t>
            </a:r>
            <a:r>
              <a:rPr lang="fr-FR" dirty="0">
                <a:solidFill>
                  <a:srgbClr val="FFFF00"/>
                </a:solidFill>
              </a:rPr>
              <a:t>-enseignement</a:t>
            </a:r>
          </a:p>
          <a:p>
            <a:pPr lvl="1">
              <a:defRPr/>
            </a:pPr>
            <a:endParaRPr lang="fr-FR" dirty="0">
              <a:solidFill>
                <a:srgbClr val="FFFF00"/>
              </a:solidFill>
            </a:endParaRPr>
          </a:p>
          <a:p>
            <a:pPr lvl="1">
              <a:defRPr/>
            </a:pPr>
            <a:endParaRPr lang="fr-FR" dirty="0">
              <a:solidFill>
                <a:srgbClr val="FFFF00"/>
              </a:solidFill>
            </a:endParaRPr>
          </a:p>
          <a:p>
            <a:pPr lvl="1" algn="ctr">
              <a:defRPr/>
            </a:pPr>
            <a:r>
              <a:rPr lang="fr-FR" sz="2000" dirty="0"/>
              <a:t>Description de l’activité</a:t>
            </a:r>
          </a:p>
          <a:p>
            <a:pPr lvl="1" algn="ctr">
              <a:defRPr/>
            </a:pPr>
            <a:endParaRPr lang="fr-FR" sz="2400" dirty="0"/>
          </a:p>
          <a:p>
            <a:pPr lvl="1">
              <a:defRPr/>
            </a:pPr>
            <a:r>
              <a:rPr lang="fr-FR" u="sng" dirty="0"/>
              <a:t>Situation de la séquence de formation en termes </a:t>
            </a:r>
            <a:r>
              <a:rPr lang="fr-FR" sz="2000" u="sng" dirty="0"/>
              <a:t>:</a:t>
            </a: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D’activités et de tâches associées</a:t>
            </a: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De savoirs et compétences</a:t>
            </a: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De parcours de formation</a:t>
            </a:r>
          </a:p>
          <a:p>
            <a:pPr lvl="1">
              <a:defRPr/>
            </a:pPr>
            <a:endParaRPr lang="fr-FR" sz="2400" u="sng" dirty="0"/>
          </a:p>
          <a:p>
            <a:pPr lvl="1">
              <a:defRPr/>
            </a:pPr>
            <a:r>
              <a:rPr lang="fr-FR" u="sng" dirty="0"/>
              <a:t>Contenu de la séquence :</a:t>
            </a:r>
            <a:endParaRPr lang="fr-FR" dirty="0">
              <a:solidFill>
                <a:srgbClr val="FFFF00"/>
              </a:solidFill>
            </a:endParaRP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Scénario</a:t>
            </a: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Description du support</a:t>
            </a:r>
          </a:p>
          <a:p>
            <a:pPr lvl="1">
              <a:buFontTx/>
              <a:buAutoNum type="arabicParenR"/>
              <a:defRPr/>
            </a:pPr>
            <a:r>
              <a:rPr lang="fr-FR" dirty="0">
                <a:solidFill>
                  <a:srgbClr val="FFFF00"/>
                </a:solidFill>
              </a:rPr>
              <a:t>Travail demandé</a:t>
            </a:r>
          </a:p>
        </p:txBody>
      </p:sp>
      <p:pic>
        <p:nvPicPr>
          <p:cNvPr id="1027" name="Picture 3" descr="DCP_05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467" y="4217377"/>
            <a:ext cx="3073235" cy="2334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/>
        </p:spPr>
      </p:pic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588" y="727075"/>
            <a:ext cx="8453437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white"/>
                </a:solidFill>
              </a:rPr>
              <a:t>Contenu de la séquence :</a:t>
            </a:r>
            <a:endParaRPr lang="fr-FR" sz="2000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rgbClr val="FFFF00"/>
                </a:solidFill>
              </a:rPr>
              <a:t>2) Description du support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Contrôles et configurations à distance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Mise en marche du groupe motopompe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Réglage de la fréquence de rotation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Paramètres à surveiller :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Température des bobinages moteur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Niveau de vibration de la pompe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Niveau de vibration du moteur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Intensité du courant moteur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Débit de la pompe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Matériels supplémentaires 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Moteur avec sonde intégrée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Capteurs de vibrations et module de mise en forme du signal</a:t>
            </a:r>
          </a:p>
          <a:p>
            <a:pPr marL="1657350" lvl="3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400" dirty="0">
                <a:latin typeface="+mn-lt"/>
                <a:cs typeface="+mn-cs"/>
              </a:rPr>
              <a:t>Modules de communication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pic>
        <p:nvPicPr>
          <p:cNvPr id="1027" name="Picture 3" descr="C:\Users\delannoy\Desktop\télémaintenance\m2m-analyse-comportement-machines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349" y="1083943"/>
            <a:ext cx="3857015" cy="1233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7" name="Picture 3" descr="DCP_05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6925" y="3124934"/>
            <a:ext cx="3349069" cy="1880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/>
        </p:spPr>
      </p:pic>
      <p:sp>
        <p:nvSpPr>
          <p:cNvPr id="8" name="ZoneTexte 7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</a:t>
            </a:r>
            <a:r>
              <a:rPr lang="fr-FR" sz="600" i="1" u="sng" dirty="0"/>
              <a:t>Support </a:t>
            </a:r>
            <a:r>
              <a:rPr lang="fr-FR" sz="600" dirty="0"/>
              <a:t>3-Travail demandé</a:t>
            </a:r>
            <a:r>
              <a:rPr lang="fr-FR" sz="800" dirty="0"/>
              <a:t>   </a:t>
            </a:r>
          </a:p>
        </p:txBody>
      </p:sp>
      <p:sp>
        <p:nvSpPr>
          <p:cNvPr id="9" name="Ellipse 8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588" y="727075"/>
            <a:ext cx="7962900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fonctionnement, relever les paramètres surveillés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	</a:t>
            </a:r>
            <a:r>
              <a:rPr lang="fr-FR" sz="1600" dirty="0">
                <a:latin typeface="+mn-lt"/>
                <a:cs typeface="+mn-cs"/>
              </a:rPr>
              <a:t>	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Exploiter les mesures</a:t>
            </a:r>
            <a:endParaRPr lang="fr-FR" sz="1600" dirty="0">
              <a:latin typeface="+mn-lt"/>
              <a:cs typeface="+mn-cs"/>
            </a:endParaRP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Rédiger un Email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600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Préparer l’intervention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Correspondre par visioconférence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Planifier  l’intervention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</a:t>
            </a:r>
            <a:endParaRPr lang="fr-FR" sz="1600" dirty="0">
              <a:latin typeface="+mn-lt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8588" y="727075"/>
            <a:ext cx="898048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fonctionnement, relever les paramètres surveillés</a:t>
            </a: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</a:t>
            </a:r>
            <a:r>
              <a:rPr lang="fr-FR" sz="1400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- </a:t>
            </a:r>
            <a:r>
              <a:rPr lang="fr-FR" sz="1400" dirty="0"/>
              <a:t>Mettre le système en fonctionnement à partir de la console LABVIEW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latin typeface="+mn-lt"/>
                <a:cs typeface="+mn-cs"/>
              </a:rPr>
              <a:t>	- </a:t>
            </a:r>
            <a:r>
              <a:rPr lang="fr-FR" sz="1400" dirty="0"/>
              <a:t>Régler le (les) paramètre(s) de fonctionnement.</a:t>
            </a:r>
            <a:endParaRPr lang="fr-FR" sz="1400" dirty="0">
              <a:latin typeface="+mn-lt"/>
              <a:cs typeface="+mn-cs"/>
            </a:endParaRPr>
          </a:p>
        </p:txBody>
      </p:sp>
      <p:pic>
        <p:nvPicPr>
          <p:cNvPr id="1026" name="Picture 2" descr="J:\télémaintenance1\telemaintenancev8\pages\medias\1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208338"/>
            <a:ext cx="61039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7" name="Ellipse 6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788988"/>
            <a:ext cx="898048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fonctionnement, relever les paramètres surveillés</a:t>
            </a: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fr-FR" sz="1400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	- </a:t>
            </a:r>
            <a:r>
              <a:rPr lang="fr-FR" sz="1400" dirty="0"/>
              <a:t>Identifier les paramètres de dégradation à contrôler à partir du document ressources </a:t>
            </a:r>
          </a:p>
          <a:p>
            <a:pPr>
              <a:defRPr/>
            </a:pPr>
            <a:r>
              <a:rPr lang="fr-FR" dirty="0"/>
              <a:t>            </a:t>
            </a:r>
            <a:r>
              <a:rPr lang="fr-FR" sz="1400" dirty="0"/>
              <a:t>                         (plan de maintenance / télémaintenance 6000 h).</a:t>
            </a:r>
          </a:p>
        </p:txBody>
      </p:sp>
      <p:pic>
        <p:nvPicPr>
          <p:cNvPr id="2050" name="Picture 2" descr="J:\télémaintenance1\plan mainten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767013"/>
            <a:ext cx="780415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6657975" y="3862388"/>
            <a:ext cx="674688" cy="566737"/>
          </a:xfrm>
          <a:prstGeom prst="straightConnector1">
            <a:avLst/>
          </a:prstGeom>
          <a:ln w="34925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8" name="Ellipse 7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788988"/>
            <a:ext cx="898048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fonctionnement, relever les paramètres surveillés</a:t>
            </a: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fr-FR" sz="1400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	- </a:t>
            </a:r>
            <a:r>
              <a:rPr lang="fr-FR" sz="1400" dirty="0"/>
              <a:t>Identifier les paramètres de dégradation à contrôler à partir du document ressources </a:t>
            </a:r>
          </a:p>
          <a:p>
            <a:pPr>
              <a:defRPr/>
            </a:pPr>
            <a:r>
              <a:rPr lang="fr-FR" dirty="0"/>
              <a:t>            </a:t>
            </a:r>
            <a:r>
              <a:rPr lang="fr-FR" sz="1400" dirty="0"/>
              <a:t>                         (plan de maintenance / télémaintenance 6000 h).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pic>
        <p:nvPicPr>
          <p:cNvPr id="3075" name="Picture 3" descr="J:\télémaintenance1\Microsoft Excel - ressourses exemple.xls  [Mode de compatibilité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8988"/>
            <a:ext cx="8078787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7" name="Ellipse 6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788988"/>
            <a:ext cx="8980488" cy="218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fonctionnement, relever les paramètres surveillés</a:t>
            </a: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fr-FR" sz="1400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	- </a:t>
            </a:r>
            <a:r>
              <a:rPr lang="fr-FR" sz="1400" dirty="0"/>
              <a:t>Compléter le tableau d'évolution des paramètres de dégradation à partir du plan</a:t>
            </a:r>
          </a:p>
          <a:p>
            <a:pPr>
              <a:defRPr/>
            </a:pPr>
            <a:r>
              <a:rPr lang="fr-FR" sz="1400" dirty="0"/>
              <a:t>                                       de maintenance puis de vos mesures.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pic>
        <p:nvPicPr>
          <p:cNvPr id="4099" name="Picture 3" descr="J:\télémaintenance1\presentation 11.pptx - Microsoft 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9525"/>
            <a:ext cx="7246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298700" y="1109663"/>
            <a:ext cx="684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2500tr/min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235075" y="2238375"/>
            <a:ext cx="249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Niveau vibration moteur palier avant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235075" y="2373313"/>
            <a:ext cx="249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Niveau vibration pompe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228725" y="2516188"/>
            <a:ext cx="249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Niveau température bobinage moteur(°)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228725" y="2651125"/>
            <a:ext cx="2492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Intensité du courant moteur (A)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235075" y="2798763"/>
            <a:ext cx="2493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Débit pompe (m³/h)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808413" y="2238375"/>
            <a:ext cx="401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5         7                                    3,4       3,5    3,3     4        4,1 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810000" y="2373313"/>
            <a:ext cx="401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5         7                                    3,8       3,6    4       3,9      4,3 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3810000" y="2514600"/>
            <a:ext cx="401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70       80                                    52      53    63      66       69 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819525" y="2647950"/>
            <a:ext cx="4011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1,7     1,8                                   1,3     1,2    1,3     1,4     1,4 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836988" y="2781300"/>
            <a:ext cx="40116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7         6                                    8         8,1    8        7,9    7,9</a:t>
            </a:r>
          </a:p>
        </p:txBody>
      </p:sp>
      <p:pic>
        <p:nvPicPr>
          <p:cNvPr id="4100" name="Picture 4" descr="J:\télémaintenance1\Microsoft Excel - compte rendu exemple.xls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032250"/>
            <a:ext cx="68691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21" name="Ellipse 20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788988"/>
            <a:ext cx="8980488" cy="218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fonctionnement, relever les paramètres surveillés</a:t>
            </a: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fr-FR" sz="1400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	- </a:t>
            </a:r>
            <a:r>
              <a:rPr lang="fr-FR" sz="1400" dirty="0"/>
              <a:t>Compléter le tableau d'évolution des paramètres de dégradation à partir du plan</a:t>
            </a:r>
          </a:p>
          <a:p>
            <a:pPr>
              <a:defRPr/>
            </a:pPr>
            <a:r>
              <a:rPr lang="fr-FR" sz="1400" dirty="0"/>
              <a:t>                                       de maintenance puis de vos mesures.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38918" name="ZoneTexte 2"/>
          <p:cNvSpPr txBox="1">
            <a:spLocks noChangeArrowheads="1"/>
          </p:cNvSpPr>
          <p:nvPr/>
        </p:nvSpPr>
        <p:spPr bwMode="auto">
          <a:xfrm>
            <a:off x="2298700" y="1109663"/>
            <a:ext cx="6842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800">
                <a:solidFill>
                  <a:schemeClr val="bg2"/>
                </a:solidFill>
              </a:rPr>
              <a:t>2500tr/min</a:t>
            </a:r>
          </a:p>
        </p:txBody>
      </p:sp>
      <p:grpSp>
        <p:nvGrpSpPr>
          <p:cNvPr id="38919" name="Groupe 3"/>
          <p:cNvGrpSpPr>
            <a:grpSpLocks/>
          </p:cNvGrpSpPr>
          <p:nvPr/>
        </p:nvGrpSpPr>
        <p:grpSpPr bwMode="auto">
          <a:xfrm>
            <a:off x="709613" y="9525"/>
            <a:ext cx="7246937" cy="6858000"/>
            <a:chOff x="710214" y="8879"/>
            <a:chExt cx="7245701" cy="6858000"/>
          </a:xfrm>
        </p:grpSpPr>
        <p:pic>
          <p:nvPicPr>
            <p:cNvPr id="38926" name="Picture 3" descr="J:\télémaintenance1\presentation 11.pptx - Microsoft PowerPoi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14" y="8879"/>
              <a:ext cx="724570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ZoneTexte 9"/>
            <p:cNvSpPr txBox="1">
              <a:spLocks noChangeArrowheads="1"/>
            </p:cNvSpPr>
            <p:nvPr/>
          </p:nvSpPr>
          <p:spPr bwMode="auto">
            <a:xfrm>
              <a:off x="1235477" y="2238651"/>
              <a:ext cx="24931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Niveau vibration moteur palier avant</a:t>
              </a:r>
            </a:p>
          </p:txBody>
        </p:sp>
        <p:sp>
          <p:nvSpPr>
            <p:cNvPr id="38928" name="ZoneTexte 10"/>
            <p:cNvSpPr txBox="1">
              <a:spLocks noChangeArrowheads="1"/>
            </p:cNvSpPr>
            <p:nvPr/>
          </p:nvSpPr>
          <p:spPr bwMode="auto">
            <a:xfrm>
              <a:off x="1235477" y="2373295"/>
              <a:ext cx="24931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Niveau vibration pompe</a:t>
              </a:r>
            </a:p>
          </p:txBody>
        </p:sp>
        <p:sp>
          <p:nvSpPr>
            <p:cNvPr id="38929" name="ZoneTexte 11"/>
            <p:cNvSpPr txBox="1">
              <a:spLocks noChangeArrowheads="1"/>
            </p:cNvSpPr>
            <p:nvPr/>
          </p:nvSpPr>
          <p:spPr bwMode="auto">
            <a:xfrm>
              <a:off x="1228074" y="2516911"/>
              <a:ext cx="24931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Niveau température bobinage moteur(°)</a:t>
              </a:r>
            </a:p>
          </p:txBody>
        </p:sp>
        <p:sp>
          <p:nvSpPr>
            <p:cNvPr id="38930" name="ZoneTexte 12"/>
            <p:cNvSpPr txBox="1">
              <a:spLocks noChangeArrowheads="1"/>
            </p:cNvSpPr>
            <p:nvPr/>
          </p:nvSpPr>
          <p:spPr bwMode="auto">
            <a:xfrm>
              <a:off x="1228074" y="2651267"/>
              <a:ext cx="24931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Intensité du courant moteur (A)</a:t>
              </a:r>
            </a:p>
          </p:txBody>
        </p:sp>
        <p:sp>
          <p:nvSpPr>
            <p:cNvPr id="38931" name="ZoneTexte 13"/>
            <p:cNvSpPr txBox="1">
              <a:spLocks noChangeArrowheads="1"/>
            </p:cNvSpPr>
            <p:nvPr/>
          </p:nvSpPr>
          <p:spPr bwMode="auto">
            <a:xfrm>
              <a:off x="1235477" y="2798648"/>
              <a:ext cx="24931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Débit pompe (m³/h)</a:t>
              </a:r>
            </a:p>
          </p:txBody>
        </p:sp>
        <p:sp>
          <p:nvSpPr>
            <p:cNvPr id="38932" name="ZoneTexte 14"/>
            <p:cNvSpPr txBox="1">
              <a:spLocks noChangeArrowheads="1"/>
            </p:cNvSpPr>
            <p:nvPr/>
          </p:nvSpPr>
          <p:spPr bwMode="auto">
            <a:xfrm>
              <a:off x="3808523" y="2238651"/>
              <a:ext cx="40127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5         7                                    3,4       3,5    3,3     4        4,1    </a:t>
              </a:r>
              <a:r>
                <a:rPr lang="fr-FR" altLang="fr-FR" sz="800" b="1">
                  <a:solidFill>
                    <a:srgbClr val="FF0000"/>
                  </a:solidFill>
                </a:rPr>
                <a:t>4,23</a:t>
              </a:r>
              <a:r>
                <a:rPr lang="fr-FR" altLang="fr-FR" sz="8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38933" name="ZoneTexte 15"/>
            <p:cNvSpPr txBox="1">
              <a:spLocks noChangeArrowheads="1"/>
            </p:cNvSpPr>
            <p:nvPr/>
          </p:nvSpPr>
          <p:spPr bwMode="auto">
            <a:xfrm>
              <a:off x="3809997" y="2373295"/>
              <a:ext cx="40127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5         7                                    3,8       3,6    4       3,9      4,3    </a:t>
              </a:r>
              <a:r>
                <a:rPr lang="fr-FR" altLang="fr-FR" sz="800" b="1">
                  <a:solidFill>
                    <a:srgbClr val="FF0000"/>
                  </a:solidFill>
                </a:rPr>
                <a:t>4,31</a:t>
              </a:r>
              <a:r>
                <a:rPr lang="fr-FR" altLang="fr-FR" sz="8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38934" name="ZoneTexte 16"/>
            <p:cNvSpPr txBox="1">
              <a:spLocks noChangeArrowheads="1"/>
            </p:cNvSpPr>
            <p:nvPr/>
          </p:nvSpPr>
          <p:spPr bwMode="auto">
            <a:xfrm>
              <a:off x="3809997" y="2515343"/>
              <a:ext cx="40127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70       80                                    52      53    63      66       69     </a:t>
              </a:r>
              <a:r>
                <a:rPr lang="fr-FR" altLang="fr-FR" sz="800" b="1">
                  <a:solidFill>
                    <a:srgbClr val="FF0000"/>
                  </a:solidFill>
                </a:rPr>
                <a:t>76</a:t>
              </a:r>
              <a:r>
                <a:rPr lang="fr-FR" altLang="fr-FR" sz="8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38935" name="ZoneTexte 17"/>
            <p:cNvSpPr txBox="1">
              <a:spLocks noChangeArrowheads="1"/>
            </p:cNvSpPr>
            <p:nvPr/>
          </p:nvSpPr>
          <p:spPr bwMode="auto">
            <a:xfrm>
              <a:off x="3818875" y="2648513"/>
              <a:ext cx="40127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1,7     1,8                                   1,3     1,2    1,3     1,4     1,4    </a:t>
              </a:r>
              <a:r>
                <a:rPr lang="fr-FR" altLang="fr-FR" sz="800" b="1">
                  <a:solidFill>
                    <a:srgbClr val="FF0000"/>
                  </a:solidFill>
                </a:rPr>
                <a:t>1,44</a:t>
              </a:r>
              <a:r>
                <a:rPr lang="fr-FR" altLang="fr-FR" sz="8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38936" name="ZoneTexte 18"/>
            <p:cNvSpPr txBox="1">
              <a:spLocks noChangeArrowheads="1"/>
            </p:cNvSpPr>
            <p:nvPr/>
          </p:nvSpPr>
          <p:spPr bwMode="auto">
            <a:xfrm>
              <a:off x="3836631" y="2798648"/>
              <a:ext cx="40127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2"/>
                </a:buClr>
                <a:buFont typeface="Wingdings 2" pitchFamily="18" charset="2"/>
                <a:buChar char="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800">
                  <a:solidFill>
                    <a:schemeClr val="bg2"/>
                  </a:solidFill>
                </a:rPr>
                <a:t>7         6                                    8         8,1    8        7,9    7,9    </a:t>
              </a:r>
              <a:r>
                <a:rPr lang="fr-FR" altLang="fr-FR" sz="800" b="1">
                  <a:solidFill>
                    <a:srgbClr val="FF0000"/>
                  </a:solidFill>
                </a:rPr>
                <a:t> 7,86</a:t>
              </a:r>
            </a:p>
          </p:txBody>
        </p:sp>
      </p:grpSp>
      <p:pic>
        <p:nvPicPr>
          <p:cNvPr id="38920" name="Picture 4" descr="J:\télémaintenance1\Microsoft Excel - compte rendu exemple.xls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032250"/>
            <a:ext cx="68691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J:\télémaintenance1\Microsoft Exc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995738"/>
            <a:ext cx="6869113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21" name="Ellipse 20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788988"/>
            <a:ext cx="8980488" cy="218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fonctionnement, relever les paramètres surveillés</a:t>
            </a: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fr-FR" sz="1400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	- </a:t>
            </a:r>
            <a:r>
              <a:rPr lang="fr-FR" sz="1400" dirty="0"/>
              <a:t>Procéder à l'extrapolation des courbes.</a:t>
            </a:r>
          </a:p>
          <a:p>
            <a:pPr>
              <a:defRPr/>
            </a:pPr>
            <a:r>
              <a:rPr lang="fr-FR" sz="1400" dirty="0"/>
              <a:t>		- Déterminer le moment probable où le ou les seuil(s) d'alarme(s) seront atteints.</a:t>
            </a:r>
          </a:p>
        </p:txBody>
      </p:sp>
      <p:pic>
        <p:nvPicPr>
          <p:cNvPr id="6146" name="Picture 2" descr="J:\télémaintenance1\Microsoft Exce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788988"/>
            <a:ext cx="75342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J:\télémaintenance1\mico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88988"/>
            <a:ext cx="75247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5805488" y="5478463"/>
            <a:ext cx="674687" cy="566737"/>
          </a:xfrm>
          <a:prstGeom prst="straightConnector1">
            <a:avLst/>
          </a:prstGeom>
          <a:ln w="34925" cmpd="sng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788988"/>
            <a:ext cx="8980488" cy="218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Mettre en fonctionnement, relever les paramètres surveillés</a:t>
            </a:r>
            <a:endParaRPr lang="fr-FR" dirty="0">
              <a:solidFill>
                <a:srgbClr val="F79646">
                  <a:lumMod val="40000"/>
                  <a:lumOff val="60000"/>
                </a:srgb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fr-FR" sz="1400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	- </a:t>
            </a:r>
            <a:r>
              <a:rPr lang="fr-FR" sz="1400" dirty="0"/>
              <a:t>Procéder à l'extrapolation des courbes.</a:t>
            </a:r>
          </a:p>
          <a:p>
            <a:pPr>
              <a:defRPr/>
            </a:pPr>
            <a:r>
              <a:rPr lang="fr-FR" sz="1400" dirty="0"/>
              <a:t>		- Déterminer le moment probable où le ou les seuil(s) d'alarme(s) seront atteints.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pic>
        <p:nvPicPr>
          <p:cNvPr id="6148" name="Picture 4" descr="J:\télémaintenance1\presentation 22.pptx - Microsoft 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179638"/>
            <a:ext cx="67024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788988"/>
            <a:ext cx="89804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2001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800">
                <a:solidFill>
                  <a:srgbClr val="FFFFFF"/>
                </a:solidFill>
              </a:rPr>
              <a:t> </a:t>
            </a:r>
            <a:r>
              <a:rPr lang="fr-FR" altLang="fr-FR" sz="2000">
                <a:solidFill>
                  <a:srgbClr val="FFFFFF"/>
                </a:solidFill>
              </a:rPr>
              <a:t>Description de l’activité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u="sng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 u="sng">
                <a:solidFill>
                  <a:srgbClr val="FFFFFF"/>
                </a:solidFill>
              </a:rPr>
              <a:t>Contenu de la séquence :</a:t>
            </a:r>
            <a:endParaRPr lang="fr-FR" altLang="fr-FR" sz="240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3) Travail demandé</a:t>
            </a:r>
            <a:endParaRPr lang="fr-FR" altLang="fr-FR" sz="1800"/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fr-FR" altLang="fr-FR" sz="1800">
                <a:solidFill>
                  <a:srgbClr val="FCD5B5"/>
                </a:solidFill>
              </a:rPr>
              <a:t>Rédiger un Email</a:t>
            </a:r>
          </a:p>
          <a:p>
            <a:pPr lvl="1"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solidFill>
                  <a:srgbClr val="FCD5B5"/>
                </a:solidFill>
              </a:rPr>
              <a:t>		</a:t>
            </a:r>
            <a:r>
              <a:rPr lang="fr-FR" altLang="fr-FR" sz="1400"/>
              <a:t>Objet : Alerter la société anglaise et proposer un rendez- vous par visioconférence.</a:t>
            </a:r>
          </a:p>
          <a:p>
            <a:pPr lvl="2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fr-FR" altLang="fr-FR" sz="1800">
                <a:solidFill>
                  <a:srgbClr val="FCD5B5"/>
                </a:solidFill>
              </a:rPr>
              <a:t>Préparer l’intervention</a:t>
            </a:r>
          </a:p>
          <a:p>
            <a:pPr lvl="3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/>
              <a:t>	- Compléter la fiche de procédures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cs typeface="Arial" panose="020B0604020202020204" pitchFamily="34" charset="0"/>
              </a:rPr>
              <a:t>Introduction de l’apprentissage de la langue anglaise lors d’une </a:t>
            </a:r>
            <a:r>
              <a:rPr lang="fr-FR" sz="2400" dirty="0">
                <a:cs typeface="Arial" panose="020B0604020202020204" pitchFamily="34" charset="0"/>
              </a:rPr>
              <a:t>séquence </a:t>
            </a:r>
            <a:r>
              <a:rPr lang="fr-FR" sz="2400" dirty="0" smtClean="0">
                <a:cs typeface="Arial" panose="020B0604020202020204" pitchFamily="34" charset="0"/>
              </a:rPr>
              <a:t>d’intervention</a:t>
            </a:r>
            <a:endParaRPr lang="fr-FR" sz="2400" dirty="0">
              <a:cs typeface="Arial" panose="020B0604020202020204" pitchFamily="34" charset="0"/>
            </a:endParaRPr>
          </a:p>
        </p:txBody>
      </p:sp>
      <p:pic>
        <p:nvPicPr>
          <p:cNvPr id="7170" name="Picture 2" descr="J:\télémaintenance1\procedure.pptx - Microsoft 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922463"/>
            <a:ext cx="91662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7" name="Ellipse 6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15365" name="ZoneTexte 5"/>
          <p:cNvSpPr txBox="1">
            <a:spLocks noChangeArrowheads="1"/>
          </p:cNvSpPr>
          <p:nvPr/>
        </p:nvSpPr>
        <p:spPr bwMode="auto">
          <a:xfrm>
            <a:off x="0" y="827088"/>
            <a:ext cx="83677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/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/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Rappel de l'épreuve (objectif, nature, modalités d'évaluation)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Les défis et difficultés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Pistes et amorces de solutions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Organisation de l’heure de co-enseignement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 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i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788988"/>
            <a:ext cx="8980488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rgbClr val="F79646">
                    <a:lumMod val="40000"/>
                    <a:lumOff val="60000"/>
                  </a:srgbClr>
                </a:solidFill>
              </a:rPr>
              <a:t>Correspondre par visioconférence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F79646">
                    <a:lumMod val="40000"/>
                    <a:lumOff val="60000"/>
                  </a:srgbClr>
                </a:solidFill>
                <a:latin typeface="+mn-lt"/>
                <a:cs typeface="+mn-cs"/>
              </a:rPr>
              <a:t>		</a:t>
            </a:r>
            <a:r>
              <a:rPr lang="fr-FR" sz="1400" dirty="0"/>
              <a:t>Objet : Répondre aux questions posées par un interlocuteur anglais.</a:t>
            </a:r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r>
              <a:rPr lang="fr-FR" sz="1400" dirty="0"/>
              <a:t>		Enregistrez votre réponse</a:t>
            </a:r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pic>
        <p:nvPicPr>
          <p:cNvPr id="8194" name="Picture 2" descr="J:\télémaintenance1\viso1pptx - Microsoft PowerPoint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838450"/>
            <a:ext cx="888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J:\télémaintenance1\visio2- Microsoft PowerPoint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800475"/>
            <a:ext cx="6127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8" name="Ellipse 7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788988"/>
            <a:ext cx="8980488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800" dirty="0">
                <a:solidFill>
                  <a:prstClr val="white"/>
                </a:solidFill>
              </a:rPr>
              <a:t> </a:t>
            </a:r>
            <a:r>
              <a:rPr lang="fr-FR" sz="2000" dirty="0">
                <a:solidFill>
                  <a:prstClr val="white"/>
                </a:solidFill>
              </a:rPr>
              <a:t>Description de l’activité</a:t>
            </a:r>
          </a:p>
          <a:p>
            <a:pPr lvl="1">
              <a:defRPr/>
            </a:pPr>
            <a:endParaRPr lang="fr-FR" sz="2400" u="sng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sz="2000" u="sng" dirty="0">
                <a:solidFill>
                  <a:prstClr val="white"/>
                </a:solidFill>
              </a:rPr>
              <a:t>Contenu de la séquence :</a:t>
            </a:r>
            <a:endParaRPr lang="fr-FR" sz="2400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FFFF00"/>
                </a:solidFill>
                <a:latin typeface="+mn-lt"/>
                <a:cs typeface="+mn-cs"/>
              </a:rPr>
              <a:t>3) Travail demandé</a:t>
            </a:r>
            <a:endParaRPr lang="fr-FR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dirty="0">
                <a:solidFill>
                  <a:srgbClr val="F79646">
                    <a:lumMod val="40000"/>
                    <a:lumOff val="60000"/>
                  </a:srgbClr>
                </a:solidFill>
              </a:rPr>
              <a:t>Planifier  l’intervention</a:t>
            </a:r>
          </a:p>
          <a:p>
            <a:pPr>
              <a:defRPr/>
            </a:pPr>
            <a:r>
              <a:rPr lang="fr-FR" sz="1400" dirty="0"/>
              <a:t>		- Mettre à jour les plannings.</a:t>
            </a:r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pic>
        <p:nvPicPr>
          <p:cNvPr id="9218" name="Picture 2" descr="J:\télémaintenance1\plannig - Microsoft 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88"/>
            <a:ext cx="13849350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dirty="0">
                <a:solidFill>
                  <a:srgbClr val="FFFF00"/>
                </a:solidFill>
              </a:rPr>
              <a:t>Co-enseignement</a:t>
            </a:r>
            <a:r>
              <a:rPr lang="fr-FR" sz="800" dirty="0"/>
              <a:t>   </a:t>
            </a:r>
            <a:r>
              <a:rPr lang="fr-FR" sz="600" dirty="0"/>
              <a:t>1-Rappel épreuve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i="1" u="sng" dirty="0">
                <a:solidFill>
                  <a:srgbClr val="FFFF00"/>
                </a:solidFill>
              </a:rPr>
              <a:t>Description de l’activité</a:t>
            </a:r>
            <a:r>
              <a:rPr lang="fr-FR" sz="800" b="1" i="1" dirty="0">
                <a:solidFill>
                  <a:srgbClr val="FFFF00"/>
                </a:solidFill>
              </a:rPr>
              <a:t>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i="1" u="sng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</a:t>
            </a:r>
            <a:r>
              <a:rPr lang="fr-FR" sz="600" i="1" u="sng" dirty="0"/>
              <a:t>Travail demandé</a:t>
            </a:r>
            <a:r>
              <a:rPr lang="fr-FR" sz="800" i="1" u="sng" dirty="0"/>
              <a:t>   </a:t>
            </a:r>
          </a:p>
        </p:txBody>
      </p:sp>
      <p:sp>
        <p:nvSpPr>
          <p:cNvPr id="7" name="Ellipse 6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45061" name="ZoneTexte 7"/>
          <p:cNvSpPr txBox="1">
            <a:spLocks noChangeArrowheads="1"/>
          </p:cNvSpPr>
          <p:nvPr/>
        </p:nvSpPr>
        <p:spPr bwMode="auto">
          <a:xfrm>
            <a:off x="198438" y="2098675"/>
            <a:ext cx="87836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4400">
                <a:solidFill>
                  <a:srgbClr val="FFC000"/>
                </a:solidFill>
              </a:rPr>
              <a:t>Thank you very much for listening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fr-FR" sz="4400">
                <a:solidFill>
                  <a:srgbClr val="FFC000"/>
                </a:solidFill>
              </a:rPr>
              <a:t>and good luck for the future.</a:t>
            </a:r>
            <a:endParaRPr lang="fr-FR" altLang="fr-FR" sz="44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ton d'action : Retour 4">
            <a:hlinkClick r:id="rId3" action="ppaction://hlinksldjump" highlightClick="1"/>
          </p:cNvPr>
          <p:cNvSpPr/>
          <p:nvPr/>
        </p:nvSpPr>
        <p:spPr>
          <a:xfrm>
            <a:off x="23813" y="5795963"/>
            <a:ext cx="1042987" cy="10414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appel1soustitr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46225"/>
            <a:ext cx="6858000" cy="4572000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b"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3238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Rappel de l'épreuve (objectif, nature, modalités d'évaluation)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rgbClr val="FFFF00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CD5B5"/>
                </a:solidFill>
              </a:rPr>
              <a:t>Épreuve E6, sous-épreuve U61 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400" b="1">
              <a:cs typeface="KodchiangUPC" pitchFamily="18" charset="-34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400" b="1">
                <a:cs typeface="KodchiangUPC" pitchFamily="18" charset="-34"/>
              </a:rPr>
              <a:t>Objectif </a:t>
            </a:r>
            <a:r>
              <a:rPr lang="fr-FR" altLang="fr-FR" sz="1400">
                <a:cs typeface="KodchiangUPC" pitchFamily="18" charset="-34"/>
              </a:rPr>
              <a:t>: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2000">
                <a:cs typeface="KodchiangUPC" pitchFamily="18" charset="-34"/>
              </a:rPr>
              <a:t>		</a:t>
            </a:r>
            <a:r>
              <a:rPr lang="fr-FR" altLang="fr-FR" sz="1400">
                <a:cs typeface="KodchiangUPC" pitchFamily="18" charset="-34"/>
              </a:rPr>
              <a:t>- restituer et expliciter toutes les méthodes et procédures exigées dans l’entreprise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                          dans un rapport et devant un auditoire, y compris en langue anglaise.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4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400" b="1">
                <a:cs typeface="KodchiangUPC" pitchFamily="18" charset="-34"/>
              </a:rPr>
              <a:t>	Nature </a:t>
            </a:r>
            <a:r>
              <a:rPr lang="fr-FR" altLang="fr-FR" sz="1400">
                <a:cs typeface="KodchiangUPC" pitchFamily="18" charset="-34"/>
              </a:rPr>
              <a:t>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400">
                <a:cs typeface="KodchiangUPC" pitchFamily="18" charset="-34"/>
              </a:rPr>
              <a:t>			 - un résumé d’une page en langue anglaise d’une activité de maintenance réalisée au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                                  sein de l’entreprise (dans le rapport d'activités en entreprise de 20 à 25 pages)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400">
                <a:cs typeface="KodchiangUPC" pitchFamily="18" charset="-34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			 - présentation structurée à l'aide d'un support numérique, du rapport de stage, d’une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                                 durée totale de 25 min 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4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 			- 15 min de présentation, 10 min en français, 5 min en anglais.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			  (présentation d' une seconde tâche de maintenance préventive réalisée, en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                                  anglais, en  développant les techniques, les moyens, les stratégies, et la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                                  logistique retenus pour   résoudre la problématique de l’intervention réalisée)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4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			 - entretien de 10 min avec le jury, dont 5 min en anglais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4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 b="1">
                <a:cs typeface="KodchiangUPC" pitchFamily="18" charset="-34"/>
              </a:rPr>
              <a:t>	</a:t>
            </a:r>
            <a:endParaRPr lang="fr-FR" altLang="fr-FR" sz="1400">
              <a:cs typeface="KodchiangUPC" pitchFamily="18" charset="-34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400" b="1">
              <a:solidFill>
                <a:srgbClr val="FCD5B5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4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 b="1">
                <a:cs typeface="KodchiangUPC" pitchFamily="18" charset="-34"/>
              </a:rPr>
              <a:t>		</a:t>
            </a:r>
            <a:endParaRPr lang="fr-FR" altLang="fr-FR" sz="180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</a:t>
            </a:r>
            <a:r>
              <a:rPr lang="fr-FR" sz="600" i="1" u="sng" dirty="0"/>
              <a:t>Rappel épreuve</a:t>
            </a:r>
            <a:r>
              <a:rPr lang="fr-FR" sz="600" dirty="0"/>
              <a:t>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3238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fr-FR" altLang="fr-FR" sz="1800">
                <a:solidFill>
                  <a:srgbClr val="FFFF00"/>
                </a:solidFill>
              </a:rPr>
              <a:t>Rappel de l'épreuve (objectif, nature, modalités d'évaluation)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4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 b="1">
                <a:cs typeface="KodchiangUPC" pitchFamily="18" charset="-34"/>
              </a:rPr>
              <a:t>		</a:t>
            </a:r>
            <a:r>
              <a:rPr lang="fr-FR" altLang="fr-FR" sz="1600">
                <a:cs typeface="KodchiangUPC" pitchFamily="18" charset="-34"/>
              </a:rPr>
              <a:t>Modalités de l'évaluation </a:t>
            </a:r>
            <a:r>
              <a:rPr lang="fr-FR" altLang="fr-FR" sz="1400">
                <a:cs typeface="KodchiangUPC" pitchFamily="18" charset="-34"/>
              </a:rPr>
              <a:t>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			- présence de l'enseignant d'anglais dans le jury, mais consignes succinctes  quant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400">
                <a:cs typeface="KodchiangUPC" pitchFamily="18" charset="-34"/>
              </a:rPr>
              <a:t>                                     à la notation.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rgbClr val="FFFF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07975" y="3252788"/>
          <a:ext cx="7583488" cy="250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484"/>
                <a:gridCol w="2523766"/>
                <a:gridCol w="400670"/>
                <a:gridCol w="341257"/>
                <a:gridCol w="364007"/>
                <a:gridCol w="352632"/>
                <a:gridCol w="333672"/>
              </a:tblGrid>
              <a:tr h="548779">
                <a:tc gridSpan="7">
                  <a:txBody>
                    <a:bodyPr/>
                    <a:lstStyle/>
                    <a:p>
                      <a:r>
                        <a:rPr lang="fr-FR" sz="1800" dirty="0" smtClean="0"/>
                        <a:t>EVALUATION DE LA COMPETENCE C 52</a:t>
                      </a:r>
                    </a:p>
                    <a:p>
                      <a:r>
                        <a:rPr lang="fr-FR" sz="1200" dirty="0" smtClean="0"/>
                        <a:t>Présenter</a:t>
                      </a:r>
                      <a:r>
                        <a:rPr lang="fr-FR" sz="1200" baseline="0" dirty="0" smtClean="0"/>
                        <a:t> une activité de maintenance</a:t>
                      </a:r>
                      <a:endParaRPr lang="fr-FR" sz="1200" dirty="0"/>
                    </a:p>
                  </a:txBody>
                  <a:tcPr marL="91441" marR="91441" marT="45732" marB="4573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0487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Actions liées à l’activité</a:t>
                      </a:r>
                      <a:endParaRPr lang="fr-FR" sz="1200" b="1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Indicateurs de performance</a:t>
                      </a:r>
                      <a:endParaRPr lang="fr-FR" sz="1200" b="1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" dirty="0" smtClean="0"/>
                        <a:t>Non évaluée</a:t>
                      </a:r>
                      <a:endParaRPr lang="fr-FR" sz="600" dirty="0"/>
                    </a:p>
                  </a:txBody>
                  <a:tcPr marL="36000" marR="36000" marT="45732" marB="45732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0</a:t>
                      </a:r>
                      <a:endParaRPr lang="fr-FR" sz="14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endParaRPr lang="fr-FR" sz="14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</a:t>
                      </a:r>
                      <a:endParaRPr lang="fr-FR" sz="14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 marL="91441" marR="91441" marT="45732" marB="45732"/>
                </a:tc>
              </a:tr>
              <a:tr h="640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Communiquer dans un langage</a:t>
                      </a:r>
                      <a:r>
                        <a:rPr lang="fr-FR" sz="900" baseline="0" dirty="0" smtClean="0"/>
                        <a:t> technique adapté au sein d’une équipe.</a:t>
                      </a:r>
                      <a:endParaRPr lang="fr-FR" sz="9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. L’expression est structurée.</a:t>
                      </a:r>
                    </a:p>
                    <a:p>
                      <a:r>
                        <a:rPr lang="fr-FR" sz="900" dirty="0" smtClean="0"/>
                        <a:t>. L’expression en anglais et le vocabulaire utilisé permettent une compréhension sans équivoque.</a:t>
                      </a:r>
                      <a:endParaRPr lang="fr-FR" sz="9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</a:tr>
              <a:tr h="370934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Elaborer les documents d’illustration nécessaires à l’exposé.</a:t>
                      </a:r>
                      <a:endParaRPr lang="fr-FR" sz="9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. Les informations sont transmises</a:t>
                      </a:r>
                      <a:r>
                        <a:rPr lang="fr-FR" sz="900" baseline="0" dirty="0" smtClean="0"/>
                        <a:t> de manière concise et précise.</a:t>
                      </a:r>
                      <a:endParaRPr lang="fr-FR" sz="9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</a:tr>
              <a:tr h="640242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Expliciter une organisation, une méthode ou une procédure de maintenance.</a:t>
                      </a:r>
                      <a:endParaRPr lang="fr-FR" sz="9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. L’organisation, la méthode ou la procédure de maintenance est clairement et rigoureusement décrite, les éléments essentiels sont énoncés</a:t>
                      </a:r>
                      <a:endParaRPr lang="fr-FR" sz="900" dirty="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32" marB="45732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32" marB="45732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</a:t>
            </a:r>
            <a:r>
              <a:rPr lang="fr-FR" sz="600" i="1" u="sng" dirty="0"/>
              <a:t>Rappel épreuve</a:t>
            </a:r>
            <a:r>
              <a:rPr lang="fr-FR" sz="600" dirty="0"/>
              <a:t>  2-Défis difficultés 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7" name="Ellipse 6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2)Les défis et difficultés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600" b="1">
              <a:solidFill>
                <a:srgbClr val="FCD5B5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	Obstacles linguistiques et techniques 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6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	Niveau des étudiants, très bas pour certains et motivation très faible (comment tenter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              de combler autant de lacunes et re-motiver)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6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	Niveau des enseignants de spécialité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6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	Maîtrise de notions techniques complexes par l'enseignant d'anglais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6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	Problème du vocabulaire technique spécialisé (recherche, vérification)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6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	Continuer à développer les compétences langagières classiques (comprendre l'écrit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              et l'oral, s'exprimer à l'écrit et l'oral, interagir) dans le cadre de l'épreuve E6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i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</a:t>
            </a:r>
            <a:r>
              <a:rPr lang="fr-FR" sz="600" i="1" u="sng" dirty="0"/>
              <a:t>Défis difficultés </a:t>
            </a:r>
            <a:r>
              <a:rPr lang="fr-FR" sz="600" dirty="0"/>
              <a:t>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2)Les défis et difficultés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1600" b="1">
              <a:solidFill>
                <a:srgbClr val="FCD5B5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>
                <a:cs typeface="KodchiangUPC" pitchFamily="18" charset="-34"/>
              </a:rPr>
              <a:t>	Trouver une continuité avec 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600">
                <a:cs typeface="KodchiangUPC" pitchFamily="18" charset="-34"/>
              </a:rPr>
              <a:t>		</a:t>
            </a:r>
            <a:r>
              <a:rPr lang="fr-FR" altLang="fr-FR" sz="1400">
                <a:cs typeface="KodchiangUPC" pitchFamily="18" charset="-34"/>
              </a:rPr>
              <a:t>- les cours d'enseignement technologique en LV de 1ère et  terminale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400">
                <a:cs typeface="KodchiangUPC" pitchFamily="18" charset="-34"/>
              </a:rPr>
              <a:t>                                     (matière à part entière)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endParaRPr lang="fr-FR" altLang="fr-FR" sz="8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400">
                <a:cs typeface="KodchiangUPC" pitchFamily="18" charset="-34"/>
              </a:rPr>
              <a:t>		- les cours de LV (recommandations officielles : documents susceptibles d'intéresser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400">
                <a:cs typeface="KodchiangUPC" pitchFamily="18" charset="-34"/>
              </a:rPr>
              <a:t>                                     des étudiants de BTS, mais sans technicité excessive, l’</a:t>
            </a:r>
            <a:r>
              <a:rPr lang="fr-FR" altLang="fr-FR" sz="1400"/>
              <a:t>enseignement  s’efforce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400"/>
              <a:t>                                     d’aborder le lexique technique couramment utilisé dans le champ de la spécialité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400"/>
              <a:t>                                     technique de l’option. )</a:t>
            </a:r>
            <a:endParaRPr lang="fr-FR" altLang="fr-FR" sz="14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endParaRPr lang="fr-FR" altLang="fr-FR" sz="8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400">
                <a:cs typeface="KodchiangUPC" pitchFamily="18" charset="-34"/>
              </a:rPr>
              <a:t>		- intégrer les étudiants de bac pro qui n'ont pas suivi l'ETLV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endParaRPr lang="fr-FR" altLang="fr-FR" sz="8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endParaRPr lang="fr-FR" altLang="fr-FR" sz="800">
              <a:cs typeface="KodchiangUPC" pitchFamily="18" charset="-34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/>
              <a:t>	Comment faire prendre conscience aux étudiants de l'importance de l'anglais dans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/>
              <a:t>               la vie professionnelle (ce n'est pas qu'une matière scolaire, souvent négligée)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600"/>
              <a:t>	Comment concevoir des activités  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 sz="1400"/>
              <a:t>		- qui préparent les étudiants au mieux à l'examen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 sz="80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400"/>
              <a:t>		- qui fassent sens, qui s'intègrent le plus naturellement possible dans la séquence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r>
              <a:rPr lang="fr-FR" altLang="fr-FR" sz="1400"/>
              <a:t>                                     technique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 typeface="Wingdings" pitchFamily="2" charset="2"/>
              <a:buNone/>
            </a:pPr>
            <a:endParaRPr lang="fr-FR" altLang="fr-FR" sz="1400">
              <a:cs typeface="KodchiangUPC" pitchFamily="18" charset="-34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i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</a:t>
            </a:r>
            <a:r>
              <a:rPr lang="fr-FR" sz="600" i="1" u="sng" dirty="0"/>
              <a:t>Défis difficultés </a:t>
            </a:r>
            <a:r>
              <a:rPr lang="fr-FR" sz="600" dirty="0"/>
              <a:t>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827088"/>
            <a:ext cx="91440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fr-FR" sz="2000" dirty="0">
                <a:solidFill>
                  <a:prstClr val="white"/>
                </a:solidFill>
              </a:rPr>
              <a:t>Co-enseignement en langue anglaise</a:t>
            </a:r>
          </a:p>
          <a:p>
            <a:pPr lvl="1" algn="ctr">
              <a:defRPr/>
            </a:pPr>
            <a:endParaRPr lang="fr-FR" sz="2400" dirty="0">
              <a:solidFill>
                <a:prstClr val="white"/>
              </a:solidFill>
            </a:endParaRPr>
          </a:p>
          <a:p>
            <a:pPr lvl="1">
              <a:defRPr/>
            </a:pPr>
            <a:r>
              <a:rPr lang="fr-FR" dirty="0">
                <a:solidFill>
                  <a:srgbClr val="FFFF00"/>
                </a:solidFill>
              </a:rPr>
              <a:t>2)Les défis et difficultés</a:t>
            </a:r>
          </a:p>
          <a:p>
            <a:pPr lvl="1">
              <a:defRPr/>
            </a:pPr>
            <a:endParaRPr lang="fr-FR" altLang="fr-FR" dirty="0">
              <a:solidFill>
                <a:srgbClr val="FFFF00"/>
              </a:solidFill>
              <a:latin typeface="+mn-lt"/>
              <a:cs typeface="+mn-cs"/>
            </a:endParaRPr>
          </a:p>
          <a:p>
            <a:pPr lvl="1">
              <a:defRPr/>
            </a:pPr>
            <a:r>
              <a:rPr lang="fr-FR" altLang="fr-FR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Questions pratiques :</a:t>
            </a:r>
          </a:p>
          <a:p>
            <a:pPr lvl="1">
              <a:defRPr/>
            </a:pPr>
            <a:endParaRPr lang="fr-FR" altLang="fr-FR" sz="16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lvl="1">
              <a:defRPr/>
            </a:pPr>
            <a:r>
              <a:rPr lang="fr-FR" altLang="fr-FR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	</a:t>
            </a:r>
            <a:r>
              <a:rPr lang="fr-FR" altLang="fr-FR" sz="1600" dirty="0">
                <a:latin typeface="+mn-lt"/>
                <a:cs typeface="KodchiangUPC" charset="-34"/>
              </a:rPr>
              <a:t>L'enseignement ne commence qu'en 2nde année (année raccourcie par la période de</a:t>
            </a:r>
          </a:p>
          <a:p>
            <a:pPr lvl="1">
              <a:defRPr/>
            </a:pPr>
            <a:r>
              <a:rPr lang="fr-FR" altLang="fr-FR" sz="1600" dirty="0">
                <a:latin typeface="+mn-lt"/>
                <a:cs typeface="KodchiangUPC" charset="-34"/>
              </a:rPr>
              <a:t>        stage de plus), on ne se trouve pas dans une dynamique commencée un an auparavant.</a:t>
            </a:r>
          </a:p>
          <a:p>
            <a:pPr lvl="1">
              <a:defRPr/>
            </a:pPr>
            <a:endParaRPr lang="fr-FR" altLang="fr-FR" sz="800" dirty="0">
              <a:latin typeface="+mn-lt"/>
              <a:cs typeface="KodchiangUPC" charset="-34"/>
            </a:endParaRPr>
          </a:p>
          <a:p>
            <a:pPr lvl="1">
              <a:defRPr/>
            </a:pPr>
            <a:r>
              <a:rPr lang="fr-FR" altLang="fr-FR" sz="1600" dirty="0">
                <a:latin typeface="+mn-lt"/>
                <a:cs typeface="KodchiangUPC" charset="-34"/>
              </a:rPr>
              <a:t>	Comment organiser concrètement l'enseignement à 2, sur une heure hebdomadaire ?</a:t>
            </a:r>
          </a:p>
          <a:p>
            <a:pPr lvl="1">
              <a:defRPr/>
            </a:pPr>
            <a:r>
              <a:rPr lang="fr-FR" altLang="fr-FR" sz="1600" dirty="0">
                <a:latin typeface="+mn-lt"/>
                <a:cs typeface="KodchiangUPC" charset="-34"/>
              </a:rPr>
              <a:t>       (ou 2h quinzaine?)</a:t>
            </a:r>
          </a:p>
          <a:p>
            <a:pPr lvl="1">
              <a:defRPr/>
            </a:pP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</a:t>
            </a:r>
            <a:r>
              <a:rPr lang="fr-FR" sz="600" i="1" u="sng" dirty="0"/>
              <a:t>Défis difficultés </a:t>
            </a:r>
            <a:r>
              <a:rPr lang="fr-FR" sz="600" dirty="0"/>
              <a:t>3-Pistes</a:t>
            </a:r>
            <a:r>
              <a:rPr lang="fr-FR" sz="500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0"/>
            <a:ext cx="9144001" cy="776377"/>
          </a:xfr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La surveillance des installations à distance : un support de        </a:t>
            </a:r>
            <a:r>
              <a:rPr lang="fr-FR" sz="2400" dirty="0" err="1" smtClean="0">
                <a:solidFill>
                  <a:schemeClr val="bg1"/>
                </a:solidFill>
                <a:cs typeface="Arial" pitchFamily="34" charset="0"/>
              </a:rPr>
              <a:t>co</a:t>
            </a:r>
            <a:r>
              <a:rPr lang="fr-FR" sz="2400" dirty="0" smtClean="0">
                <a:solidFill>
                  <a:schemeClr val="bg1"/>
                </a:solidFill>
                <a:cs typeface="Arial" pitchFamily="34" charset="0"/>
              </a:rPr>
              <a:t>-enseignement anglais/sciences industrielles</a:t>
            </a:r>
            <a:endParaRPr lang="fr-FR" sz="2400" dirty="0"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827088"/>
            <a:ext cx="91440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itchFamily="18" charset="2"/>
              <a:buChar char="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000">
                <a:solidFill>
                  <a:srgbClr val="FFFFFF"/>
                </a:solidFill>
              </a:rPr>
              <a:t>Co-enseignement en langue anglaise</a:t>
            </a:r>
          </a:p>
          <a:p>
            <a:pPr lvl="1"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>
              <a:solidFill>
                <a:srgbClr val="FFFFFF"/>
              </a:solidFill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>
                <a:solidFill>
                  <a:srgbClr val="FFFF00"/>
                </a:solidFill>
              </a:rPr>
              <a:t>3)Pistes et amorces de solutions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Le même enseignant en LV et co-enseignement 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Utilisation de l'AP en 1ère année et intervention de l'assistant pour développer 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des activités plus variées que celles demandées à l'examen (jeu de rôles, rédaction 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de modes d'emploi illustrés, de publicités, ...)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Si c'est possible, les enseignants de spécialité peuvent faire une partie du cours 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en anglais.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L'enseignant d'anglais doit assister à quelques  cours de spécialité pour comprendre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 les enjeux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Travail en étroite collaboration indispensable (conception, préparation)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endParaRPr lang="fr-FR" altLang="fr-FR">
              <a:cs typeface="KodchiangUPC" pitchFamily="18" charset="-34"/>
            </a:endParaRP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Établir une séparation claire des tâches, donner un calendrier précis avec des 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objectifs précis pour chaque heure.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	Création d'un forum académique pour échanger entre équipes disciplinaires :</a:t>
            </a:r>
          </a:p>
          <a:p>
            <a:pPr lvl="1" eaLnBrk="1" hangingPunct="1">
              <a:lnSpc>
                <a:spcPct val="73000"/>
              </a:lnSpc>
              <a:spcBef>
                <a:spcPts val="200"/>
              </a:spcBef>
              <a:spcAft>
                <a:spcPct val="0"/>
              </a:spcAft>
              <a:buClrTx/>
              <a:buSzPct val="45000"/>
              <a:buFontTx/>
              <a:buNone/>
            </a:pPr>
            <a:r>
              <a:rPr lang="fr-FR" altLang="fr-FR">
                <a:cs typeface="KodchiangUPC" pitchFamily="18" charset="-34"/>
              </a:rPr>
              <a:t>         idées d'activités, problèmes, solutions, .....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>
              <a:solidFill>
                <a:srgbClr val="FFFF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fr-FR" sz="800" b="1" i="1" u="sng" dirty="0">
                <a:solidFill>
                  <a:srgbClr val="FFFF00"/>
                </a:solidFill>
              </a:rPr>
              <a:t>Co-enseignement</a:t>
            </a:r>
            <a:r>
              <a:rPr lang="fr-FR" sz="800" b="1" dirty="0"/>
              <a:t> </a:t>
            </a:r>
            <a:r>
              <a:rPr lang="fr-FR" sz="800" dirty="0"/>
              <a:t>  </a:t>
            </a:r>
            <a:r>
              <a:rPr lang="fr-FR" sz="600" dirty="0"/>
              <a:t>1-Rappel épreuve  2-Défis difficultés 3-</a:t>
            </a:r>
            <a:r>
              <a:rPr lang="fr-FR" sz="600" i="1" u="sng" dirty="0"/>
              <a:t>Pistes</a:t>
            </a:r>
            <a:r>
              <a:rPr lang="fr-FR" sz="500" i="1" u="sng" dirty="0"/>
              <a:t> </a:t>
            </a:r>
            <a:r>
              <a:rPr lang="fr-FR" sz="600" dirty="0"/>
              <a:t>4-Organisation</a:t>
            </a:r>
            <a:r>
              <a:rPr lang="fr-FR" sz="600" i="1" u="sng" dirty="0"/>
              <a:t> </a:t>
            </a:r>
            <a:r>
              <a:rPr lang="fr-FR" sz="800" b="1" dirty="0">
                <a:solidFill>
                  <a:srgbClr val="FFFF00"/>
                </a:solidFill>
              </a:rPr>
              <a:t>Description de l’activité  </a:t>
            </a:r>
            <a:r>
              <a:rPr lang="fr-FR" sz="600" b="1" dirty="0">
                <a:solidFill>
                  <a:srgbClr val="92D050"/>
                </a:solidFill>
              </a:rPr>
              <a:t>Situation de la séquence </a:t>
            </a:r>
            <a:r>
              <a:rPr lang="fr-FR" sz="600" dirty="0"/>
              <a:t>1-Activités tâches  2-Savoirs compétences 3-Parcours  </a:t>
            </a:r>
            <a:r>
              <a:rPr lang="fr-FR" sz="600" b="1" dirty="0">
                <a:solidFill>
                  <a:srgbClr val="92D050"/>
                </a:solidFill>
              </a:rPr>
              <a:t>Contenu </a:t>
            </a:r>
            <a:r>
              <a:rPr lang="fr-FR" sz="600" dirty="0"/>
              <a:t>1-Scénario 2-Support 3-Travail demandé</a:t>
            </a:r>
            <a:r>
              <a:rPr lang="fr-FR" sz="800" dirty="0"/>
              <a:t>   </a:t>
            </a:r>
          </a:p>
        </p:txBody>
      </p:sp>
      <p:sp>
        <p:nvSpPr>
          <p:cNvPr id="5" name="Ellipse 4"/>
          <p:cNvSpPr/>
          <p:nvPr/>
        </p:nvSpPr>
        <p:spPr>
          <a:xfrm>
            <a:off x="8893175" y="6343650"/>
            <a:ext cx="250825" cy="274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TC102455519[[fn=Hiver]]</Template>
  <TotalTime>2379</TotalTime>
  <Words>2549</Words>
  <Application>Microsoft Office PowerPoint</Application>
  <PresentationFormat>Affichage à l'écran (4:3)</PresentationFormat>
  <Paragraphs>642</Paragraphs>
  <Slides>33</Slides>
  <Notes>29</Notes>
  <HiddenSlides>1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Winter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Présentation PowerPoint</vt:lpstr>
      <vt:lpstr>Présentation PowerPoint</vt:lpstr>
      <vt:lpstr>Présentation PowerPoint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Introduction de l’apprentissage de la langue anglaise lors d’une séquence d’intervention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La surveillance des installations à distance : un support de        co-enseignement anglais/sciences industrielles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delannoy</dc:creator>
  <cp:lastModifiedBy>delannoy</cp:lastModifiedBy>
  <cp:revision>214</cp:revision>
  <dcterms:created xsi:type="dcterms:W3CDTF">2014-12-10T14:45:48Z</dcterms:created>
  <dcterms:modified xsi:type="dcterms:W3CDTF">2015-03-23T19:45:38Z</dcterms:modified>
</cp:coreProperties>
</file>