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7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0" r:id="rId13"/>
    <p:sldId id="292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297A"/>
    <a:srgbClr val="001370"/>
    <a:srgbClr val="003A7A"/>
    <a:srgbClr val="002068"/>
    <a:srgbClr val="00336C"/>
    <a:srgbClr val="003268"/>
    <a:srgbClr val="001168"/>
    <a:srgbClr val="0031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594" y="-402"/>
      </p:cViewPr>
      <p:guideLst>
        <p:guide orient="horz" pos="21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28EE223-FD26-49F8-A04D-90337FF9CE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00" y="119063"/>
            <a:ext cx="658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2" descr="Nouveau logo SNCT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8038" y="55563"/>
            <a:ext cx="8509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 13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80375" y="247650"/>
            <a:ext cx="966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14" descr="logo total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66000" y="171450"/>
            <a:ext cx="67151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C:\Users\JJD\Desktop\Trait rouge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855663"/>
            <a:ext cx="91408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12"/>
          <p:cNvSpPr txBox="1">
            <a:spLocks noChangeArrowheads="1"/>
          </p:cNvSpPr>
          <p:nvPr userDrawn="1"/>
        </p:nvSpPr>
        <p:spPr bwMode="auto">
          <a:xfrm>
            <a:off x="569913" y="-36513"/>
            <a:ext cx="7985125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100" b="1" i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Séminaire sur la place de la maintenance dans la filière chaudronnerie – Dunkerque  2 et 3 avril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2718774" y="263525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rgbClr val="FF0000"/>
                </a:solidFill>
              </a:rPr>
              <a:t>Licence Professionnelle</a:t>
            </a:r>
            <a:endParaRPr lang="fr-FR" alt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Picture 10" descr="tuyauterie-industrielle-outils-materi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18041" y="1118672"/>
            <a:ext cx="2255837" cy="4941887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70122" y="1871331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Présentation de la Licence Professionnelle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Structures Métalliques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Spécialité Conduite et Gestion de Chantiers Industriels (CGCI)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8344" y="6457890"/>
            <a:ext cx="649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Jérôme DEBARRE _CCI Dunkerque_2 avril 2014</a:t>
            </a:r>
            <a:endParaRPr lang="fr-FR" sz="1600" dirty="0">
              <a:solidFill>
                <a:srgbClr val="C00000"/>
              </a:solidFill>
            </a:endParaRPr>
          </a:p>
        </p:txBody>
      </p:sp>
      <p:pic>
        <p:nvPicPr>
          <p:cNvPr id="6" name="Image 5" descr="sans-ti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1945" y="3716521"/>
            <a:ext cx="2133600" cy="1104900"/>
          </a:xfrm>
          <a:prstGeom prst="rect">
            <a:avLst/>
          </a:prstGeom>
        </p:spPr>
      </p:pic>
      <p:pic>
        <p:nvPicPr>
          <p:cNvPr id="7" name="Image 6" descr="sans-titr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3107" y="4745618"/>
            <a:ext cx="1095154" cy="1481012"/>
          </a:xfrm>
          <a:prstGeom prst="rect">
            <a:avLst/>
          </a:prstGeom>
        </p:spPr>
      </p:pic>
      <p:pic>
        <p:nvPicPr>
          <p:cNvPr id="8" name="Image 7" descr="imagesCAACDON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0392" y="5186585"/>
            <a:ext cx="1868953" cy="852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6298"/>
            <a:ext cx="1977656" cy="59117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2718789" y="263525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rgbClr val="FF0000"/>
                </a:solidFill>
              </a:rPr>
              <a:t>Licence Professionnelle</a:t>
            </a:r>
            <a:endParaRPr lang="fr-FR" alt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Picture 10" descr="tuyauterie-industrielle-outils-materi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1386" y="3105584"/>
            <a:ext cx="1712876" cy="37524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925033"/>
            <a:ext cx="2041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Genèse-Généralités</a:t>
            </a:r>
            <a:endParaRPr lang="fr-FR" sz="1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Les Métiers</a:t>
            </a:r>
          </a:p>
          <a:p>
            <a:r>
              <a:rPr lang="fr-FR" sz="1600" dirty="0">
                <a:solidFill>
                  <a:schemeClr val="bg1"/>
                </a:solidFill>
              </a:rPr>
              <a:t>Recrutement</a:t>
            </a:r>
          </a:p>
          <a:p>
            <a:r>
              <a:rPr lang="fr-FR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Structuration des Enseignements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Partenariats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Contacts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30819" y="1084521"/>
            <a:ext cx="684736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C00000"/>
                </a:solidFill>
              </a:rPr>
              <a:t>Résumé</a:t>
            </a: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r>
              <a:rPr lang="fr-FR" sz="1800" dirty="0" smtClean="0"/>
              <a:t>5 mois de formation (450 heures)</a:t>
            </a:r>
          </a:p>
          <a:p>
            <a:r>
              <a:rPr lang="fr-FR" sz="1800" dirty="0" smtClean="0"/>
              <a:t>140 heures projet tuteuré</a:t>
            </a:r>
          </a:p>
          <a:p>
            <a:r>
              <a:rPr lang="fr-FR" sz="1800" dirty="0" smtClean="0"/>
              <a:t>4 mois de stage industriel</a:t>
            </a:r>
          </a:p>
          <a:p>
            <a:endParaRPr lang="fr-FR" sz="1600" dirty="0" smtClean="0">
              <a:solidFill>
                <a:srgbClr val="C00000"/>
              </a:solidFill>
            </a:endParaRPr>
          </a:p>
          <a:p>
            <a:endParaRPr lang="fr-FR" sz="1600" dirty="0" smtClean="0">
              <a:solidFill>
                <a:srgbClr val="C00000"/>
              </a:solidFill>
            </a:endParaRPr>
          </a:p>
          <a:p>
            <a:r>
              <a:rPr lang="fr-FR" sz="1800" dirty="0" smtClean="0">
                <a:solidFill>
                  <a:srgbClr val="C00000"/>
                </a:solidFill>
              </a:rPr>
              <a:t>Critères d’attribution</a:t>
            </a: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r>
              <a:rPr lang="fr-FR" sz="1800" dirty="0" smtClean="0"/>
              <a:t>Moyenne de 10 dans chaque UE (compensation sur UE1 à UE 4)</a:t>
            </a:r>
          </a:p>
          <a:p>
            <a:r>
              <a:rPr lang="fr-FR" sz="1800" dirty="0" smtClean="0"/>
              <a:t>Evaluations en contrôle continu</a:t>
            </a:r>
          </a:p>
          <a:p>
            <a:r>
              <a:rPr lang="fr-FR" sz="1800" dirty="0" smtClean="0"/>
              <a:t>Mentions possible (AB, B, TB)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800" dirty="0" smtClean="0">
                <a:solidFill>
                  <a:srgbClr val="C00000"/>
                </a:solidFill>
              </a:rPr>
              <a:t>Equipe enseignante</a:t>
            </a:r>
          </a:p>
          <a:p>
            <a:endParaRPr lang="fr-FR" sz="1800" dirty="0" smtClean="0"/>
          </a:p>
          <a:p>
            <a:r>
              <a:rPr lang="fr-FR" sz="1800" dirty="0" smtClean="0"/>
              <a:t>7 Enseignants IUT de Béthune</a:t>
            </a:r>
          </a:p>
          <a:p>
            <a:r>
              <a:rPr lang="fr-FR" sz="1800" dirty="0" smtClean="0"/>
              <a:t>7 Enseignants Lycée Henri Darras de Liévin</a:t>
            </a:r>
          </a:p>
          <a:p>
            <a:r>
              <a:rPr lang="fr-FR" sz="1800" dirty="0" smtClean="0"/>
              <a:t>7 Industriels (</a:t>
            </a:r>
            <a:r>
              <a:rPr lang="fr-FR" sz="1800" dirty="0" err="1" smtClean="0"/>
              <a:t>GrDF</a:t>
            </a:r>
            <a:r>
              <a:rPr lang="fr-FR" sz="1800" dirty="0" smtClean="0"/>
              <a:t>, Renault, Total, </a:t>
            </a:r>
            <a:r>
              <a:rPr lang="fr-FR" sz="1800" dirty="0" err="1" smtClean="0"/>
              <a:t>Ateim</a:t>
            </a:r>
            <a:r>
              <a:rPr lang="fr-FR" sz="1800" dirty="0" smtClean="0"/>
              <a:t>, Endel, </a:t>
            </a:r>
            <a:r>
              <a:rPr lang="fr-FR" sz="1800" dirty="0" err="1" smtClean="0"/>
              <a:t>Kiabi</a:t>
            </a:r>
            <a:r>
              <a:rPr lang="fr-FR" sz="1800" dirty="0" smtClean="0"/>
              <a:t>, SET)</a:t>
            </a:r>
          </a:p>
          <a:p>
            <a:endParaRPr lang="fr-FR" sz="1800" dirty="0" smtClean="0"/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6298"/>
            <a:ext cx="1977656" cy="59117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2718789" y="263525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rgbClr val="FF0000"/>
                </a:solidFill>
              </a:rPr>
              <a:t>Licence Professionnelle</a:t>
            </a:r>
            <a:endParaRPr lang="fr-FR" alt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Picture 10" descr="tuyauterie-industrielle-outils-materi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1386" y="3105584"/>
            <a:ext cx="1712876" cy="37524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925033"/>
            <a:ext cx="2041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Genèse-Généralités</a:t>
            </a:r>
            <a:endParaRPr lang="fr-FR" sz="1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Les Métiers</a:t>
            </a:r>
          </a:p>
          <a:p>
            <a:r>
              <a:rPr lang="fr-FR" sz="1600" dirty="0">
                <a:solidFill>
                  <a:schemeClr val="bg1"/>
                </a:solidFill>
              </a:rPr>
              <a:t>Recrutement</a:t>
            </a:r>
          </a:p>
          <a:p>
            <a:r>
              <a:rPr lang="fr-FR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Structuration des Enseignements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Partenariats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Contacts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30819" y="1084521"/>
            <a:ext cx="6847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C00000"/>
                </a:solidFill>
              </a:rPr>
              <a:t>Et après ?</a:t>
            </a: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r>
              <a:rPr lang="fr-FR" sz="1800" dirty="0" smtClean="0"/>
              <a:t>Taux de 50% d’insertion à l’issue de la formation et 90% au bout d’un an.</a:t>
            </a:r>
          </a:p>
          <a:p>
            <a:r>
              <a:rPr lang="fr-FR" sz="1800" dirty="0" smtClean="0"/>
              <a:t>Métiers: Technicien Méthodes, Chargé d’affaire, Conducteur de travaux, Dessinateur Projeteur</a:t>
            </a:r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sz="1800" dirty="0" smtClean="0"/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 descr="sans-ti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6561" y="3494900"/>
            <a:ext cx="2867025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6298"/>
            <a:ext cx="1977656" cy="59117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2718789" y="263525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rgbClr val="FF0000"/>
                </a:solidFill>
              </a:rPr>
              <a:t>Licence Professionnelle</a:t>
            </a:r>
            <a:endParaRPr lang="fr-FR" alt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Picture 10" descr="tuyauterie-industrielle-outils-materi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1386" y="3105584"/>
            <a:ext cx="1712876" cy="37524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925033"/>
            <a:ext cx="2041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Genèse-Généralités</a:t>
            </a:r>
            <a:endParaRPr lang="fr-FR" sz="1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Les Métiers</a:t>
            </a:r>
          </a:p>
          <a:p>
            <a:r>
              <a:rPr lang="fr-FR" sz="1600" dirty="0">
                <a:solidFill>
                  <a:schemeClr val="bg1"/>
                </a:solidFill>
              </a:rPr>
              <a:t>Recrutement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Structuration des Enseignements</a:t>
            </a:r>
          </a:p>
          <a:p>
            <a:r>
              <a:rPr lang="fr-FR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Partenariats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Contacts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30819" y="1084521"/>
            <a:ext cx="68473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C00000"/>
                </a:solidFill>
              </a:rPr>
              <a:t>Lycée Henri Darras de Liévin:</a:t>
            </a: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r>
              <a:rPr lang="fr-FR" sz="1800" dirty="0" smtClean="0">
                <a:solidFill>
                  <a:srgbClr val="C00000"/>
                </a:solidFill>
              </a:rPr>
              <a:t>Industriels:</a:t>
            </a: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sz="1800" dirty="0" smtClean="0"/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42273" y="1531896"/>
            <a:ext cx="2658527" cy="1993128"/>
          </a:xfrm>
          <a:prstGeom prst="rect">
            <a:avLst/>
          </a:prstGeom>
          <a:noFill/>
        </p:spPr>
      </p:pic>
      <p:pic>
        <p:nvPicPr>
          <p:cNvPr id="8" name="Image 7" descr="to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5742" y="4561368"/>
            <a:ext cx="1098144" cy="1098144"/>
          </a:xfrm>
          <a:prstGeom prst="rect">
            <a:avLst/>
          </a:prstGeom>
        </p:spPr>
      </p:pic>
      <p:pic>
        <p:nvPicPr>
          <p:cNvPr id="9" name="Image 8" descr="sans-tit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4437" y="4779828"/>
            <a:ext cx="1722475" cy="601132"/>
          </a:xfrm>
          <a:prstGeom prst="rect">
            <a:avLst/>
          </a:prstGeom>
        </p:spPr>
      </p:pic>
      <p:pic>
        <p:nvPicPr>
          <p:cNvPr id="10" name="Image 9" descr="grd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99051" y="4439093"/>
            <a:ext cx="1252316" cy="1252316"/>
          </a:xfrm>
          <a:prstGeom prst="rect">
            <a:avLst/>
          </a:prstGeom>
        </p:spPr>
      </p:pic>
      <p:pic>
        <p:nvPicPr>
          <p:cNvPr id="11" name="Image 10" descr="atei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7729" y="4498900"/>
            <a:ext cx="1116419" cy="1151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6298"/>
            <a:ext cx="1977656" cy="59117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2718789" y="263525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rgbClr val="FF0000"/>
                </a:solidFill>
              </a:rPr>
              <a:t>Licence Professionnelle</a:t>
            </a:r>
            <a:endParaRPr lang="fr-FR" alt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Picture 10" descr="tuyauterie-industrielle-outils-materi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1386" y="3105584"/>
            <a:ext cx="1712876" cy="37524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925033"/>
            <a:ext cx="2041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Genèse-Généralités</a:t>
            </a:r>
            <a:endParaRPr lang="fr-FR" sz="1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Les Métiers</a:t>
            </a:r>
          </a:p>
          <a:p>
            <a:r>
              <a:rPr lang="fr-FR" sz="1600" dirty="0">
                <a:solidFill>
                  <a:schemeClr val="bg1"/>
                </a:solidFill>
              </a:rPr>
              <a:t>Recrutement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Structuration des Enseignements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Partenariats</a:t>
            </a:r>
          </a:p>
          <a:p>
            <a:r>
              <a:rPr lang="fr-FR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Contacts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258887" y="1341696"/>
            <a:ext cx="7885113" cy="5059104"/>
          </a:xfrm>
          <a:prstGeom prst="rect">
            <a:avLst/>
          </a:prstGeom>
        </p:spPr>
        <p:txBody>
          <a:bodyPr/>
          <a:lstStyle/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</a:rPr>
              <a:t>Roger DEBUCHY (responsable GMP)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</a:rPr>
              <a:t>    03.21.63.23.51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    roger.debuchy@univ-artois.fr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</a:rPr>
              <a:t>Jérôme DEBARRE (responsable pédagogique)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</a:rPr>
              <a:t>	06 99 70 75 93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sz="2100" kern="0" dirty="0" smtClean="0">
                <a:latin typeface="+mn-lt"/>
                <a:ea typeface="ＭＳ Ｐゴシック" charset="0"/>
              </a:rPr>
              <a:t>	</a:t>
            </a:r>
            <a:r>
              <a:rPr lang="fr-FR" sz="2100" kern="0" dirty="0" smtClean="0">
                <a:solidFill>
                  <a:srgbClr val="C00000"/>
                </a:solidFill>
                <a:latin typeface="+mn-lt"/>
                <a:ea typeface="ＭＳ Ｐゴシック" charset="0"/>
              </a:rPr>
              <a:t>jerome.debarre@grdf.fr</a:t>
            </a:r>
            <a:endParaRPr kumimoji="0" lang="fr-FR" sz="21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Sylvie DERENTY(responsable administrative)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</a:rPr>
              <a:t>    Tel : 03.21.63.23.91</a:t>
            </a:r>
          </a:p>
          <a:p>
            <a:pPr marL="1143000" lvl="2" indent="-228600">
              <a:spcBef>
                <a:spcPct val="20000"/>
              </a:spcBef>
            </a:pPr>
            <a:r>
              <a:rPr kumimoji="0" lang="fr-FR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</a:rPr>
              <a:t> 	</a:t>
            </a:r>
            <a:r>
              <a:rPr lang="fr-FR" sz="2100" kern="0" dirty="0" err="1" smtClean="0">
                <a:solidFill>
                  <a:srgbClr val="C00000"/>
                </a:solidFill>
                <a:latin typeface="+mn-lt"/>
                <a:ea typeface="ＭＳ Ｐゴシック" charset="0"/>
              </a:rPr>
              <a:t>sylvie</a:t>
            </a:r>
            <a:r>
              <a:rPr lang="fr-FR" sz="2100" kern="0" dirty="0" smtClean="0">
                <a:solidFill>
                  <a:srgbClr val="C00000"/>
                </a:solidFill>
                <a:latin typeface="+mn-lt"/>
                <a:ea typeface="ＭＳ Ｐゴシック" charset="0"/>
              </a:rPr>
              <a:t>.derenty@univ-artois.fr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6298"/>
            <a:ext cx="1977656" cy="59117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2718789" y="263525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rgbClr val="FF0000"/>
                </a:solidFill>
              </a:rPr>
              <a:t>Licence Professionnelle</a:t>
            </a:r>
            <a:endParaRPr lang="fr-FR" alt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Picture 10" descr="tuyauterie-industrielle-outils-materi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1386" y="3105584"/>
            <a:ext cx="1712876" cy="37524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-2" y="988828"/>
            <a:ext cx="20520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Genèse-Généralités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Les Métiers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Recrutement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Structuration des Enseignements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Partenariats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Contacts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6298"/>
            <a:ext cx="1977656" cy="59117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2718789" y="263525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rgbClr val="FF0000"/>
                </a:solidFill>
              </a:rPr>
              <a:t>Licence Professionnelle</a:t>
            </a:r>
            <a:endParaRPr lang="fr-FR" alt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Picture 10" descr="tuyauterie-industrielle-outils-materi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1386" y="3105584"/>
            <a:ext cx="1712876" cy="37524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-63800" y="988828"/>
            <a:ext cx="2137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Genèse-Généralités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Les Métiers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Recrutement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Structuration des Enseignements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Partenariats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Contacts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02687" y="1052623"/>
            <a:ext cx="6241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/>
              <a:t>Septembre 2008</a:t>
            </a:r>
          </a:p>
          <a:p>
            <a:pPr algn="just"/>
            <a:r>
              <a:rPr lang="fr-FR" sz="1600" b="1" dirty="0" smtClean="0"/>
              <a:t>Université Artois / IUT de Béthune / Lycée Henri Darras</a:t>
            </a:r>
          </a:p>
          <a:p>
            <a:pPr algn="just"/>
            <a:r>
              <a:rPr lang="fr-FR" sz="1600" b="1" dirty="0" smtClean="0"/>
              <a:t>Formation </a:t>
            </a:r>
            <a:r>
              <a:rPr lang="fr-FR" sz="1600" b="1" dirty="0" err="1" smtClean="0"/>
              <a:t>professionnalisante</a:t>
            </a:r>
            <a:r>
              <a:rPr lang="fr-FR" sz="1600" b="1" dirty="0" smtClean="0"/>
              <a:t> en Métallurgie</a:t>
            </a:r>
            <a:r>
              <a:rPr lang="fr-FR" sz="1400" dirty="0" smtClean="0"/>
              <a:t>.</a:t>
            </a:r>
          </a:p>
          <a:p>
            <a:pPr algn="just"/>
            <a:endParaRPr lang="fr-FR" sz="1400" dirty="0" smtClean="0"/>
          </a:p>
          <a:p>
            <a:pPr algn="just"/>
            <a:endParaRPr lang="fr-FR" sz="1400" dirty="0"/>
          </a:p>
          <a:p>
            <a:r>
              <a:rPr lang="fr-FR" sz="1400" b="1" i="1" dirty="0" smtClean="0"/>
              <a:t>Organiser</a:t>
            </a:r>
            <a:r>
              <a:rPr lang="fr-FR" sz="1400" i="1" dirty="0" smtClean="0"/>
              <a:t>, </a:t>
            </a:r>
            <a:r>
              <a:rPr lang="fr-FR" sz="1400" b="1" i="1" dirty="0" smtClean="0"/>
              <a:t>Coordonner</a:t>
            </a:r>
            <a:r>
              <a:rPr lang="fr-FR" sz="1400" i="1" dirty="0" smtClean="0"/>
              <a:t> un </a:t>
            </a:r>
            <a:r>
              <a:rPr lang="fr-FR" sz="1400" b="1" i="1" dirty="0" smtClean="0"/>
              <a:t>Chantier</a:t>
            </a:r>
            <a:r>
              <a:rPr lang="fr-FR" sz="1400" i="1" dirty="0" smtClean="0"/>
              <a:t> en respectant les </a:t>
            </a:r>
            <a:r>
              <a:rPr lang="fr-FR" sz="1400" b="1" i="1" dirty="0" smtClean="0"/>
              <a:t>Réglementations</a:t>
            </a:r>
            <a:r>
              <a:rPr lang="fr-FR" sz="1400" i="1" dirty="0" smtClean="0"/>
              <a:t> ainsi </a:t>
            </a:r>
            <a:r>
              <a:rPr lang="fr-FR" sz="1400" i="1" dirty="0"/>
              <a:t>que les conditions de </a:t>
            </a:r>
            <a:r>
              <a:rPr lang="fr-FR" sz="1400" b="1" i="1" dirty="0" smtClean="0"/>
              <a:t>Sécurité</a:t>
            </a:r>
            <a:r>
              <a:rPr lang="fr-FR" sz="1400" i="1" dirty="0" smtClean="0"/>
              <a:t> </a:t>
            </a:r>
            <a:r>
              <a:rPr lang="fr-FR" sz="1400" i="1" dirty="0"/>
              <a:t>et d’utilisation des </a:t>
            </a:r>
            <a:r>
              <a:rPr lang="fr-FR" sz="1400" b="1" i="1" dirty="0" smtClean="0"/>
              <a:t>Matériels</a:t>
            </a:r>
            <a:r>
              <a:rPr lang="fr-FR" sz="1400" i="1" dirty="0" smtClean="0"/>
              <a:t>.</a:t>
            </a:r>
          </a:p>
          <a:p>
            <a:endParaRPr lang="fr-FR" sz="1400" i="1" dirty="0"/>
          </a:p>
          <a:p>
            <a:endParaRPr lang="fr-FR" sz="1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5039832" y="3009013"/>
            <a:ext cx="3763926" cy="3466214"/>
            <a:chOff x="3391793" y="3030279"/>
            <a:chExt cx="4072263" cy="3689498"/>
          </a:xfrm>
        </p:grpSpPr>
        <p:pic>
          <p:nvPicPr>
            <p:cNvPr id="7" name="Imag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824" y="3030279"/>
              <a:ext cx="3668232" cy="36894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4412512" y="5518298"/>
              <a:ext cx="1329069" cy="28707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3391793" y="5518296"/>
              <a:ext cx="4572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oneTexte 11"/>
          <p:cNvSpPr txBox="1"/>
          <p:nvPr/>
        </p:nvSpPr>
        <p:spPr>
          <a:xfrm>
            <a:off x="2169042" y="3636331"/>
            <a:ext cx="2647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Diplôme européen de niveau II </a:t>
            </a:r>
          </a:p>
        </p:txBody>
      </p:sp>
      <p:pic>
        <p:nvPicPr>
          <p:cNvPr id="13" name="Image 12" descr="sans-tit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7290" y="2200940"/>
            <a:ext cx="833244" cy="680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6298"/>
            <a:ext cx="1977656" cy="59117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2718789" y="263525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rgbClr val="FF0000"/>
                </a:solidFill>
              </a:rPr>
              <a:t>Licence Professionnelle</a:t>
            </a:r>
            <a:endParaRPr lang="fr-FR" alt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Picture 10" descr="tuyauterie-industrielle-outils-materi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1386" y="3105584"/>
            <a:ext cx="1712876" cy="37524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925033"/>
            <a:ext cx="2041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Genèse-Généralités</a:t>
            </a:r>
            <a:endParaRPr lang="fr-FR" sz="1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fr-FR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 Métiers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Recrutement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Structuration des Enseignements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Partenariats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Contacts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54101" y="1233377"/>
            <a:ext cx="6071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Principaux métiers visés par la formation: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328531" y="1711842"/>
            <a:ext cx="50185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i="1" dirty="0" smtClean="0"/>
              <a:t>Chef </a:t>
            </a:r>
            <a:r>
              <a:rPr lang="fr-FR" sz="2000" i="1" dirty="0"/>
              <a:t>de </a:t>
            </a:r>
            <a:r>
              <a:rPr lang="fr-FR" sz="2000" i="1" dirty="0" smtClean="0"/>
              <a:t>chantier</a:t>
            </a:r>
          </a:p>
          <a:p>
            <a:endParaRPr lang="fr-FR" sz="2000" i="1" dirty="0" smtClean="0"/>
          </a:p>
          <a:p>
            <a:pPr>
              <a:buFont typeface="Wingdings" pitchFamily="2" charset="2"/>
              <a:buChar char="§"/>
            </a:pPr>
            <a:r>
              <a:rPr lang="fr-FR" sz="2000" i="1" dirty="0" smtClean="0"/>
              <a:t>Conducteur </a:t>
            </a:r>
            <a:r>
              <a:rPr lang="fr-FR" sz="2000" i="1" dirty="0"/>
              <a:t>de travaux</a:t>
            </a:r>
            <a:r>
              <a:rPr lang="fr-FR" sz="2000" i="1" dirty="0" smtClean="0"/>
              <a:t>,</a:t>
            </a:r>
          </a:p>
          <a:p>
            <a:r>
              <a:rPr lang="fr-FR" sz="2000" i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fr-FR" sz="2000" i="1" dirty="0" smtClean="0"/>
              <a:t>Cadre </a:t>
            </a:r>
            <a:r>
              <a:rPr lang="fr-FR" sz="2000" i="1" dirty="0"/>
              <a:t>technique, </a:t>
            </a:r>
            <a:endParaRPr lang="fr-FR" sz="2000" i="1" dirty="0" smtClean="0"/>
          </a:p>
          <a:p>
            <a:endParaRPr lang="fr-FR" sz="2000" i="1" dirty="0" smtClean="0"/>
          </a:p>
          <a:p>
            <a:pPr>
              <a:buFont typeface="Wingdings" pitchFamily="2" charset="2"/>
              <a:buChar char="§"/>
            </a:pPr>
            <a:r>
              <a:rPr lang="fr-FR" sz="2000" i="1" dirty="0" smtClean="0"/>
              <a:t>Chargé </a:t>
            </a:r>
            <a:r>
              <a:rPr lang="fr-FR" sz="2000" i="1" dirty="0"/>
              <a:t>d’affaires</a:t>
            </a:r>
            <a:r>
              <a:rPr lang="fr-FR" sz="2000" i="1" dirty="0" smtClean="0"/>
              <a:t>, chargé d’étude</a:t>
            </a:r>
          </a:p>
          <a:p>
            <a:endParaRPr lang="fr-FR" sz="2000" i="1" dirty="0" smtClean="0"/>
          </a:p>
          <a:p>
            <a:pPr>
              <a:buFont typeface="Wingdings" pitchFamily="2" charset="2"/>
              <a:buChar char="§"/>
            </a:pPr>
            <a:r>
              <a:rPr lang="fr-FR" sz="2000" i="1" dirty="0" smtClean="0"/>
              <a:t>Responsable </a:t>
            </a:r>
            <a:r>
              <a:rPr lang="fr-FR" sz="2000" i="1" dirty="0"/>
              <a:t>sécurité.</a:t>
            </a:r>
            <a:endParaRPr lang="fr-FR" sz="2000" dirty="0"/>
          </a:p>
          <a:p>
            <a:pPr>
              <a:buFont typeface="Wingdings" pitchFamily="2" charset="2"/>
              <a:buChar char="§"/>
            </a:pPr>
            <a:endParaRPr lang="fr-FR" sz="2000" dirty="0"/>
          </a:p>
        </p:txBody>
      </p:sp>
      <p:pic>
        <p:nvPicPr>
          <p:cNvPr id="8" name="Picture 4" descr="fos-cavaou-chantier-m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06761" y="1796902"/>
            <a:ext cx="2267119" cy="2307266"/>
          </a:xfrm>
          <a:prstGeom prst="rect">
            <a:avLst/>
          </a:prstGeom>
          <a:noFill/>
        </p:spPr>
      </p:pic>
      <p:pic>
        <p:nvPicPr>
          <p:cNvPr id="9" name="Picture 6" descr="ossature-metallique-2768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03586" y="4890974"/>
            <a:ext cx="2378907" cy="1732543"/>
          </a:xfrm>
          <a:prstGeom prst="rect">
            <a:avLst/>
          </a:prstGeom>
          <a:noFill/>
        </p:spPr>
      </p:pic>
      <p:pic>
        <p:nvPicPr>
          <p:cNvPr id="10" name="Image 9" descr="sans-tit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4721" y="487536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6298"/>
            <a:ext cx="1977656" cy="59117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2718789" y="263525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rgbClr val="FF0000"/>
                </a:solidFill>
              </a:rPr>
              <a:t>Licence Professionnelle</a:t>
            </a:r>
            <a:endParaRPr lang="fr-FR" alt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Picture 10" descr="tuyauterie-industrielle-outils-materi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1386" y="3105584"/>
            <a:ext cx="1712876" cy="37524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925033"/>
            <a:ext cx="2041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Genèse-Généralités</a:t>
            </a:r>
            <a:endParaRPr lang="fr-FR" sz="1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Les Métiers</a:t>
            </a:r>
          </a:p>
          <a:p>
            <a:r>
              <a:rPr lang="fr-FR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Recrutement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Structuration des Enseignements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Partenariats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Contacts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54101" y="1233377"/>
            <a:ext cx="6071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Admission après </a:t>
            </a:r>
            <a:r>
              <a:rPr lang="fr-FR" sz="1600" dirty="0"/>
              <a:t>examen du dossier de candidature</a:t>
            </a:r>
            <a:r>
              <a:rPr lang="fr-FR" sz="1600" dirty="0" smtClean="0"/>
              <a:t>.</a:t>
            </a:r>
          </a:p>
          <a:p>
            <a:endParaRPr lang="fr-FR" sz="1600" dirty="0" smtClean="0"/>
          </a:p>
          <a:p>
            <a:r>
              <a:rPr lang="fr-FR" sz="1600" dirty="0" smtClean="0"/>
              <a:t>Critères:</a:t>
            </a:r>
          </a:p>
          <a:p>
            <a:r>
              <a:rPr lang="fr-FR" sz="1600" dirty="0" smtClean="0"/>
              <a:t>	Nature du diplôme</a:t>
            </a:r>
          </a:p>
          <a:p>
            <a:r>
              <a:rPr lang="fr-FR" sz="1600" dirty="0" smtClean="0"/>
              <a:t>	Moyennes dans les disciplines scientifiques</a:t>
            </a:r>
          </a:p>
          <a:p>
            <a:r>
              <a:rPr lang="fr-FR" sz="1600" dirty="0" smtClean="0"/>
              <a:t>	Appréciations</a:t>
            </a:r>
          </a:p>
          <a:p>
            <a:r>
              <a:rPr lang="fr-FR" sz="1600" dirty="0" smtClean="0"/>
              <a:t>	Lettre de recommandation</a:t>
            </a:r>
          </a:p>
          <a:p>
            <a:r>
              <a:rPr lang="fr-FR" sz="1600" dirty="0" smtClean="0"/>
              <a:t>	CV et lettre de motivation</a:t>
            </a:r>
          </a:p>
          <a:p>
            <a:endParaRPr lang="fr-FR" sz="1600" dirty="0" smtClean="0"/>
          </a:p>
          <a:p>
            <a:r>
              <a:rPr lang="fr-FR" sz="1600" dirty="0" smtClean="0"/>
              <a:t>Origines:</a:t>
            </a:r>
          </a:p>
          <a:p>
            <a:endParaRPr lang="fr-FR" sz="1600" dirty="0"/>
          </a:p>
          <a:p>
            <a:r>
              <a:rPr lang="fr-FR" sz="1600" dirty="0" smtClean="0"/>
              <a:t>DUT </a:t>
            </a:r>
            <a:r>
              <a:rPr lang="fr-FR" sz="1600" dirty="0"/>
              <a:t>(</a:t>
            </a:r>
            <a:r>
              <a:rPr lang="fr-FR" sz="1600" i="1" dirty="0"/>
              <a:t>GMP, GC, GIM</a:t>
            </a:r>
            <a:r>
              <a:rPr lang="fr-FR" sz="1600" dirty="0" smtClean="0"/>
              <a:t>),</a:t>
            </a:r>
          </a:p>
          <a:p>
            <a:r>
              <a:rPr lang="fr-FR" sz="1600" dirty="0" smtClean="0"/>
              <a:t>BTS </a:t>
            </a:r>
            <a:r>
              <a:rPr lang="fr-FR" sz="1600" dirty="0"/>
              <a:t>(</a:t>
            </a:r>
            <a:r>
              <a:rPr lang="fr-FR" sz="1600" i="1" dirty="0"/>
              <a:t>CM, CRCI, CIRA, </a:t>
            </a:r>
            <a:r>
              <a:rPr lang="fr-FR" sz="1600" i="1" dirty="0" smtClean="0"/>
              <a:t>IPM</a:t>
            </a:r>
            <a:r>
              <a:rPr lang="fr-FR" sz="1600" dirty="0" smtClean="0"/>
              <a:t>)</a:t>
            </a:r>
          </a:p>
          <a:p>
            <a:r>
              <a:rPr lang="fr-FR" sz="1600" dirty="0" smtClean="0"/>
              <a:t>DEUST </a:t>
            </a:r>
            <a:r>
              <a:rPr lang="fr-FR" sz="1600" dirty="0"/>
              <a:t>Sciences et Technologies</a:t>
            </a:r>
            <a:r>
              <a:rPr lang="fr-FR" sz="1600" dirty="0" smtClean="0"/>
              <a:t>.</a:t>
            </a:r>
          </a:p>
          <a:p>
            <a:endParaRPr lang="fr-FR" sz="1600" dirty="0"/>
          </a:p>
          <a:p>
            <a:r>
              <a:rPr lang="fr-FR" sz="1600" dirty="0" smtClean="0"/>
              <a:t>Accès par </a:t>
            </a:r>
            <a:r>
              <a:rPr lang="fr-FR" sz="1600" dirty="0"/>
              <a:t>validation des études, validation des acquis professionnels (VAP) et/ou </a:t>
            </a:r>
            <a:r>
              <a:rPr lang="fr-FR" sz="1600" dirty="0" smtClean="0"/>
              <a:t>par validation </a:t>
            </a:r>
            <a:r>
              <a:rPr lang="fr-FR" sz="1600" dirty="0"/>
              <a:t>des acquis de l'expérience (VAE)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6298"/>
            <a:ext cx="1977656" cy="59117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2718789" y="263525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rgbClr val="FF0000"/>
                </a:solidFill>
              </a:rPr>
              <a:t>Licence Professionnelle</a:t>
            </a:r>
            <a:endParaRPr lang="fr-FR" alt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Picture 10" descr="tuyauterie-industrielle-outils-materi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1386" y="3105584"/>
            <a:ext cx="1712876" cy="37524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925033"/>
            <a:ext cx="2041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Genèse-Généralités</a:t>
            </a:r>
            <a:endParaRPr lang="fr-FR" sz="1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Les Métiers</a:t>
            </a:r>
          </a:p>
          <a:p>
            <a:r>
              <a:rPr lang="fr-FR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Recrutement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Structuration des Enseignements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Partenariats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Contacts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43469" y="1063256"/>
            <a:ext cx="6071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Sur la Promotion 2013- 2014 :</a:t>
            </a:r>
            <a:endParaRPr lang="fr-F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736" y="1495354"/>
            <a:ext cx="4143535" cy="249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0185" y="4059601"/>
            <a:ext cx="4175900" cy="251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6166884" y="2573079"/>
            <a:ext cx="297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Effectif oscillant entre 8 et 20 étudiants (16 sur l’actuelle promotion)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166884" y="5085907"/>
            <a:ext cx="297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Plus de 50% proviennent d’autres régions</a:t>
            </a:r>
          </a:p>
          <a:p>
            <a:r>
              <a:rPr lang="fr-FR" sz="1200" b="1" dirty="0" smtClean="0"/>
              <a:t>Effet « Promotion » de la formation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6298"/>
            <a:ext cx="1977656" cy="59117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2718789" y="263525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rgbClr val="FF0000"/>
                </a:solidFill>
              </a:rPr>
              <a:t>Licence Professionnelle</a:t>
            </a:r>
            <a:endParaRPr lang="fr-FR" alt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Picture 10" descr="tuyauterie-industrielle-outils-materi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1386" y="3105584"/>
            <a:ext cx="1712876" cy="37524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925033"/>
            <a:ext cx="2041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Genèse-Généralités</a:t>
            </a:r>
            <a:endParaRPr lang="fr-FR" sz="1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Les Métiers</a:t>
            </a:r>
          </a:p>
          <a:p>
            <a:r>
              <a:rPr lang="fr-FR" sz="1600" dirty="0">
                <a:solidFill>
                  <a:schemeClr val="bg1"/>
                </a:solidFill>
              </a:rPr>
              <a:t>Recrutement</a:t>
            </a:r>
          </a:p>
          <a:p>
            <a:r>
              <a:rPr lang="fr-FR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Structuration des Enseignements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Partenariats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Contacts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73349" y="1041991"/>
            <a:ext cx="684736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7 Unités d’Enseignement (UE):</a:t>
            </a:r>
          </a:p>
          <a:p>
            <a:endParaRPr lang="fr-FR" dirty="0" smtClean="0"/>
          </a:p>
          <a:p>
            <a:r>
              <a:rPr lang="fr-FR" sz="1800" dirty="0" smtClean="0">
                <a:solidFill>
                  <a:srgbClr val="C00000"/>
                </a:solidFill>
              </a:rPr>
              <a:t>UE 0: Mise à niveau (0 ECTS)</a:t>
            </a:r>
          </a:p>
          <a:p>
            <a:endParaRPr lang="fr-FR" sz="1800" dirty="0" smtClean="0"/>
          </a:p>
          <a:p>
            <a:r>
              <a:rPr lang="fr-FR" sz="1800" dirty="0" smtClean="0"/>
              <a:t>Mise à niveau dans les matières scientifiques liées à la formation (Mathématiques, Sciences des Matériaux, CAO, Technologie)</a:t>
            </a:r>
          </a:p>
          <a:p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>
                <a:solidFill>
                  <a:srgbClr val="C00000"/>
                </a:solidFill>
              </a:rPr>
              <a:t>UE 1: Enseignement Général (5 ECTS)</a:t>
            </a:r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/>
              <a:t>Compétences Générales pour le pilotage d’un projet et d’une équipe (Droit, Communication, Management, Anglais)</a:t>
            </a:r>
          </a:p>
          <a:p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>
                <a:solidFill>
                  <a:srgbClr val="C00000"/>
                </a:solidFill>
              </a:rPr>
              <a:t>UE 2: Enseignement Technique (10 ECTS)</a:t>
            </a:r>
          </a:p>
          <a:p>
            <a:endParaRPr lang="fr-FR" sz="1800" dirty="0" smtClean="0"/>
          </a:p>
          <a:p>
            <a:r>
              <a:rPr lang="fr-FR" sz="1800" dirty="0" smtClean="0"/>
              <a:t>Compétences Techniques pour suivre tous les aspects d’un chantier (Sciences des Matériaux, Technologie, Conduite de Projet, Chaudronnerie, CFAO TAO, Relevés de cotes, Transposer les données…)</a:t>
            </a:r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6298"/>
            <a:ext cx="1977656" cy="59117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2718789" y="263525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rgbClr val="FF0000"/>
                </a:solidFill>
              </a:rPr>
              <a:t>Licence Professionnelle</a:t>
            </a:r>
            <a:endParaRPr lang="fr-FR" alt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Picture 10" descr="tuyauterie-industrielle-outils-materi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1386" y="3105584"/>
            <a:ext cx="1712876" cy="37524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925033"/>
            <a:ext cx="2041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Genèse-Généralités</a:t>
            </a:r>
            <a:endParaRPr lang="fr-FR" sz="1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Les Métiers</a:t>
            </a:r>
          </a:p>
          <a:p>
            <a:r>
              <a:rPr lang="fr-FR" sz="1600" dirty="0">
                <a:solidFill>
                  <a:schemeClr val="bg1"/>
                </a:solidFill>
              </a:rPr>
              <a:t>Recrutement</a:t>
            </a:r>
          </a:p>
          <a:p>
            <a:r>
              <a:rPr lang="fr-FR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Structuration des Enseignements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Partenariats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Contacts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73349" y="1041991"/>
            <a:ext cx="68473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1800" dirty="0" smtClean="0">
                <a:solidFill>
                  <a:srgbClr val="C00000"/>
                </a:solidFill>
              </a:rPr>
              <a:t>UE 3: Réglementations (5 ECTS)</a:t>
            </a:r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/>
              <a:t>Compétences Réglementaires pour la conformité des opérations réalisées sur chantier (Codes et Règlements, Hygiène et Sécurité, Règles de Contrôle)</a:t>
            </a:r>
          </a:p>
          <a:p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>
                <a:solidFill>
                  <a:srgbClr val="C00000"/>
                </a:solidFill>
              </a:rPr>
              <a:t>UE 4: Organisation et Méthodes de Chantier (10 ECTS)</a:t>
            </a:r>
          </a:p>
          <a:p>
            <a:endParaRPr lang="fr-FR" sz="1800" dirty="0" smtClean="0"/>
          </a:p>
          <a:p>
            <a:r>
              <a:rPr lang="fr-FR" sz="1800" dirty="0" smtClean="0"/>
              <a:t>Compétences Professionnelles de rédaction des cahiers des charges, des réponses aux appels d’offre, de la gestion d’un planning </a:t>
            </a:r>
            <a:r>
              <a:rPr lang="fr-FR" sz="1600" dirty="0" smtClean="0"/>
              <a:t>(Plan de Prévention, CCTP CCAP, PV de Réception, Règles et suivi, Planification et Bilan)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6298"/>
            <a:ext cx="1977656" cy="59117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2718789" y="263525"/>
            <a:ext cx="370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b="1" i="1" dirty="0" smtClean="0">
                <a:solidFill>
                  <a:srgbClr val="FF0000"/>
                </a:solidFill>
              </a:rPr>
              <a:t>Licence Professionnelle</a:t>
            </a:r>
            <a:endParaRPr lang="fr-FR" alt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Picture 10" descr="tuyauterie-industrielle-outils-materi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1386" y="3105584"/>
            <a:ext cx="1712876" cy="375241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925033"/>
            <a:ext cx="2041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Genèse-Généralités</a:t>
            </a:r>
            <a:endParaRPr lang="fr-FR" sz="16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Les Métiers</a:t>
            </a:r>
          </a:p>
          <a:p>
            <a:r>
              <a:rPr lang="fr-FR" sz="1600" dirty="0">
                <a:solidFill>
                  <a:schemeClr val="bg1"/>
                </a:solidFill>
              </a:rPr>
              <a:t>Recrutement</a:t>
            </a:r>
          </a:p>
          <a:p>
            <a:r>
              <a:rPr lang="fr-FR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Structuration des Enseignements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Partenariats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Contacts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73349" y="1041991"/>
            <a:ext cx="68473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>
                <a:solidFill>
                  <a:srgbClr val="C00000"/>
                </a:solidFill>
              </a:rPr>
              <a:t>UE 5: Projet Tuteuré (12 ECTS)</a:t>
            </a:r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/>
              <a:t>Projets à finalité professionnelle (adaptation au projet d’insertion)</a:t>
            </a:r>
          </a:p>
          <a:p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>
                <a:solidFill>
                  <a:srgbClr val="C00000"/>
                </a:solidFill>
              </a:rPr>
              <a:t>UE 6: Stage Industriel (18 ECTS)</a:t>
            </a:r>
          </a:p>
          <a:p>
            <a:endParaRPr lang="fr-FR" sz="1800" dirty="0" smtClean="0">
              <a:solidFill>
                <a:srgbClr val="C00000"/>
              </a:solidFill>
            </a:endParaRPr>
          </a:p>
          <a:p>
            <a:r>
              <a:rPr lang="fr-FR" sz="1800" dirty="0" smtClean="0"/>
              <a:t>Gestion de Projet Industriel / Possibilité stage Etranger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628</Words>
  <Application>Microsoft Office PowerPoint</Application>
  <PresentationFormat>Affichage à l'écran (4:3)</PresentationFormat>
  <Paragraphs>249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Education Naionale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NEC Computers International</dc:creator>
  <cp:lastModifiedBy>utilisateur</cp:lastModifiedBy>
  <cp:revision>95</cp:revision>
  <dcterms:created xsi:type="dcterms:W3CDTF">2004-03-26T10:19:40Z</dcterms:created>
  <dcterms:modified xsi:type="dcterms:W3CDTF">2014-03-24T12:24:14Z</dcterms:modified>
</cp:coreProperties>
</file>