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312" r:id="rId3"/>
    <p:sldId id="329" r:id="rId4"/>
    <p:sldId id="299" r:id="rId5"/>
    <p:sldId id="330" r:id="rId6"/>
    <p:sldId id="315" r:id="rId7"/>
    <p:sldId id="317" r:id="rId8"/>
    <p:sldId id="316" r:id="rId9"/>
    <p:sldId id="319" r:id="rId10"/>
    <p:sldId id="320" r:id="rId11"/>
    <p:sldId id="311" r:id="rId12"/>
    <p:sldId id="321" r:id="rId13"/>
    <p:sldId id="323" r:id="rId14"/>
    <p:sldId id="322" r:id="rId15"/>
    <p:sldId id="318" r:id="rId16"/>
    <p:sldId id="325" r:id="rId17"/>
    <p:sldId id="326" r:id="rId18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DCE1"/>
    <a:srgbClr val="E8EEF1"/>
    <a:srgbClr val="E2EDF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tilisateur\Mes%20documents\docs%20pro\Examens\Bac\SSI\Session%202013\R&#233;sultats\r&#233;sultats%20acad&#233;mie%20lille\Stat%20acad&#233;mique%20bac%20S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tilisateur\Mes%20documents\docs%20pro\Examens\Bac\SSI\Session%202013\R&#233;sultats\r&#233;sultats%20acad&#233;mie%20lille\Stat%20acad&#233;mique%20bac%20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tilisateur\Mes%20documents\docs%20pro\Examens\Statistiques\Bac\Evolutions%20des%20r&#233;sultats%20SSi%20STI\Stat%20acad&#233;mique%20bac%20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tilisateur\Mes%20documents\docs%20pro\Examens\Statistiques\Bac\Evolutions%20des%20r&#233;sultats%20SSi%20STI\Stat%20acad&#233;mique%20bac%20S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tilisateur\Mes%20documents\docs%20pro\Examens\Statistiques\Bac\Evolutions%20des%20r&#233;sultats%20SSi%20STI\Stat%20acad&#233;mique%20bac%20S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'Historique sur 5 ans'!$C$3</c:f>
              <c:strCache>
                <c:ptCount val="1"/>
                <c:pt idx="0">
                  <c:v>candidats en SI</c:v>
                </c:pt>
              </c:strCache>
            </c:strRef>
          </c:tx>
          <c:cat>
            <c:numRef>
              <c:f>'Historique sur 5 ans'!$A$4:$A$13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'Historique sur 5 ans'!$C$4:$C$13</c:f>
              <c:numCache>
                <c:formatCode>General</c:formatCode>
                <c:ptCount val="10"/>
                <c:pt idx="0">
                  <c:v>1337</c:v>
                </c:pt>
                <c:pt idx="1">
                  <c:v>1299</c:v>
                </c:pt>
                <c:pt idx="2">
                  <c:v>1200</c:v>
                </c:pt>
                <c:pt idx="3">
                  <c:v>1065</c:v>
                </c:pt>
                <c:pt idx="4">
                  <c:v>950</c:v>
                </c:pt>
                <c:pt idx="5">
                  <c:v>967</c:v>
                </c:pt>
                <c:pt idx="6">
                  <c:v>979</c:v>
                </c:pt>
                <c:pt idx="7">
                  <c:v>950</c:v>
                </c:pt>
                <c:pt idx="8">
                  <c:v>824</c:v>
                </c:pt>
                <c:pt idx="9">
                  <c:v>818</c:v>
                </c:pt>
              </c:numCache>
            </c:numRef>
          </c:val>
        </c:ser>
        <c:axId val="71716224"/>
        <c:axId val="72234112"/>
      </c:barChart>
      <c:catAx>
        <c:axId val="71716224"/>
        <c:scaling>
          <c:orientation val="minMax"/>
        </c:scaling>
        <c:axPos val="b"/>
        <c:numFmt formatCode="General" sourceLinked="1"/>
        <c:tickLblPos val="nextTo"/>
        <c:txPr>
          <a:bodyPr rot="-3600000" vert="horz"/>
          <a:lstStyle/>
          <a:p>
            <a:pPr>
              <a:defRPr sz="1200"/>
            </a:pPr>
            <a:endParaRPr lang="fr-FR"/>
          </a:p>
        </c:txPr>
        <c:crossAx val="72234112"/>
        <c:crosses val="autoZero"/>
        <c:auto val="1"/>
        <c:lblAlgn val="ctr"/>
        <c:lblOffset val="100"/>
      </c:catAx>
      <c:valAx>
        <c:axId val="72234112"/>
        <c:scaling>
          <c:orientation val="minMax"/>
        </c:scaling>
        <c:axPos val="l"/>
        <c:majorGridlines/>
        <c:numFmt formatCode="General" sourceLinked="1"/>
        <c:tickLblPos val="nextTo"/>
        <c:crossAx val="71716224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gap"/>
  </c:chart>
  <c:spPr>
    <a:ln>
      <a:solidFill>
        <a:schemeClr val="accent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'Historique sur 5 ans'!$E$3</c:f>
              <c:strCache>
                <c:ptCount val="1"/>
                <c:pt idx="0">
                  <c:v>Poids des SI</c:v>
                </c:pt>
              </c:strCache>
            </c:strRef>
          </c:tx>
          <c:cat>
            <c:numRef>
              <c:f>'Historique sur 5 ans'!$A$4:$A$13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'Historique sur 5 ans'!$E$4:$E$13</c:f>
              <c:numCache>
                <c:formatCode>0%</c:formatCode>
                <c:ptCount val="10"/>
                <c:pt idx="0">
                  <c:v>0.12919122620543047</c:v>
                </c:pt>
                <c:pt idx="1">
                  <c:v>0.1241399082568808</c:v>
                </c:pt>
                <c:pt idx="2">
                  <c:v>0.11391684070628451</c:v>
                </c:pt>
                <c:pt idx="3">
                  <c:v>0.10637235317618859</c:v>
                </c:pt>
                <c:pt idx="4">
                  <c:v>9.5324101946618528E-2</c:v>
                </c:pt>
                <c:pt idx="5">
                  <c:v>9.750932741756578E-2</c:v>
                </c:pt>
                <c:pt idx="6">
                  <c:v>0.10209615184065088</c:v>
                </c:pt>
                <c:pt idx="7">
                  <c:v>0.10033798056611749</c:v>
                </c:pt>
                <c:pt idx="8">
                  <c:v>8.6809945217024898E-2</c:v>
                </c:pt>
                <c:pt idx="9">
                  <c:v>8.2492940701895945E-2</c:v>
                </c:pt>
              </c:numCache>
            </c:numRef>
          </c:val>
        </c:ser>
        <c:axId val="72253824"/>
        <c:axId val="72255360"/>
      </c:barChart>
      <c:catAx>
        <c:axId val="72253824"/>
        <c:scaling>
          <c:orientation val="minMax"/>
        </c:scaling>
        <c:axPos val="b"/>
        <c:numFmt formatCode="General" sourceLinked="1"/>
        <c:tickLblPos val="nextTo"/>
        <c:txPr>
          <a:bodyPr rot="-3600000"/>
          <a:lstStyle/>
          <a:p>
            <a:pPr>
              <a:defRPr sz="1200"/>
            </a:pPr>
            <a:endParaRPr lang="fr-FR"/>
          </a:p>
        </c:txPr>
        <c:crossAx val="72255360"/>
        <c:crosses val="autoZero"/>
        <c:auto val="1"/>
        <c:lblAlgn val="ctr"/>
        <c:lblOffset val="100"/>
      </c:catAx>
      <c:valAx>
        <c:axId val="72255360"/>
        <c:scaling>
          <c:orientation val="minMax"/>
        </c:scaling>
        <c:axPos val="l"/>
        <c:majorGridlines/>
        <c:numFmt formatCode="0%" sourceLinked="1"/>
        <c:tickLblPos val="nextTo"/>
        <c:crossAx val="72253824"/>
        <c:crosses val="autoZero"/>
        <c:crossBetween val="between"/>
      </c:valAx>
    </c:plotArea>
    <c:plotVisOnly val="1"/>
    <c:dispBlanksAs val="gap"/>
  </c:chart>
  <c:spPr>
    <a:ln>
      <a:solidFill>
        <a:schemeClr val="accent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fr-FR"/>
              <a:t>Nombre</a:t>
            </a:r>
            <a:r>
              <a:rPr lang="fr-FR" baseline="0"/>
              <a:t> de candidats au bac S</a:t>
            </a:r>
            <a:endParaRPr lang="fr-FR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'Historique sur 5 ans'!$C$3</c:f>
              <c:strCache>
                <c:ptCount val="1"/>
                <c:pt idx="0">
                  <c:v>candidats en SI</c:v>
                </c:pt>
              </c:strCache>
            </c:strRef>
          </c:tx>
          <c:cat>
            <c:numRef>
              <c:f>'Historique sur 5 ans'!$A$4:$A$13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'Historique sur 5 ans'!$C$4:$C$13</c:f>
              <c:numCache>
                <c:formatCode>General</c:formatCode>
                <c:ptCount val="10"/>
                <c:pt idx="0">
                  <c:v>1337</c:v>
                </c:pt>
                <c:pt idx="1">
                  <c:v>1299</c:v>
                </c:pt>
                <c:pt idx="2">
                  <c:v>1200</c:v>
                </c:pt>
                <c:pt idx="3">
                  <c:v>1065</c:v>
                </c:pt>
                <c:pt idx="4">
                  <c:v>950</c:v>
                </c:pt>
                <c:pt idx="5">
                  <c:v>967</c:v>
                </c:pt>
                <c:pt idx="6">
                  <c:v>979</c:v>
                </c:pt>
                <c:pt idx="7">
                  <c:v>950</c:v>
                </c:pt>
                <c:pt idx="8">
                  <c:v>824</c:v>
                </c:pt>
                <c:pt idx="9">
                  <c:v>818</c:v>
                </c:pt>
              </c:numCache>
            </c:numRef>
          </c:val>
        </c:ser>
        <c:ser>
          <c:idx val="1"/>
          <c:order val="1"/>
          <c:tx>
            <c:strRef>
              <c:f>'Historique sur 5 ans'!$D$3</c:f>
              <c:strCache>
                <c:ptCount val="1"/>
                <c:pt idx="0">
                  <c:v>Candidats en SVT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'Historique sur 5 ans'!$A$4:$A$13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'Historique sur 5 ans'!$D$4:$D$13</c:f>
              <c:numCache>
                <c:formatCode>General</c:formatCode>
                <c:ptCount val="10"/>
                <c:pt idx="0">
                  <c:v>9012</c:v>
                </c:pt>
                <c:pt idx="1">
                  <c:v>9165</c:v>
                </c:pt>
                <c:pt idx="2">
                  <c:v>9334</c:v>
                </c:pt>
                <c:pt idx="3">
                  <c:v>8947</c:v>
                </c:pt>
                <c:pt idx="4">
                  <c:v>9016</c:v>
                </c:pt>
                <c:pt idx="5">
                  <c:v>8950</c:v>
                </c:pt>
                <c:pt idx="6">
                  <c:v>8610</c:v>
                </c:pt>
                <c:pt idx="7">
                  <c:v>8518</c:v>
                </c:pt>
                <c:pt idx="8">
                  <c:v>8668</c:v>
                </c:pt>
                <c:pt idx="9">
                  <c:v>9098</c:v>
                </c:pt>
              </c:numCache>
            </c:numRef>
          </c:val>
        </c:ser>
        <c:gapWidth val="176"/>
        <c:overlap val="100"/>
        <c:axId val="72279936"/>
        <c:axId val="72281472"/>
      </c:barChart>
      <c:catAx>
        <c:axId val="722799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/>
            </a:pPr>
            <a:endParaRPr lang="fr-FR"/>
          </a:p>
        </c:txPr>
        <c:crossAx val="72281472"/>
        <c:crosses val="autoZero"/>
        <c:auto val="1"/>
        <c:lblAlgn val="ctr"/>
        <c:lblOffset val="100"/>
      </c:catAx>
      <c:valAx>
        <c:axId val="722814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227993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fr-FR"/>
        </a:p>
      </c:txPr>
    </c:legend>
    <c:plotVisOnly val="1"/>
    <c:dispBlanksAs val="gap"/>
  </c:chart>
  <c:spPr>
    <a:ln>
      <a:solidFill>
        <a:schemeClr val="accent1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'Historique sur 5 ans'!$C$3</c:f>
              <c:strCache>
                <c:ptCount val="1"/>
                <c:pt idx="0">
                  <c:v>candidats en SI</c:v>
                </c:pt>
              </c:strCache>
            </c:strRef>
          </c:tx>
          <c:dPt>
            <c:idx val="1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1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cat>
            <c:numRef>
              <c:f>'Historique sur 5 ans'!$A$4:$A$15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cat>
          <c:val>
            <c:numRef>
              <c:f>'Historique sur 5 ans'!$C$4:$C$15</c:f>
              <c:numCache>
                <c:formatCode>General</c:formatCode>
                <c:ptCount val="12"/>
                <c:pt idx="0">
                  <c:v>1337</c:v>
                </c:pt>
                <c:pt idx="1">
                  <c:v>1299</c:v>
                </c:pt>
                <c:pt idx="2">
                  <c:v>1200</c:v>
                </c:pt>
                <c:pt idx="3">
                  <c:v>1065</c:v>
                </c:pt>
                <c:pt idx="4">
                  <c:v>950</c:v>
                </c:pt>
                <c:pt idx="5">
                  <c:v>967</c:v>
                </c:pt>
                <c:pt idx="6">
                  <c:v>979</c:v>
                </c:pt>
                <c:pt idx="7">
                  <c:v>950</c:v>
                </c:pt>
                <c:pt idx="8">
                  <c:v>824</c:v>
                </c:pt>
                <c:pt idx="9">
                  <c:v>818</c:v>
                </c:pt>
                <c:pt idx="10">
                  <c:v>776</c:v>
                </c:pt>
                <c:pt idx="11">
                  <c:v>913</c:v>
                </c:pt>
              </c:numCache>
            </c:numRef>
          </c:val>
        </c:ser>
        <c:axId val="72585600"/>
        <c:axId val="72587136"/>
      </c:barChart>
      <c:catAx>
        <c:axId val="72585600"/>
        <c:scaling>
          <c:orientation val="minMax"/>
        </c:scaling>
        <c:axPos val="b"/>
        <c:numFmt formatCode="General" sourceLinked="1"/>
        <c:tickLblPos val="nextTo"/>
        <c:txPr>
          <a:bodyPr rot="-3600000" vert="horz"/>
          <a:lstStyle/>
          <a:p>
            <a:pPr>
              <a:defRPr/>
            </a:pPr>
            <a:endParaRPr lang="fr-FR"/>
          </a:p>
        </c:txPr>
        <c:crossAx val="72587136"/>
        <c:crosses val="autoZero"/>
        <c:auto val="1"/>
        <c:lblAlgn val="ctr"/>
        <c:lblOffset val="100"/>
      </c:catAx>
      <c:valAx>
        <c:axId val="72587136"/>
        <c:scaling>
          <c:orientation val="minMax"/>
        </c:scaling>
        <c:axPos val="l"/>
        <c:majorGridlines/>
        <c:numFmt formatCode="General" sourceLinked="1"/>
        <c:tickLblPos val="nextTo"/>
        <c:crossAx val="72585600"/>
        <c:crosses val="autoZero"/>
        <c:crossBetween val="between"/>
      </c:valAx>
    </c:plotArea>
    <c:plotVisOnly val="1"/>
    <c:dispBlanksAs val="gap"/>
  </c:chart>
  <c:spPr>
    <a:ln>
      <a:solidFill>
        <a:srgbClr val="3891A7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lineChart>
        <c:grouping val="standard"/>
        <c:ser>
          <c:idx val="0"/>
          <c:order val="0"/>
          <c:tx>
            <c:strRef>
              <c:f>'Historique sur 5 ans'!$F$3</c:f>
              <c:strCache>
                <c:ptCount val="1"/>
                <c:pt idx="0">
                  <c:v>% réussite S</c:v>
                </c:pt>
              </c:strCache>
            </c:strRef>
          </c:tx>
          <c:spPr>
            <a:ln w="50800"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4.5900623836408798E-2"/>
                  <c:y val="3.9176409917969314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4.4119115833369797E-2"/>
                  <c:y val="6.0235429894190874E-2"/>
                </c:manualLayout>
              </c:layout>
              <c:dLblPos val="r"/>
              <c:showVal val="1"/>
            </c:dLbl>
            <c:numFmt formatCode="0.0%" sourceLinked="0"/>
            <c:spPr>
              <a:solidFill>
                <a:srgbClr val="C00000">
                  <a:alpha val="13000"/>
                </a:srgbClr>
              </a:solidFill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dLblPos val="t"/>
            <c:showVal val="1"/>
          </c:dLbls>
          <c:cat>
            <c:numRef>
              <c:f>'Historique sur 5 ans'!$A$9:$A$13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'Historique sur 5 ans'!$F$9:$F$13</c:f>
              <c:numCache>
                <c:formatCode>0.00%</c:formatCode>
                <c:ptCount val="5"/>
                <c:pt idx="0">
                  <c:v>0.88529999999999998</c:v>
                </c:pt>
                <c:pt idx="1">
                  <c:v>0.87990000000000024</c:v>
                </c:pt>
                <c:pt idx="2">
                  <c:v>0.88549999999999973</c:v>
                </c:pt>
                <c:pt idx="3">
                  <c:v>0.9032</c:v>
                </c:pt>
                <c:pt idx="4">
                  <c:v>0.91870000000000018</c:v>
                </c:pt>
              </c:numCache>
            </c:numRef>
          </c:val>
        </c:ser>
        <c:ser>
          <c:idx val="1"/>
          <c:order val="1"/>
          <c:tx>
            <c:strRef>
              <c:f>'Historique sur 5 ans'!$G$3</c:f>
              <c:strCache>
                <c:ptCount val="1"/>
                <c:pt idx="0">
                  <c:v>% réussite SI</c:v>
                </c:pt>
              </c:strCache>
            </c:strRef>
          </c:tx>
          <c:spPr>
            <a:ln w="50800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-4.5900623836408798E-2"/>
                  <c:y val="-4.180858014117836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3026655848564523E-2"/>
                  <c:y val="-3.3911447650095281E-2"/>
                </c:manualLayout>
              </c:layout>
              <c:dLblPos val="r"/>
              <c:showVal val="1"/>
            </c:dLbl>
            <c:numFmt formatCode="0.0%" sourceLinked="0"/>
            <c:spPr>
              <a:solidFill>
                <a:srgbClr val="4F81BD">
                  <a:alpha val="14000"/>
                </a:srgbClr>
              </a:solidFill>
              <a:ln w="50800">
                <a:prstDash val="solid"/>
              </a:ln>
            </c:spPr>
            <c:txPr>
              <a:bodyPr/>
              <a:lstStyle/>
              <a:p>
                <a:pPr>
                  <a:defRPr sz="1400"/>
                </a:pPr>
                <a:endParaRPr lang="fr-FR"/>
              </a:p>
            </c:txPr>
            <c:dLblPos val="b"/>
            <c:showVal val="1"/>
          </c:dLbls>
          <c:cat>
            <c:numRef>
              <c:f>'Historique sur 5 ans'!$A$9:$A$13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'Historique sur 5 ans'!$G$9:$G$13</c:f>
              <c:numCache>
                <c:formatCode>0.00%</c:formatCode>
                <c:ptCount val="5"/>
                <c:pt idx="0">
                  <c:v>0.86250000000000004</c:v>
                </c:pt>
                <c:pt idx="1">
                  <c:v>0.81410000000000005</c:v>
                </c:pt>
                <c:pt idx="2">
                  <c:v>0.89790000000000003</c:v>
                </c:pt>
                <c:pt idx="3">
                  <c:v>0.89080000000000004</c:v>
                </c:pt>
                <c:pt idx="4">
                  <c:v>0.92420000000000002</c:v>
                </c:pt>
              </c:numCache>
            </c:numRef>
          </c:val>
        </c:ser>
        <c:marker val="1"/>
        <c:axId val="71781376"/>
        <c:axId val="71783168"/>
      </c:lineChart>
      <c:catAx>
        <c:axId val="71781376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sz="1600"/>
            </a:pPr>
            <a:endParaRPr lang="fr-FR"/>
          </a:p>
        </c:txPr>
        <c:crossAx val="71783168"/>
        <c:crosses val="autoZero"/>
        <c:auto val="1"/>
        <c:lblAlgn val="ctr"/>
        <c:lblOffset val="100"/>
      </c:catAx>
      <c:valAx>
        <c:axId val="71783168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800"/>
            </a:pPr>
            <a:endParaRPr lang="fr-FR"/>
          </a:p>
        </c:txPr>
        <c:crossAx val="717813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800"/>
          </a:pPr>
          <a:endParaRPr lang="fr-FR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depthPercent val="100"/>
      <c:rAngAx val="1"/>
    </c:view3D>
    <c:plotArea>
      <c:layout/>
      <c:bar3DChart>
        <c:barDir val="col"/>
        <c:grouping val="stacked"/>
        <c:ser>
          <c:idx val="0"/>
          <c:order val="0"/>
          <c:cat>
            <c:strRef>
              <c:f>Compétences!$D$5:$AD$5</c:f>
              <c:strCache>
                <c:ptCount val="27"/>
                <c:pt idx="0">
                  <c:v>A11</c:v>
                </c:pt>
                <c:pt idx="1">
                  <c:v>A12</c:v>
                </c:pt>
                <c:pt idx="2">
                  <c:v>A13</c:v>
                </c:pt>
                <c:pt idx="3">
                  <c:v>A14</c:v>
                </c:pt>
                <c:pt idx="4">
                  <c:v>A15</c:v>
                </c:pt>
                <c:pt idx="5">
                  <c:v>A21</c:v>
                </c:pt>
                <c:pt idx="6">
                  <c:v>A22</c:v>
                </c:pt>
                <c:pt idx="7">
                  <c:v>A23</c:v>
                </c:pt>
                <c:pt idx="8">
                  <c:v>A24</c:v>
                </c:pt>
                <c:pt idx="9">
                  <c:v>A25</c:v>
                </c:pt>
                <c:pt idx="10">
                  <c:v>A26</c:v>
                </c:pt>
                <c:pt idx="11">
                  <c:v>A27</c:v>
                </c:pt>
                <c:pt idx="12">
                  <c:v>A28</c:v>
                </c:pt>
                <c:pt idx="13">
                  <c:v>A29</c:v>
                </c:pt>
                <c:pt idx="14">
                  <c:v>A31</c:v>
                </c:pt>
                <c:pt idx="15">
                  <c:v>A32</c:v>
                </c:pt>
                <c:pt idx="16">
                  <c:v>A33</c:v>
                </c:pt>
                <c:pt idx="17">
                  <c:v>B11</c:v>
                </c:pt>
                <c:pt idx="18">
                  <c:v>B12</c:v>
                </c:pt>
                <c:pt idx="19">
                  <c:v>B13</c:v>
                </c:pt>
                <c:pt idx="20">
                  <c:v>B14</c:v>
                </c:pt>
                <c:pt idx="21">
                  <c:v>B15</c:v>
                </c:pt>
                <c:pt idx="22">
                  <c:v>B21</c:v>
                </c:pt>
                <c:pt idx="23">
                  <c:v>B22</c:v>
                </c:pt>
                <c:pt idx="24">
                  <c:v>B23</c:v>
                </c:pt>
                <c:pt idx="25">
                  <c:v>B31</c:v>
                </c:pt>
                <c:pt idx="26">
                  <c:v>B32</c:v>
                </c:pt>
              </c:strCache>
            </c:strRef>
          </c:cat>
          <c:val>
            <c:numRef>
              <c:f>Compétences!$D$23:$AD$23</c:f>
              <c:numCache>
                <c:formatCode>General</c:formatCode>
                <c:ptCount val="27"/>
                <c:pt idx="0">
                  <c:v>2.289732770745458</c:v>
                </c:pt>
                <c:pt idx="1">
                  <c:v>2.4008438818565403</c:v>
                </c:pt>
                <c:pt idx="2">
                  <c:v>2.9634317862166211</c:v>
                </c:pt>
                <c:pt idx="3">
                  <c:v>2.7974683544303796</c:v>
                </c:pt>
                <c:pt idx="4">
                  <c:v>0</c:v>
                </c:pt>
                <c:pt idx="5">
                  <c:v>2.9859353023910002</c:v>
                </c:pt>
                <c:pt idx="6">
                  <c:v>0</c:v>
                </c:pt>
                <c:pt idx="7">
                  <c:v>2.4008438818565403</c:v>
                </c:pt>
                <c:pt idx="8">
                  <c:v>2.7257383966244801</c:v>
                </c:pt>
                <c:pt idx="9">
                  <c:v>0</c:v>
                </c:pt>
                <c:pt idx="10">
                  <c:v>2.9774964838255977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2.4852320675105486</c:v>
                </c:pt>
                <c:pt idx="16">
                  <c:v>1.7665260196905759</c:v>
                </c:pt>
                <c:pt idx="17">
                  <c:v>0</c:v>
                </c:pt>
                <c:pt idx="18">
                  <c:v>2.1082981715893112</c:v>
                </c:pt>
                <c:pt idx="19">
                  <c:v>0</c:v>
                </c:pt>
                <c:pt idx="20">
                  <c:v>1.936708860759494</c:v>
                </c:pt>
                <c:pt idx="21">
                  <c:v>2.5007032348804499</c:v>
                </c:pt>
                <c:pt idx="22">
                  <c:v>1.9859353023909978</c:v>
                </c:pt>
                <c:pt idx="23">
                  <c:v>1.9901547116737126</c:v>
                </c:pt>
                <c:pt idx="24">
                  <c:v>0.73839662447257848</c:v>
                </c:pt>
                <c:pt idx="25">
                  <c:v>1.353023909985936</c:v>
                </c:pt>
                <c:pt idx="26">
                  <c:v>1.9901547116737126</c:v>
                </c:pt>
              </c:numCache>
            </c:numRef>
          </c:val>
        </c:ser>
        <c:shape val="box"/>
        <c:axId val="71815552"/>
        <c:axId val="71817088"/>
        <c:axId val="0"/>
      </c:bar3DChart>
      <c:catAx>
        <c:axId val="71815552"/>
        <c:scaling>
          <c:orientation val="minMax"/>
        </c:scaling>
        <c:axPos val="b"/>
        <c:numFmt formatCode="General" sourceLinked="1"/>
        <c:tickLblPos val="nextTo"/>
        <c:crossAx val="71817088"/>
        <c:crosses val="autoZero"/>
        <c:auto val="1"/>
        <c:lblAlgn val="ctr"/>
        <c:lblOffset val="100"/>
      </c:catAx>
      <c:valAx>
        <c:axId val="718170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aseline="0"/>
            </a:pPr>
            <a:endParaRPr lang="fr-FR"/>
          </a:p>
        </c:txPr>
        <c:crossAx val="718155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12BFD0C-BCAD-45F1-8884-7BAB2238A357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29AF6F7-FA8E-42C4-97EE-1A4DC7942B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FEF227-DE2C-48C1-AC22-BD11B0FF418F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79BFE97-4203-4E67-845C-0312DA140A2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Enseigner les sciences de l’ingénieur dans la série 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Académie de Lille</a:t>
            </a:r>
          </a:p>
          <a:p>
            <a:r>
              <a:rPr lang="fr-FR" dirty="0" smtClean="0"/>
              <a:t>Séminaire de Roubaix du 27 mars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Revenir aux fondamentaux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L’objectif de tout enseignement est de transmettre des connaissances aux élèves et de développer leurs compétences.</a:t>
            </a:r>
            <a:endParaRPr lang="fr-FR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fr-FR" dirty="0" smtClean="0"/>
              <a:t>Les supports d’enseignement sont des moyens pour atteindre cet objectif, pas des finalités.</a:t>
            </a:r>
          </a:p>
          <a:p>
            <a:endParaRPr lang="fr-FR" dirty="0" smtClean="0"/>
          </a:p>
          <a:p>
            <a:pPr>
              <a:buFont typeface="Wingdings" pitchFamily="2" charset="2"/>
              <a:buChar char="ð"/>
            </a:pPr>
            <a:r>
              <a:rPr lang="fr-F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1° - Qu’est ce que je veux apprendre à mes élèves ?</a:t>
            </a:r>
            <a:endParaRPr lang="fr-FR" dirty="0" smtClean="0"/>
          </a:p>
          <a:p>
            <a:pPr>
              <a:buFont typeface="Wingdings" pitchFamily="2" charset="2"/>
              <a:buChar char="ð"/>
            </a:pPr>
            <a:r>
              <a:rPr lang="fr-F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2° - Qu’est-ce que je vais faire faire à mes élèves ? </a:t>
            </a:r>
            <a:endParaRPr lang="fr-F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Entrer par les sciences de l’ingénieur 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435100" y="2002114"/>
            <a:ext cx="7499350" cy="369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avec flèche vers le haut 5"/>
          <p:cNvSpPr/>
          <p:nvPr/>
        </p:nvSpPr>
        <p:spPr>
          <a:xfrm>
            <a:off x="4788024" y="5301208"/>
            <a:ext cx="2520280" cy="108012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Entrée par les problèmes et solutions techniques </a:t>
            </a:r>
            <a:endParaRPr lang="fr-FR" dirty="0"/>
          </a:p>
        </p:txBody>
      </p:sp>
      <p:sp>
        <p:nvSpPr>
          <p:cNvPr id="7" name="Rectangle avec flèche vers le bas 6"/>
          <p:cNvSpPr/>
          <p:nvPr/>
        </p:nvSpPr>
        <p:spPr>
          <a:xfrm>
            <a:off x="2987824" y="1556792"/>
            <a:ext cx="2808312" cy="187220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Entrée par les problématiques systèmes en perspective des questions sociétales</a:t>
            </a:r>
            <a:endParaRPr lang="fr-FR" dirty="0"/>
          </a:p>
        </p:txBody>
      </p:sp>
      <p:sp>
        <p:nvSpPr>
          <p:cNvPr id="8" name="Multiplier 7"/>
          <p:cNvSpPr/>
          <p:nvPr/>
        </p:nvSpPr>
        <p:spPr>
          <a:xfrm>
            <a:off x="4211960" y="5013176"/>
            <a:ext cx="3600400" cy="1988840"/>
          </a:xfrm>
          <a:prstGeom prst="mathMultiply">
            <a:avLst>
              <a:gd name="adj1" fmla="val 668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Pensées 8"/>
          <p:cNvSpPr/>
          <p:nvPr/>
        </p:nvSpPr>
        <p:spPr>
          <a:xfrm>
            <a:off x="6084168" y="620688"/>
            <a:ext cx="2808312" cy="1728192"/>
          </a:xfrm>
          <a:prstGeom prst="cloudCallout">
            <a:avLst>
              <a:gd name="adj1" fmla="val -62362"/>
              <a:gd name="adj2" fmla="val 45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C’est aussi un moyen de donner du sens et de motiver les élèves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Privilégier les questions ouvertes et les tâches complexes.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/>
          </a:bodyPr>
          <a:lstStyle/>
          <a:p>
            <a:r>
              <a:rPr lang="fr-FR" dirty="0" smtClean="0"/>
              <a:t>Pour </a:t>
            </a:r>
            <a:r>
              <a:rPr lang="fr-F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développer les compétences des élèves.</a:t>
            </a:r>
            <a:r>
              <a:rPr lang="fr-FR" dirty="0" smtClean="0"/>
              <a:t> 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fr-FR" sz="3200" dirty="0" smtClean="0"/>
              <a:t>Pour les préparer à la partie écrite, </a:t>
            </a:r>
            <a:r>
              <a:rPr lang="fr-FR" sz="32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leur apprendre à justifier, conclure, rédiger.</a:t>
            </a:r>
            <a:r>
              <a:rPr lang="fr-FR" sz="3200" dirty="0" smtClean="0"/>
              <a:t> 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fr-FR" dirty="0" smtClean="0"/>
          </a:p>
          <a:p>
            <a:pPr marL="612648" lvl="2" indent="-283464">
              <a:spcBef>
                <a:spcPts val="600"/>
              </a:spcBef>
              <a:buClrTx/>
              <a:buSzPct val="80000"/>
              <a:buFont typeface="Wingdings" pitchFamily="2" charset="2"/>
              <a:buChar char="ð"/>
            </a:pPr>
            <a:r>
              <a:rPr lang="fr-FR" dirty="0" smtClean="0"/>
              <a:t>Questionnements moins détaillés, moins guidés et qui impliquent progressivement l’élève dans la construction de la démarche de résolution du problème posé.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Mettre en place des moyens matériels adaptés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Logiciels de simulation </a:t>
            </a:r>
            <a:r>
              <a:rPr lang="fr-FR" dirty="0" err="1" smtClean="0"/>
              <a:t>multiphysique</a:t>
            </a:r>
            <a:endParaRPr lang="fr-FR" dirty="0" smtClean="0"/>
          </a:p>
          <a:p>
            <a:r>
              <a:rPr lang="fr-FR" dirty="0" smtClean="0"/>
              <a:t>Matériel d’instrumentation, logiciel d’acquisition et de traitement.</a:t>
            </a:r>
          </a:p>
          <a:p>
            <a:r>
              <a:rPr lang="fr-FR" dirty="0" smtClean="0"/>
              <a:t>Introduire progressivement des nouveaux systèmes (et réformer les anciens matériels </a:t>
            </a:r>
            <a:r>
              <a:rPr lang="fr-FR" dirty="0" err="1" smtClean="0"/>
              <a:t>obselètes</a:t>
            </a:r>
            <a:r>
              <a:rPr lang="fr-FR" dirty="0" smtClean="0"/>
              <a:t>…)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Travailler en </a:t>
            </a:r>
            <a:r>
              <a:rPr lang="fr-FR" dirty="0" smtClean="0"/>
              <a:t>équipes pédagogiques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concertation et le travail en équipe sont incontournables.</a:t>
            </a:r>
          </a:p>
          <a:p>
            <a:r>
              <a:rPr lang="fr-FR" dirty="0" smtClean="0"/>
              <a:t>Le développement de compétences techniques complémentaires </a:t>
            </a:r>
            <a:r>
              <a:rPr lang="fr-FR" dirty="0" smtClean="0"/>
              <a:t>par les enseignants est </a:t>
            </a:r>
            <a:r>
              <a:rPr lang="fr-FR" dirty="0" smtClean="0"/>
              <a:t>nécessaire, cela passe entre autre par la formation continue.</a:t>
            </a:r>
          </a:p>
          <a:p>
            <a:r>
              <a:rPr lang="fr-FR" dirty="0" smtClean="0"/>
              <a:t>La mutualisation entre établissements est indispensable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Objectifs de ce séminaire 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S’appuyer sur une progression pédagogique </a:t>
            </a:r>
            <a:r>
              <a:rPr lang="fr-FR" dirty="0" smtClean="0"/>
              <a:t>de sciences de l’ingénieur (unique).</a:t>
            </a:r>
            <a:endParaRPr lang="fr-FR" dirty="0" smtClean="0"/>
          </a:p>
          <a:p>
            <a:r>
              <a:rPr lang="fr-FR" dirty="0" smtClean="0"/>
              <a:t>Donner des exemples de séquences pédagogiques.</a:t>
            </a:r>
          </a:p>
          <a:p>
            <a:r>
              <a:rPr lang="fr-FR" dirty="0" smtClean="0"/>
              <a:t>Préciser les attendus et les spécificités du projets. </a:t>
            </a:r>
          </a:p>
          <a:p>
            <a:r>
              <a:rPr lang="fr-FR" dirty="0" smtClean="0"/>
              <a:t>Poser les bases de la formation des enseignants.</a:t>
            </a:r>
          </a:p>
          <a:p>
            <a:r>
              <a:rPr lang="fr-FR" dirty="0" smtClean="0"/>
              <a:t>Organiser la mutualisation.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03648" y="980728"/>
          <a:ext cx="7499349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740"/>
                <a:gridCol w="3302826"/>
                <a:gridCol w="2499783"/>
              </a:tblGrid>
              <a:tr h="35033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8h30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Accueil et mot du proviseur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</a:tr>
              <a:tr h="612557">
                <a:tc>
                  <a:txBody>
                    <a:bodyPr/>
                    <a:lstStyle/>
                    <a:p>
                      <a:r>
                        <a:rPr lang="fr-FR" dirty="0" smtClean="0"/>
                        <a:t>9h</a:t>
                      </a:r>
                      <a:endParaRPr lang="fr-FR" dirty="0"/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Introduction du séminaire :  Enjeux, bilan et axes de travail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Mme</a:t>
                      </a:r>
                      <a:r>
                        <a:rPr lang="fr-FR" baseline="0" dirty="0" smtClean="0"/>
                        <a:t> COSTA IGEN</a:t>
                      </a:r>
                    </a:p>
                    <a:p>
                      <a:r>
                        <a:rPr lang="fr-FR" baseline="0" dirty="0" smtClean="0"/>
                        <a:t>M. GAREL IA-IPR</a:t>
                      </a:r>
                      <a:endParaRPr lang="fr-FR" dirty="0"/>
                    </a:p>
                  </a:txBody>
                  <a:tcPr/>
                </a:tc>
              </a:tr>
              <a:tr h="1137605">
                <a:tc>
                  <a:txBody>
                    <a:bodyPr/>
                    <a:lstStyle/>
                    <a:p>
                      <a:r>
                        <a:rPr lang="fr-FR" dirty="0" smtClean="0"/>
                        <a:t>9h30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Progression pédagogique et fiches de séquences : </a:t>
                      </a:r>
                    </a:p>
                    <a:p>
                      <a:r>
                        <a:rPr lang="fr-FR" dirty="0" smtClean="0"/>
                        <a:t>Des outils de construction de l’enseignement de SI 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M. RADEL</a:t>
                      </a:r>
                    </a:p>
                    <a:p>
                      <a:r>
                        <a:rPr lang="fr-FR" dirty="0" smtClean="0"/>
                        <a:t>Lycée CLAUDEL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</a:tr>
              <a:tr h="612557">
                <a:tc>
                  <a:txBody>
                    <a:bodyPr/>
                    <a:lstStyle/>
                    <a:p>
                      <a:r>
                        <a:rPr lang="fr-FR" dirty="0" smtClean="0"/>
                        <a:t>10h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2 : Comment construire une séquence ?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M. ACROUTE</a:t>
                      </a:r>
                    </a:p>
                    <a:p>
                      <a:r>
                        <a:rPr lang="fr-FR" dirty="0" smtClean="0"/>
                        <a:t>Lycée JACQUARD</a:t>
                      </a:r>
                      <a:endParaRPr lang="fr-FR" dirty="0"/>
                    </a:p>
                  </a:txBody>
                  <a:tcPr/>
                </a:tc>
              </a:tr>
              <a:tr h="875081">
                <a:tc>
                  <a:txBody>
                    <a:bodyPr/>
                    <a:lstStyle/>
                    <a:p>
                      <a:r>
                        <a:rPr lang="fr-FR" dirty="0" smtClean="0"/>
                        <a:t>10h30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4 : Comment aborder des</a:t>
                      </a:r>
                      <a:r>
                        <a:rPr lang="fr-FR" baseline="0" dirty="0" smtClean="0"/>
                        <a:t> connaissances typées « GE » par une approche SI 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MM. DESWARTE et LEDOUX </a:t>
                      </a:r>
                    </a:p>
                    <a:p>
                      <a:r>
                        <a:rPr lang="fr-FR" dirty="0" smtClean="0"/>
                        <a:t>Lycée EIFFEL</a:t>
                      </a:r>
                      <a:endParaRPr lang="fr-FR" dirty="0"/>
                    </a:p>
                  </a:txBody>
                  <a:tcPr/>
                </a:tc>
              </a:tr>
              <a:tr h="875081">
                <a:tc>
                  <a:txBody>
                    <a:bodyPr/>
                    <a:lstStyle/>
                    <a:p>
                      <a:r>
                        <a:rPr lang="fr-FR" dirty="0" smtClean="0"/>
                        <a:t>11h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15</a:t>
                      </a:r>
                      <a:r>
                        <a:rPr lang="fr-FR" baseline="0" dirty="0" smtClean="0"/>
                        <a:t> : Un exemple d’utilisation des outils de simulation </a:t>
                      </a:r>
                      <a:r>
                        <a:rPr lang="fr-FR" baseline="0" dirty="0" err="1" smtClean="0"/>
                        <a:t>multiphysique</a:t>
                      </a:r>
                      <a:r>
                        <a:rPr lang="fr-FR" baseline="0" dirty="0" smtClean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MM. CASTRO</a:t>
                      </a:r>
                      <a:r>
                        <a:rPr lang="fr-FR" baseline="0" dirty="0" smtClean="0"/>
                        <a:t> et COMPTDAER</a:t>
                      </a:r>
                    </a:p>
                    <a:p>
                      <a:r>
                        <a:rPr lang="fr-FR" baseline="0" dirty="0" smtClean="0"/>
                        <a:t>LICP</a:t>
                      </a:r>
                      <a:endParaRPr lang="fr-FR" dirty="0"/>
                    </a:p>
                  </a:txBody>
                  <a:tcPr/>
                </a:tc>
              </a:tr>
              <a:tr h="875081">
                <a:tc>
                  <a:txBody>
                    <a:bodyPr/>
                    <a:lstStyle/>
                    <a:p>
                      <a:r>
                        <a:rPr lang="fr-FR" dirty="0" smtClean="0"/>
                        <a:t>11h30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Séquence 18 : L’enseignement</a:t>
                      </a:r>
                      <a:r>
                        <a:rPr lang="fr-FR" baseline="0" dirty="0" smtClean="0"/>
                        <a:t> de la partie « asservissement » ?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MM. CRITELLI et TROULLEZ</a:t>
                      </a:r>
                    </a:p>
                    <a:p>
                      <a:r>
                        <a:rPr lang="fr-FR" dirty="0" smtClean="0"/>
                        <a:t>Lycée COLBERT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Ordre du jour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403648" y="980728"/>
          <a:ext cx="7499349" cy="477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740"/>
                <a:gridCol w="3302826"/>
                <a:gridCol w="2499783"/>
              </a:tblGrid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12h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Typologie des projets en SI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M. GAREL IA-IPR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EDC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Pause repas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8EEF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14h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Toiture</a:t>
                      </a:r>
                      <a:r>
                        <a:rPr kumimoji="0" lang="fr-FR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végétalisée</a:t>
                      </a:r>
                      <a:r>
                        <a:rPr kumimoji="0" lang="fr-FR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: Définition du projet,  gestion et intérêt de la </a:t>
                      </a:r>
                      <a:r>
                        <a:rPr kumimoji="0" lang="fr-FR" b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pluridsiplinarité</a:t>
                      </a:r>
                      <a:r>
                        <a:rPr kumimoji="0" lang="fr-FR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M. DELLEAUX</a:t>
                      </a:r>
                    </a:p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Lycée DU PAYS DE  CONDE</a:t>
                      </a:r>
                      <a:endParaRPr kumimoji="0" lang="fr-FR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EDC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14h45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Course en cours </a:t>
                      </a:r>
                      <a:r>
                        <a:rPr lang="fr-FR" smtClean="0"/>
                        <a:t>: Projets de </a:t>
                      </a:r>
                      <a:r>
                        <a:rPr lang="fr-FR" smtClean="0"/>
                        <a:t>SI et</a:t>
                      </a:r>
                      <a:r>
                        <a:rPr lang="fr-FR" baseline="0" smtClean="0"/>
                        <a:t> </a:t>
                      </a:r>
                      <a:r>
                        <a:rPr lang="fr-FR" smtClean="0"/>
                        <a:t>STI2D</a:t>
                      </a:r>
                      <a:r>
                        <a:rPr lang="fr-FR" dirty="0" smtClean="0"/>
                        <a:t>,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baseline="0" smtClean="0"/>
                        <a:t>les approches </a:t>
                      </a:r>
                      <a:r>
                        <a:rPr lang="fr-FR" baseline="0" dirty="0" smtClean="0"/>
                        <a:t>complémentaires du projet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MM. DELLEAUX, JACKOWKI, MUSLIWSKI</a:t>
                      </a:r>
                    </a:p>
                    <a:p>
                      <a:r>
                        <a:rPr lang="fr-FR" dirty="0" smtClean="0"/>
                        <a:t>Lycée DU PAYS DE CONDE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15h30</a:t>
                      </a:r>
                      <a:endParaRPr lang="fr-FR" dirty="0"/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Formation des enseignants</a:t>
                      </a:r>
                      <a:r>
                        <a:rPr lang="fr-FR" baseline="0" dirty="0" smtClean="0"/>
                        <a:t> :  PAF 2014 et travail en équipe</a:t>
                      </a:r>
                      <a:endParaRPr lang="fr-FR" dirty="0"/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M. GAREL IA-IPR</a:t>
                      </a:r>
                    </a:p>
                    <a:p>
                      <a:pPr marL="0" algn="l" rtl="0" eaLnBrk="1" latinLnBrk="0" hangingPunct="1"/>
                      <a:r>
                        <a:rPr kumimoji="0" lang="fr-FR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M. DELLEAUX</a:t>
                      </a:r>
                    </a:p>
                    <a:p>
                      <a:r>
                        <a:rPr lang="fr-FR" dirty="0" smtClean="0"/>
                        <a:t>M. COUSIN</a:t>
                      </a:r>
                    </a:p>
                  </a:txBody>
                  <a:tcPr>
                    <a:solidFill>
                      <a:srgbClr val="CEDC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16h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Organisation de la mutualisation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M.</a:t>
                      </a:r>
                      <a:r>
                        <a:rPr lang="fr-FR" baseline="0" dirty="0" smtClean="0"/>
                        <a:t> GAREL IA-IPR</a:t>
                      </a:r>
                      <a:endParaRPr lang="fr-FR" dirty="0"/>
                    </a:p>
                  </a:txBody>
                  <a:tcPr>
                    <a:solidFill>
                      <a:srgbClr val="E8EEF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16h30</a:t>
                      </a:r>
                      <a:endParaRPr lang="fr-FR" dirty="0"/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Clôture</a:t>
                      </a:r>
                      <a:r>
                        <a:rPr lang="fr-FR" baseline="0" dirty="0" smtClean="0"/>
                        <a:t> du séminaire</a:t>
                      </a:r>
                      <a:endParaRPr lang="fr-FR" dirty="0"/>
                    </a:p>
                  </a:txBody>
                  <a:tcPr>
                    <a:solidFill>
                      <a:srgbClr val="CED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Mme</a:t>
                      </a:r>
                      <a:r>
                        <a:rPr lang="fr-FR" baseline="0" dirty="0" smtClean="0"/>
                        <a:t> COSTA IGEN</a:t>
                      </a:r>
                      <a:endParaRPr lang="fr-FR" dirty="0"/>
                    </a:p>
                  </a:txBody>
                  <a:tcPr>
                    <a:solidFill>
                      <a:srgbClr val="CEDCE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Bilan après une session d’examen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informations suivantes concernent l’académie de Lille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des effectifs sur 10 ans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1043608" y="4365104"/>
          <a:ext cx="3949055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aphique 12"/>
          <p:cNvGraphicFramePr>
            <a:graphicFrameLocks/>
          </p:cNvGraphicFramePr>
          <p:nvPr/>
        </p:nvGraphicFramePr>
        <p:xfrm>
          <a:off x="5076056" y="4365104"/>
          <a:ext cx="3816424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aphique 5"/>
          <p:cNvGraphicFramePr>
            <a:graphicFrameLocks/>
          </p:cNvGraphicFramePr>
          <p:nvPr/>
        </p:nvGraphicFramePr>
        <p:xfrm>
          <a:off x="1043608" y="1340768"/>
          <a:ext cx="784887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Organigramme : Alternative 6"/>
          <p:cNvSpPr/>
          <p:nvPr/>
        </p:nvSpPr>
        <p:spPr>
          <a:xfrm>
            <a:off x="7487816" y="1196752"/>
            <a:ext cx="1656184" cy="122413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Les effectifs de 2013 sont équivalents à ceux de 2009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3" grpId="0">
        <p:bldAsOne/>
      </p:bldGraphic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Analyse et perspectives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773288"/>
          </a:xfrm>
        </p:spPr>
        <p:txBody>
          <a:bodyPr>
            <a:normAutofit fontScale="92500"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fr-FR" dirty="0" smtClean="0"/>
              <a:t>A la session 2013, environ 8% des candidats au bac de S avaient choisi l’enseignement spécifique SI, pour 9,6% au niveau national.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fr-FR" dirty="0" smtClean="0"/>
              <a:t>Actuellement : </a:t>
            </a:r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fr-FR" dirty="0" smtClean="0"/>
              <a:t>776 élèves en terminale </a:t>
            </a:r>
            <a:r>
              <a:rPr lang="fr-FR" dirty="0" smtClean="0"/>
              <a:t>SI (818 </a:t>
            </a:r>
            <a:r>
              <a:rPr lang="fr-FR" dirty="0" smtClean="0"/>
              <a:t>candidats à la session </a:t>
            </a:r>
            <a:r>
              <a:rPr lang="fr-FR" dirty="0" smtClean="0"/>
              <a:t>2013)</a:t>
            </a:r>
            <a:endParaRPr lang="fr-FR" dirty="0" smtClean="0"/>
          </a:p>
          <a:p>
            <a:pPr marL="612648" lvl="2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fr-FR" dirty="0" smtClean="0"/>
              <a:t>913 élèves en 1° SI, soit une augmentation de 13,5%. </a:t>
            </a:r>
          </a:p>
          <a:p>
            <a:pPr marL="365760" lvl="1" indent="-283464">
              <a:spcBef>
                <a:spcPts val="600"/>
              </a:spcBef>
              <a:buSzPct val="80000"/>
              <a:buNone/>
            </a:pPr>
            <a:endParaRPr lang="fr-FR" dirty="0" smtClean="0"/>
          </a:p>
        </p:txBody>
      </p:sp>
      <p:graphicFrame>
        <p:nvGraphicFramePr>
          <p:cNvPr id="4" name="Graphique 3"/>
          <p:cNvGraphicFramePr>
            <a:graphicFrameLocks/>
          </p:cNvGraphicFramePr>
          <p:nvPr/>
        </p:nvGraphicFramePr>
        <p:xfrm>
          <a:off x="2267744" y="4221088"/>
          <a:ext cx="5472608" cy="2455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Résultats à l’examen des 5 dernières années (académie de Lille)</a:t>
            </a: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/>
        </p:nvGraphicFramePr>
        <p:xfrm>
          <a:off x="1475656" y="1628801"/>
          <a:ext cx="741682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Session 2013 :  Partie écrite (Académie de Lille)</a:t>
            </a:r>
            <a:endParaRPr lang="fr-FR" dirty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971600" y="4725144"/>
            <a:ext cx="7787208" cy="1368152"/>
          </a:xfrm>
        </p:spPr>
        <p:txBody>
          <a:bodyPr>
            <a:noAutofit/>
          </a:bodyPr>
          <a:lstStyle/>
          <a:p>
            <a:r>
              <a:rPr lang="fr-FR" sz="2400" dirty="0" smtClean="0"/>
              <a:t>Les profils des résultats dans l’académie et en France sont semblables et font apparaitre les mêmes difficultés.</a:t>
            </a:r>
          </a:p>
          <a:p>
            <a:r>
              <a:rPr lang="fr-FR" sz="2400" dirty="0" smtClean="0"/>
              <a:t>La moyenne académique était 14,74 pour 10,05 en France.</a:t>
            </a:r>
          </a:p>
        </p:txBody>
      </p:sp>
      <p:graphicFrame>
        <p:nvGraphicFramePr>
          <p:cNvPr id="3" name="Graphique 2"/>
          <p:cNvGraphicFramePr>
            <a:graphicFrameLocks/>
          </p:cNvGraphicFramePr>
          <p:nvPr/>
        </p:nvGraphicFramePr>
        <p:xfrm>
          <a:off x="987202" y="1628800"/>
          <a:ext cx="815679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Session 2013 : Partie orale (projet) (Académie de Lille)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Difficultés à évaluer le projet à travers les indicateurs de la grille nationale, notamment sur la compétence « modéliser » sur la base d’un « modèle fourni ». </a:t>
            </a:r>
          </a:p>
          <a:p>
            <a:r>
              <a:rPr lang="fr-FR" dirty="0" smtClean="0"/>
              <a:t>Difficulté à intégrer la dimension scientifique.</a:t>
            </a:r>
          </a:p>
          <a:p>
            <a:r>
              <a:rPr lang="fr-FR" dirty="0" smtClean="0"/>
              <a:t>Cela pose le problème de la typologie des projets de sciences </a:t>
            </a:r>
            <a:r>
              <a:rPr lang="fr-FR" smtClean="0"/>
              <a:t>de l’ingénieur…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Bilan des observations dans la classe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Une évolution d’un enseignement de « GE + GM » vers un enseignement de sciences de l’ingénieur qui reste « à conforter »</a:t>
            </a:r>
          </a:p>
          <a:p>
            <a:r>
              <a:rPr lang="fr-FR" dirty="0" smtClean="0"/>
              <a:t>Un équipement des laboratoires à actualiser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Axes de travail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5281</TotalTime>
  <Words>714</Words>
  <Application>Microsoft Office PowerPoint</Application>
  <PresentationFormat>Affichage à l'écran (4:3)</PresentationFormat>
  <Paragraphs>113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Solstice</vt:lpstr>
      <vt:lpstr>Enseigner les sciences de l’ingénieur dans la série S</vt:lpstr>
      <vt:lpstr>Bilan après une session d’examen</vt:lpstr>
      <vt:lpstr>Evolution des effectifs sur 10 ans</vt:lpstr>
      <vt:lpstr>Analyse et perspectives</vt:lpstr>
      <vt:lpstr>Résultats à l’examen des 5 dernières années (académie de Lille)</vt:lpstr>
      <vt:lpstr>Session 2013 :  Partie écrite (Académie de Lille)</vt:lpstr>
      <vt:lpstr>Session 2013 : Partie orale (projet) (Académie de Lille)</vt:lpstr>
      <vt:lpstr>Bilan des observations dans la classe</vt:lpstr>
      <vt:lpstr>Axes de travail</vt:lpstr>
      <vt:lpstr>Revenir aux fondamentaux </vt:lpstr>
      <vt:lpstr>Entrer par les sciences de l’ingénieur </vt:lpstr>
      <vt:lpstr>Privilégier les questions ouvertes et les tâches complexes. </vt:lpstr>
      <vt:lpstr>Mettre en place des moyens matériels adaptés </vt:lpstr>
      <vt:lpstr>Travailler en équipes pédagogiques</vt:lpstr>
      <vt:lpstr>Objectifs de ce séminaire :</vt:lpstr>
      <vt:lpstr>Ordre du jour</vt:lpstr>
      <vt:lpstr>Ordre du jour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 User</dc:creator>
  <cp:lastModifiedBy>Lenovo User</cp:lastModifiedBy>
  <cp:revision>90</cp:revision>
  <dcterms:created xsi:type="dcterms:W3CDTF">2014-02-11T21:12:50Z</dcterms:created>
  <dcterms:modified xsi:type="dcterms:W3CDTF">2014-03-26T19:32:32Z</dcterms:modified>
</cp:coreProperties>
</file>