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7" r:id="rId2"/>
    <p:sldId id="286" r:id="rId3"/>
    <p:sldId id="270" r:id="rId4"/>
    <p:sldId id="274" r:id="rId5"/>
    <p:sldId id="271" r:id="rId6"/>
    <p:sldId id="273" r:id="rId7"/>
    <p:sldId id="272" r:id="rId8"/>
    <p:sldId id="287" r:id="rId9"/>
    <p:sldId id="290" r:id="rId10"/>
    <p:sldId id="292" r:id="rId11"/>
    <p:sldId id="289" r:id="rId12"/>
    <p:sldId id="281" r:id="rId13"/>
    <p:sldId id="293" r:id="rId14"/>
    <p:sldId id="268" r:id="rId15"/>
    <p:sldId id="276" r:id="rId16"/>
    <p:sldId id="279" r:id="rId17"/>
    <p:sldId id="288" r:id="rId18"/>
    <p:sldId id="277" r:id="rId19"/>
    <p:sldId id="278" r:id="rId20"/>
    <p:sldId id="296" r:id="rId21"/>
    <p:sldId id="269" r:id="rId22"/>
    <p:sldId id="282" r:id="rId23"/>
    <p:sldId id="283" r:id="rId24"/>
    <p:sldId id="275" r:id="rId25"/>
    <p:sldId id="280" r:id="rId26"/>
    <p:sldId id="284" r:id="rId27"/>
    <p:sldId id="295" r:id="rId28"/>
    <p:sldId id="285" r:id="rId29"/>
    <p:sldId id="294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scale Cost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4A7EBB"/>
    <a:srgbClr val="333399"/>
    <a:srgbClr val="C0504D"/>
    <a:srgbClr val="120E71"/>
    <a:srgbClr val="323FB3"/>
    <a:srgbClr val="008101"/>
    <a:srgbClr val="B4DDFF"/>
    <a:srgbClr val="C70202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83649" autoAdjust="0"/>
  </p:normalViewPr>
  <p:slideViewPr>
    <p:cSldViewPr snapToGrid="0" snapToObjects="1">
      <p:cViewPr>
        <p:scale>
          <a:sx n="100" d="100"/>
          <a:sy n="100" d="100"/>
        </p:scale>
        <p:origin x="-9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287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scalecosta:Documents:PASCALE:IGEN:GROUPE%20STI:NIVEAU:baccalaur&#233;at:SSI:Bac%20SSI%202013:3204-resultats-si-2013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36926986399427"/>
          <c:y val="0.0365482233502538"/>
          <c:w val="0.956307301360057"/>
          <c:h val="0.9227751708701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504D"/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'[3204-resultats-si-2013-2.xlsx]compétences'!$C$1:$AC$1</c:f>
              <c:strCache>
                <c:ptCount val="27"/>
                <c:pt idx="0">
                  <c:v>A11</c:v>
                </c:pt>
                <c:pt idx="1">
                  <c:v>A12</c:v>
                </c:pt>
                <c:pt idx="2">
                  <c:v>A13</c:v>
                </c:pt>
                <c:pt idx="3">
                  <c:v>A14</c:v>
                </c:pt>
                <c:pt idx="4">
                  <c:v>A15</c:v>
                </c:pt>
                <c:pt idx="5">
                  <c:v>A21</c:v>
                </c:pt>
                <c:pt idx="6">
                  <c:v>A22</c:v>
                </c:pt>
                <c:pt idx="7">
                  <c:v>A23</c:v>
                </c:pt>
                <c:pt idx="8">
                  <c:v>A24</c:v>
                </c:pt>
                <c:pt idx="9">
                  <c:v>A25</c:v>
                </c:pt>
                <c:pt idx="10">
                  <c:v>A26</c:v>
                </c:pt>
                <c:pt idx="11">
                  <c:v>A27</c:v>
                </c:pt>
                <c:pt idx="12">
                  <c:v>A28</c:v>
                </c:pt>
                <c:pt idx="13">
                  <c:v>A29</c:v>
                </c:pt>
                <c:pt idx="14">
                  <c:v>A31</c:v>
                </c:pt>
                <c:pt idx="15">
                  <c:v>A32</c:v>
                </c:pt>
                <c:pt idx="16">
                  <c:v>A33</c:v>
                </c:pt>
                <c:pt idx="17">
                  <c:v>B11</c:v>
                </c:pt>
                <c:pt idx="18">
                  <c:v>B12</c:v>
                </c:pt>
                <c:pt idx="19">
                  <c:v>B13</c:v>
                </c:pt>
                <c:pt idx="20">
                  <c:v>B14</c:v>
                </c:pt>
                <c:pt idx="21">
                  <c:v>B15</c:v>
                </c:pt>
                <c:pt idx="22">
                  <c:v>B21</c:v>
                </c:pt>
                <c:pt idx="23">
                  <c:v>B22</c:v>
                </c:pt>
                <c:pt idx="24">
                  <c:v>B23</c:v>
                </c:pt>
                <c:pt idx="25">
                  <c:v>B31</c:v>
                </c:pt>
                <c:pt idx="26">
                  <c:v>B32</c:v>
                </c:pt>
              </c:strCache>
            </c:strRef>
          </c:cat>
          <c:val>
            <c:numRef>
              <c:f>'[3204-resultats-si-2013-2.xlsx]compétences'!$C$34:$AC$34</c:f>
              <c:numCache>
                <c:formatCode>0.00</c:formatCode>
                <c:ptCount val="27"/>
                <c:pt idx="0">
                  <c:v>2.177024828501382</c:v>
                </c:pt>
                <c:pt idx="1">
                  <c:v>2.138316728809373</c:v>
                </c:pt>
                <c:pt idx="2">
                  <c:v>2.838501676694457</c:v>
                </c:pt>
                <c:pt idx="3">
                  <c:v>2.579777394870426</c:v>
                </c:pt>
                <c:pt idx="5">
                  <c:v>2.876176277068489</c:v>
                </c:pt>
                <c:pt idx="7">
                  <c:v>2.138316728809373</c:v>
                </c:pt>
                <c:pt idx="8">
                  <c:v>2.621323843450397</c:v>
                </c:pt>
                <c:pt idx="10">
                  <c:v>2.871163227762302</c:v>
                </c:pt>
                <c:pt idx="15">
                  <c:v>2.335529320576716</c:v>
                </c:pt>
                <c:pt idx="16">
                  <c:v>1.854174831677432</c:v>
                </c:pt>
                <c:pt idx="18">
                  <c:v>2.369423689827253</c:v>
                </c:pt>
                <c:pt idx="20">
                  <c:v>2.20861924490351</c:v>
                </c:pt>
                <c:pt idx="21">
                  <c:v>2.563594637125373</c:v>
                </c:pt>
                <c:pt idx="22">
                  <c:v>2.082349530930414</c:v>
                </c:pt>
                <c:pt idx="23">
                  <c:v>1.797804592250333</c:v>
                </c:pt>
                <c:pt idx="24">
                  <c:v>1.024233877026506</c:v>
                </c:pt>
                <c:pt idx="25">
                  <c:v>1.539652784477454</c:v>
                </c:pt>
                <c:pt idx="26">
                  <c:v>1.792904184151223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412584"/>
        <c:axId val="-2145922856"/>
      </c:barChart>
      <c:catAx>
        <c:axId val="212741258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5922856"/>
        <c:crosses val="autoZero"/>
        <c:auto val="1"/>
        <c:lblAlgn val="ctr"/>
        <c:lblOffset val="100"/>
        <c:noMultiLvlLbl val="0"/>
      </c:catAx>
      <c:valAx>
        <c:axId val="-2145922856"/>
        <c:scaling>
          <c:orientation val="minMax"/>
          <c:max val="3.0"/>
          <c:min val="0.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27412584"/>
        <c:crosses val="autoZero"/>
        <c:crossBetween val="between"/>
        <c:majorUnit val="1.0"/>
        <c:minorUnit val="0.01"/>
      </c:valAx>
    </c:plotArea>
    <c:plotVisOnly val="1"/>
    <c:dispBlanksAs val="gap"/>
    <c:showDLblsOverMax val="0"/>
  </c:chart>
  <c:txPr>
    <a:bodyPr/>
    <a:lstStyle/>
    <a:p>
      <a:pPr>
        <a:defRPr b="1" i="0"/>
      </a:pPr>
      <a:endParaRPr lang="fr-F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emblee-nationale.fr/14/pdf/budget/plf2014/a1429-tIV.pdf" TargetMode="External"/><Relationship Id="rId4" Type="http://schemas.openxmlformats.org/officeDocument/2006/relationships/hyperlink" Target="http://ec.europa.eu/research/science-society/document_library/pdf_06/report-rocard-on-science-education_fr.pdf" TargetMode="External"/><Relationship Id="rId1" Type="http://schemas.openxmlformats.org/officeDocument/2006/relationships/hyperlink" Target="http://www.education.gouv.fr/cid2032/desaffection-des-etudiants-pour-les-etudes-scientifiques.htm" TargetMode="External"/><Relationship Id="rId2" Type="http://schemas.openxmlformats.org/officeDocument/2006/relationships/hyperlink" Target="http://pmb.cereq.fr/doc_num.php?explnum_id=1236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emblee-nationale.fr/14/pdf/budget/plf2014/a1429-tIV.pdf" TargetMode="External"/><Relationship Id="rId4" Type="http://schemas.openxmlformats.org/officeDocument/2006/relationships/hyperlink" Target="http://pmb.cereq.fr/doc_num.php?explnum_id=1236" TargetMode="External"/><Relationship Id="rId1" Type="http://schemas.openxmlformats.org/officeDocument/2006/relationships/hyperlink" Target="http://www.education.gouv.fr/cid2032/desaffection-des-etudiants-pour-les-etudes-scientifiques.htm" TargetMode="External"/><Relationship Id="rId2" Type="http://schemas.openxmlformats.org/officeDocument/2006/relationships/hyperlink" Target="http://ec.europa.eu/research/science-society/document_library/pdf_06/report-rocard-on-science-education_fr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71369-3729-044C-8638-BC7D63C2F0D8}" type="doc">
      <dgm:prSet loTypeId="urn:microsoft.com/office/officeart/2005/8/layout/chevron2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284C47A-2C22-3D4D-B714-E1A63A51F8EF}">
      <dgm:prSet phldrT="[Texte]" custT="1"/>
      <dgm:spPr/>
      <dgm:t>
        <a:bodyPr/>
        <a:lstStyle/>
        <a:p>
          <a:r>
            <a:rPr lang="fr-FR" sz="1400" b="1" dirty="0" smtClean="0">
              <a:solidFill>
                <a:srgbClr val="333399"/>
              </a:solidFill>
            </a:rPr>
            <a:t>Mars</a:t>
          </a:r>
        </a:p>
        <a:p>
          <a:r>
            <a:rPr lang="fr-FR" sz="2000" b="1" dirty="0" smtClean="0">
              <a:solidFill>
                <a:srgbClr val="333399"/>
              </a:solidFill>
            </a:rPr>
            <a:t>2002</a:t>
          </a:r>
          <a:endParaRPr lang="fr-FR" sz="2000" b="1" dirty="0">
            <a:solidFill>
              <a:srgbClr val="333399"/>
            </a:solidFill>
          </a:endParaRPr>
        </a:p>
      </dgm:t>
    </dgm:pt>
    <dgm:pt modelId="{4A23F319-4753-9E44-9782-77BF4DC2A29B}" type="parTrans" cxnId="{DEE0AA30-D4BC-1B45-AE49-F6BBEFBF10B8}">
      <dgm:prSet/>
      <dgm:spPr/>
      <dgm:t>
        <a:bodyPr/>
        <a:lstStyle/>
        <a:p>
          <a:endParaRPr lang="fr-FR"/>
        </a:p>
      </dgm:t>
    </dgm:pt>
    <dgm:pt modelId="{F9B20A86-63C1-7A4B-AB90-A12B2571EC31}" type="sibTrans" cxnId="{DEE0AA30-D4BC-1B45-AE49-F6BBEFBF10B8}">
      <dgm:prSet/>
      <dgm:spPr/>
      <dgm:t>
        <a:bodyPr/>
        <a:lstStyle/>
        <a:p>
          <a:endParaRPr lang="fr-FR"/>
        </a:p>
      </dgm:t>
    </dgm:pt>
    <dgm:pt modelId="{9831588D-3397-AA46-AB7C-7EC56485E234}">
      <dgm:prSet phldrT="[Texte]" custT="1"/>
      <dgm:spPr/>
      <dgm:t>
        <a:bodyPr/>
        <a:lstStyle/>
        <a:p>
          <a:endParaRPr lang="fr-FR" sz="2000" b="1" dirty="0" smtClean="0">
            <a:solidFill>
              <a:srgbClr val="333399"/>
            </a:solidFill>
          </a:endParaRPr>
        </a:p>
        <a:p>
          <a:r>
            <a:rPr lang="fr-FR" sz="2000" b="1" dirty="0" smtClean="0">
              <a:solidFill>
                <a:srgbClr val="333399"/>
              </a:solidFill>
            </a:rPr>
            <a:t>2007  </a:t>
          </a:r>
          <a:endParaRPr lang="fr-FR" sz="2000" b="1" dirty="0">
            <a:solidFill>
              <a:srgbClr val="333399"/>
            </a:solidFill>
          </a:endParaRPr>
        </a:p>
      </dgm:t>
    </dgm:pt>
    <dgm:pt modelId="{2327D664-7014-D845-955F-110443141853}" type="parTrans" cxnId="{003C0B59-7036-DA4E-B329-2E673263FE68}">
      <dgm:prSet/>
      <dgm:spPr/>
      <dgm:t>
        <a:bodyPr/>
        <a:lstStyle/>
        <a:p>
          <a:endParaRPr lang="fr-FR"/>
        </a:p>
      </dgm:t>
    </dgm:pt>
    <dgm:pt modelId="{3E1543D4-91D2-D548-8ABB-EA049C2CAA20}" type="sibTrans" cxnId="{003C0B59-7036-DA4E-B329-2E673263FE68}">
      <dgm:prSet/>
      <dgm:spPr/>
      <dgm:t>
        <a:bodyPr/>
        <a:lstStyle/>
        <a:p>
          <a:endParaRPr lang="fr-FR"/>
        </a:p>
      </dgm:t>
    </dgm:pt>
    <dgm:pt modelId="{C4DEBEF1-1AD9-454C-A5EE-32E66C1CA173}">
      <dgm:prSet phldrT="[Texte]" custT="1"/>
      <dgm:spPr/>
      <dgm:t>
        <a:bodyPr/>
        <a:lstStyle/>
        <a:p>
          <a:r>
            <a:rPr lang="fr-FR" sz="1400" b="1" dirty="0" smtClean="0">
              <a:solidFill>
                <a:srgbClr val="333399"/>
              </a:solidFill>
            </a:rPr>
            <a:t>Octobre</a:t>
          </a:r>
        </a:p>
        <a:p>
          <a:r>
            <a:rPr lang="fr-FR" sz="2000" b="1" dirty="0" smtClean="0">
              <a:solidFill>
                <a:srgbClr val="333399"/>
              </a:solidFill>
            </a:rPr>
            <a:t>2013</a:t>
          </a:r>
          <a:endParaRPr lang="fr-FR" sz="2000" b="1" dirty="0">
            <a:solidFill>
              <a:srgbClr val="333399"/>
            </a:solidFill>
          </a:endParaRPr>
        </a:p>
      </dgm:t>
    </dgm:pt>
    <dgm:pt modelId="{9B0FFE1F-8793-FA41-89A1-AB57BE37C5E5}" type="parTrans" cxnId="{33EA875D-BB32-CF45-ABA2-0CF3B96B3DDD}">
      <dgm:prSet/>
      <dgm:spPr/>
      <dgm:t>
        <a:bodyPr/>
        <a:lstStyle/>
        <a:p>
          <a:endParaRPr lang="fr-FR"/>
        </a:p>
      </dgm:t>
    </dgm:pt>
    <dgm:pt modelId="{AF876F3A-8B9E-FF48-AD86-EB354A77B756}" type="sibTrans" cxnId="{33EA875D-BB32-CF45-ABA2-0CF3B96B3DDD}">
      <dgm:prSet/>
      <dgm:spPr/>
      <dgm:t>
        <a:bodyPr/>
        <a:lstStyle/>
        <a:p>
          <a:endParaRPr lang="fr-FR"/>
        </a:p>
      </dgm:t>
    </dgm:pt>
    <dgm:pt modelId="{56872304-6F96-5449-9CEE-A3D99369F95C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333399"/>
              </a:solidFill>
            </a:rPr>
            <a:t>Les jeunes et les études scientifiques : les raisons de la désaffection. Un plan d’action</a:t>
          </a:r>
          <a:endParaRPr lang="fr-FR" sz="1800" dirty="0">
            <a:solidFill>
              <a:srgbClr val="333399"/>
            </a:solidFill>
          </a:endParaRPr>
        </a:p>
      </dgm:t>
    </dgm:pt>
    <dgm:pt modelId="{64288B07-05CC-AA40-82DC-71A689A71780}" type="sibTrans" cxnId="{DF5D9732-1D39-0E46-885B-6FBECF443357}">
      <dgm:prSet/>
      <dgm:spPr/>
      <dgm:t>
        <a:bodyPr/>
        <a:lstStyle/>
        <a:p>
          <a:endParaRPr lang="fr-FR"/>
        </a:p>
      </dgm:t>
    </dgm:pt>
    <dgm:pt modelId="{DFC7BA70-5052-264A-8D9D-94DE28301AB4}" type="parTrans" cxnId="{DF5D9732-1D39-0E46-885B-6FBECF443357}">
      <dgm:prSet/>
      <dgm:spPr/>
      <dgm:t>
        <a:bodyPr/>
        <a:lstStyle/>
        <a:p>
          <a:endParaRPr lang="fr-FR"/>
        </a:p>
      </dgm:t>
    </dgm:pt>
    <dgm:pt modelId="{CF5DA0E5-5973-0C41-A093-9F840B06E6A9}">
      <dgm:prSet phldrT="[Texte]" custT="1"/>
      <dgm:spPr/>
      <dgm:t>
        <a:bodyPr/>
        <a:lstStyle/>
        <a:p>
          <a:r>
            <a:rPr lang="fr-FR" sz="1100" dirty="0" smtClean="0">
              <a:hlinkClick xmlns:r="http://schemas.openxmlformats.org/officeDocument/2006/relationships" r:id="rId1"/>
            </a:rPr>
            <a:t>http://www.education.gouv.fr/cid2032/desaffection-des-etudiants-pour-les-etudes-scientifiques.htm</a:t>
          </a:r>
          <a:endParaRPr lang="fr-FR" sz="1100" dirty="0"/>
        </a:p>
      </dgm:t>
    </dgm:pt>
    <dgm:pt modelId="{24F80969-8E66-5245-BB10-1438E978B5CE}" type="parTrans" cxnId="{1D8C37D7-09A3-A944-B4C2-0EF30D80C9EF}">
      <dgm:prSet/>
      <dgm:spPr/>
      <dgm:t>
        <a:bodyPr/>
        <a:lstStyle/>
        <a:p>
          <a:endParaRPr lang="fr-FR"/>
        </a:p>
      </dgm:t>
    </dgm:pt>
    <dgm:pt modelId="{28FA21C4-3AE6-5947-B185-6C9514231384}" type="sibTrans" cxnId="{1D8C37D7-09A3-A944-B4C2-0EF30D80C9EF}">
      <dgm:prSet/>
      <dgm:spPr/>
      <dgm:t>
        <a:bodyPr/>
        <a:lstStyle/>
        <a:p>
          <a:endParaRPr lang="fr-FR"/>
        </a:p>
      </dgm:t>
    </dgm:pt>
    <dgm:pt modelId="{FFB8D739-A5C2-8248-9905-0A38B94F515C}">
      <dgm:prSet custT="1"/>
      <dgm:spPr/>
      <dgm:t>
        <a:bodyPr/>
        <a:lstStyle/>
        <a:p>
          <a:r>
            <a:rPr lang="fr-FR" sz="1800" b="1" dirty="0" smtClean="0">
              <a:solidFill>
                <a:srgbClr val="333399"/>
              </a:solidFill>
            </a:rPr>
            <a:t>L’enseignemen</a:t>
          </a:r>
          <a:r>
            <a:rPr lang="fr-FR" sz="2000" b="1" dirty="0" smtClean="0">
              <a:solidFill>
                <a:srgbClr val="333399"/>
              </a:solidFill>
            </a:rPr>
            <a:t>t scientifique aujourd’hui : une pédagogie renouvelée pour l’avenir de l’Europe</a:t>
          </a:r>
          <a:endParaRPr lang="fr-FR" sz="2000" dirty="0">
            <a:solidFill>
              <a:srgbClr val="333399"/>
            </a:solidFill>
          </a:endParaRPr>
        </a:p>
      </dgm:t>
    </dgm:pt>
    <dgm:pt modelId="{684E3EC9-FBCC-034A-86CB-EEDC82215552}" type="parTrans" cxnId="{EAFAFE42-4865-0245-A914-7C7F93BA44AD}">
      <dgm:prSet/>
      <dgm:spPr/>
      <dgm:t>
        <a:bodyPr/>
        <a:lstStyle/>
        <a:p>
          <a:endParaRPr lang="fr-FR"/>
        </a:p>
      </dgm:t>
    </dgm:pt>
    <dgm:pt modelId="{95AA6B1E-8BCD-8745-A356-7AA88FEE8470}" type="sibTrans" cxnId="{EAFAFE42-4865-0245-A914-7C7F93BA44AD}">
      <dgm:prSet/>
      <dgm:spPr/>
      <dgm:t>
        <a:bodyPr/>
        <a:lstStyle/>
        <a:p>
          <a:endParaRPr lang="fr-FR"/>
        </a:p>
      </dgm:t>
    </dgm:pt>
    <dgm:pt modelId="{13051FC4-5A06-3242-AEF8-7C8C2F339804}">
      <dgm:prSet/>
      <dgm:spPr/>
      <dgm:t>
        <a:bodyPr/>
        <a:lstStyle/>
        <a:p>
          <a:endParaRPr lang="fr-FR" sz="1100" dirty="0">
            <a:solidFill>
              <a:srgbClr val="333399"/>
            </a:solidFill>
          </a:endParaRPr>
        </a:p>
      </dgm:t>
    </dgm:pt>
    <dgm:pt modelId="{AD4C3CA4-1DD1-FB4E-9F5C-6EF521BE826D}" type="parTrans" cxnId="{D13C0A0C-EC33-0240-8684-5C96288DC93A}">
      <dgm:prSet/>
      <dgm:spPr/>
      <dgm:t>
        <a:bodyPr/>
        <a:lstStyle/>
        <a:p>
          <a:endParaRPr lang="fr-FR"/>
        </a:p>
      </dgm:t>
    </dgm:pt>
    <dgm:pt modelId="{66790B9D-04CC-224D-991E-E72A7DEE9E7B}" type="sibTrans" cxnId="{D13C0A0C-EC33-0240-8684-5C96288DC93A}">
      <dgm:prSet/>
      <dgm:spPr/>
      <dgm:t>
        <a:bodyPr/>
        <a:lstStyle/>
        <a:p>
          <a:endParaRPr lang="fr-FR"/>
        </a:p>
      </dgm:t>
    </dgm:pt>
    <dgm:pt modelId="{03DB3DE8-C96C-7B42-903B-9BB388AFCCFD}">
      <dgm:prSet custT="1"/>
      <dgm:spPr/>
      <dgm:t>
        <a:bodyPr/>
        <a:lstStyle/>
        <a:p>
          <a:r>
            <a:rPr lang="fr-FR" sz="1200" dirty="0" smtClean="0">
              <a:solidFill>
                <a:srgbClr val="333399"/>
              </a:solidFill>
            </a:rPr>
            <a:t> Michel Rocard</a:t>
          </a:r>
          <a:endParaRPr lang="fr-FR" sz="1200" dirty="0">
            <a:solidFill>
              <a:srgbClr val="333399"/>
            </a:solidFill>
          </a:endParaRPr>
        </a:p>
      </dgm:t>
    </dgm:pt>
    <dgm:pt modelId="{B1ABA135-11A0-8B4C-855E-DA9347829760}" type="parTrans" cxnId="{53F739DC-2E2D-8149-9FC8-F02AD6034706}">
      <dgm:prSet/>
      <dgm:spPr/>
      <dgm:t>
        <a:bodyPr/>
        <a:lstStyle/>
        <a:p>
          <a:endParaRPr lang="fr-FR"/>
        </a:p>
      </dgm:t>
    </dgm:pt>
    <dgm:pt modelId="{5DDCAFC5-E69C-A947-9805-6A0B1EFF4B1E}" type="sibTrans" cxnId="{53F739DC-2E2D-8149-9FC8-F02AD6034706}">
      <dgm:prSet/>
      <dgm:spPr/>
      <dgm:t>
        <a:bodyPr/>
        <a:lstStyle/>
        <a:p>
          <a:endParaRPr lang="fr-FR"/>
        </a:p>
      </dgm:t>
    </dgm:pt>
    <dgm:pt modelId="{59A66247-BAE3-104E-9345-2FA796295507}">
      <dgm:prSet phldrT="[Texte]" custT="1"/>
      <dgm:spPr/>
      <dgm:t>
        <a:bodyPr/>
        <a:lstStyle/>
        <a:p>
          <a:r>
            <a:rPr lang="fr-FR" sz="1400" b="1" dirty="0" smtClean="0">
              <a:solidFill>
                <a:srgbClr val="333399"/>
              </a:solidFill>
            </a:rPr>
            <a:t>Novembre </a:t>
          </a:r>
          <a:r>
            <a:rPr lang="fr-FR" sz="2000" b="1" dirty="0" smtClean="0">
              <a:solidFill>
                <a:srgbClr val="333399"/>
              </a:solidFill>
            </a:rPr>
            <a:t>2013</a:t>
          </a:r>
          <a:endParaRPr lang="fr-FR" sz="2000" b="1" dirty="0">
            <a:solidFill>
              <a:srgbClr val="333399"/>
            </a:solidFill>
          </a:endParaRPr>
        </a:p>
      </dgm:t>
    </dgm:pt>
    <dgm:pt modelId="{CDC40818-5A75-7940-B350-12FA7C93A6B2}" type="parTrans" cxnId="{F73C02E2-9A71-6E4F-AA17-08314A5CBBD7}">
      <dgm:prSet/>
      <dgm:spPr/>
      <dgm:t>
        <a:bodyPr/>
        <a:lstStyle/>
        <a:p>
          <a:endParaRPr lang="fr-FR"/>
        </a:p>
      </dgm:t>
    </dgm:pt>
    <dgm:pt modelId="{60B67EB2-7AF0-1847-BF7E-02D006D577D8}" type="sibTrans" cxnId="{F73C02E2-9A71-6E4F-AA17-08314A5CBBD7}">
      <dgm:prSet/>
      <dgm:spPr/>
      <dgm:t>
        <a:bodyPr/>
        <a:lstStyle/>
        <a:p>
          <a:endParaRPr lang="fr-FR"/>
        </a:p>
      </dgm:t>
    </dgm:pt>
    <dgm:pt modelId="{FBC5D08D-DA77-524D-B881-2FF02A5ACBF5}">
      <dgm:prSet/>
      <dgm:spPr/>
      <dgm:t>
        <a:bodyPr/>
        <a:lstStyle/>
        <a:p>
          <a:r>
            <a:rPr lang="fr-FR" sz="1100" dirty="0" smtClean="0">
              <a:solidFill>
                <a:srgbClr val="333399"/>
              </a:solidFill>
            </a:rPr>
            <a:t> Assemblée Nationale, projet de loi de finances pour 2014  N°1429 (enseignement scolaire) par Julie </a:t>
          </a:r>
          <a:r>
            <a:rPr lang="fr-FR" sz="1100" dirty="0" err="1" smtClean="0">
              <a:solidFill>
                <a:srgbClr val="333399"/>
              </a:solidFill>
            </a:rPr>
            <a:t>Sommaruga</a:t>
          </a:r>
          <a:r>
            <a:rPr lang="fr-FR" sz="1100" dirty="0" smtClean="0">
              <a:solidFill>
                <a:srgbClr val="333399"/>
              </a:solidFill>
            </a:rPr>
            <a:t>,</a:t>
          </a:r>
          <a:endParaRPr lang="fr-FR" sz="1100" dirty="0">
            <a:solidFill>
              <a:srgbClr val="333399"/>
            </a:solidFill>
          </a:endParaRPr>
        </a:p>
      </dgm:t>
    </dgm:pt>
    <dgm:pt modelId="{5C0EFC6B-7503-0148-94F9-137F59F9E93A}" type="parTrans" cxnId="{1E891466-120F-524B-8BE1-A2509AEA512B}">
      <dgm:prSet/>
      <dgm:spPr/>
      <dgm:t>
        <a:bodyPr/>
        <a:lstStyle/>
        <a:p>
          <a:endParaRPr lang="fr-FR"/>
        </a:p>
      </dgm:t>
    </dgm:pt>
    <dgm:pt modelId="{9268266C-80E5-E049-A193-A2C29BF351C6}" type="sibTrans" cxnId="{1E891466-120F-524B-8BE1-A2509AEA512B}">
      <dgm:prSet/>
      <dgm:spPr/>
      <dgm:t>
        <a:bodyPr/>
        <a:lstStyle/>
        <a:p>
          <a:endParaRPr lang="fr-FR"/>
        </a:p>
      </dgm:t>
    </dgm:pt>
    <dgm:pt modelId="{2180AC51-5A69-4C4D-97F5-7F51D687E9CE}">
      <dgm:prSet phldrT="[Texte]" custT="1"/>
      <dgm:spPr/>
      <dgm:t>
        <a:bodyPr/>
        <a:lstStyle/>
        <a:p>
          <a:r>
            <a:rPr lang="fr-FR" sz="1200" dirty="0" smtClean="0">
              <a:solidFill>
                <a:srgbClr val="333399"/>
              </a:solidFill>
            </a:rPr>
            <a:t>Guy </a:t>
          </a:r>
          <a:r>
            <a:rPr lang="fr-FR" sz="1200" dirty="0" err="1" smtClean="0">
              <a:solidFill>
                <a:srgbClr val="333399"/>
              </a:solidFill>
            </a:rPr>
            <a:t>Ourisson</a:t>
          </a:r>
          <a:r>
            <a:rPr lang="fr-FR" sz="1200" dirty="0" smtClean="0">
              <a:solidFill>
                <a:srgbClr val="333399"/>
              </a:solidFill>
            </a:rPr>
            <a:t> (ancien président de l’Académie des sciences) </a:t>
          </a:r>
          <a:endParaRPr lang="fr-FR" sz="1200" dirty="0">
            <a:solidFill>
              <a:srgbClr val="333399"/>
            </a:solidFill>
          </a:endParaRPr>
        </a:p>
      </dgm:t>
    </dgm:pt>
    <dgm:pt modelId="{B9037665-53D4-D349-A32C-A771DCE10C60}" type="parTrans" cxnId="{EE695B46-F6C2-CA4C-9FDB-EB4FFCE05AE3}">
      <dgm:prSet/>
      <dgm:spPr/>
      <dgm:t>
        <a:bodyPr/>
        <a:lstStyle/>
        <a:p>
          <a:endParaRPr lang="fr-FR"/>
        </a:p>
      </dgm:t>
    </dgm:pt>
    <dgm:pt modelId="{8D67E3AC-38D6-F949-B578-566FE7234F71}" type="sibTrans" cxnId="{EE695B46-F6C2-CA4C-9FDB-EB4FFCE05AE3}">
      <dgm:prSet/>
      <dgm:spPr/>
      <dgm:t>
        <a:bodyPr/>
        <a:lstStyle/>
        <a:p>
          <a:endParaRPr lang="fr-FR"/>
        </a:p>
      </dgm:t>
    </dgm:pt>
    <dgm:pt modelId="{9FAB9FB1-0E5A-C045-A071-9C83F69528B1}">
      <dgm:prSet custT="1"/>
      <dgm:spPr/>
      <dgm:t>
        <a:bodyPr/>
        <a:lstStyle/>
        <a:p>
          <a:r>
            <a:rPr lang="fr-FR" sz="1800" b="1" dirty="0" smtClean="0">
              <a:solidFill>
                <a:srgbClr val="333399"/>
              </a:solidFill>
            </a:rPr>
            <a:t>Attractivité des carrières scientifiques et techniques</a:t>
          </a:r>
          <a:endParaRPr lang="fr-FR" sz="1800" b="1" dirty="0">
            <a:solidFill>
              <a:srgbClr val="333399"/>
            </a:solidFill>
          </a:endParaRPr>
        </a:p>
      </dgm:t>
    </dgm:pt>
    <dgm:pt modelId="{E9B2A375-197A-334E-852B-D5AEA0FE360A}" type="parTrans" cxnId="{9684940A-258A-AC4E-9FC1-99F132187457}">
      <dgm:prSet/>
      <dgm:spPr/>
      <dgm:t>
        <a:bodyPr/>
        <a:lstStyle/>
        <a:p>
          <a:endParaRPr lang="fr-FR"/>
        </a:p>
      </dgm:t>
    </dgm:pt>
    <dgm:pt modelId="{88F54B36-90F9-5F41-A9B6-D7FD87847091}" type="sibTrans" cxnId="{9684940A-258A-AC4E-9FC1-99F132187457}">
      <dgm:prSet/>
      <dgm:spPr/>
      <dgm:t>
        <a:bodyPr/>
        <a:lstStyle/>
        <a:p>
          <a:endParaRPr lang="fr-FR"/>
        </a:p>
      </dgm:t>
    </dgm:pt>
    <dgm:pt modelId="{5205BE7D-CA4A-DD46-9DA9-A3C35376D4E1}">
      <dgm:prSet custT="1"/>
      <dgm:spPr/>
      <dgm:t>
        <a:bodyPr/>
        <a:lstStyle/>
        <a:p>
          <a:r>
            <a:rPr lang="fr-FR" sz="1100" dirty="0" smtClean="0">
              <a:hlinkClick xmlns:r="http://schemas.openxmlformats.org/officeDocument/2006/relationships" r:id="rId2"/>
            </a:rPr>
            <a:t>http://pmb.cereq.fr/doc_num.php?explnum_id=1236</a:t>
          </a:r>
          <a:endParaRPr lang="fr-FR" sz="1100" dirty="0"/>
        </a:p>
      </dgm:t>
    </dgm:pt>
    <dgm:pt modelId="{6B68D08B-7AEA-EA4B-A0A0-8893DAAC1BA0}" type="parTrans" cxnId="{E9EA91DB-2003-E44D-9527-3184DA8EFA07}">
      <dgm:prSet/>
      <dgm:spPr/>
      <dgm:t>
        <a:bodyPr/>
        <a:lstStyle/>
        <a:p>
          <a:endParaRPr lang="fr-FR"/>
        </a:p>
      </dgm:t>
    </dgm:pt>
    <dgm:pt modelId="{3D9580A6-DFDA-F840-A2FE-0C8B33ACC185}" type="sibTrans" cxnId="{E9EA91DB-2003-E44D-9527-3184DA8EFA07}">
      <dgm:prSet/>
      <dgm:spPr/>
      <dgm:t>
        <a:bodyPr/>
        <a:lstStyle/>
        <a:p>
          <a:endParaRPr lang="fr-FR"/>
        </a:p>
      </dgm:t>
    </dgm:pt>
    <dgm:pt modelId="{DF9358E3-7CFA-7D43-A4C5-218C80006CB1}">
      <dgm:prSet custT="1"/>
      <dgm:spPr/>
      <dgm:t>
        <a:bodyPr/>
        <a:lstStyle/>
        <a:p>
          <a:r>
            <a:rPr lang="fr-FR" sz="1200" dirty="0" smtClean="0">
              <a:solidFill>
                <a:srgbClr val="333399"/>
              </a:solidFill>
            </a:rPr>
            <a:t>CEREQ, Etude pilotée par le Haut Conseil de la Science et de la Technologie, </a:t>
          </a:r>
          <a:endParaRPr lang="fr-FR" sz="1200" dirty="0">
            <a:solidFill>
              <a:srgbClr val="333399"/>
            </a:solidFill>
          </a:endParaRPr>
        </a:p>
      </dgm:t>
    </dgm:pt>
    <dgm:pt modelId="{1EC17D31-DE55-BB4E-84AB-81B13937FFB2}" type="parTrans" cxnId="{24D4B43D-07FB-4346-B9FE-5F908743128D}">
      <dgm:prSet/>
      <dgm:spPr/>
      <dgm:t>
        <a:bodyPr/>
        <a:lstStyle/>
        <a:p>
          <a:endParaRPr lang="fr-FR"/>
        </a:p>
      </dgm:t>
    </dgm:pt>
    <dgm:pt modelId="{DB5493FB-9681-494A-B6D0-BDF50F21F6E6}" type="sibTrans" cxnId="{24D4B43D-07FB-4346-B9FE-5F908743128D}">
      <dgm:prSet/>
      <dgm:spPr/>
      <dgm:t>
        <a:bodyPr/>
        <a:lstStyle/>
        <a:p>
          <a:endParaRPr lang="fr-FR"/>
        </a:p>
      </dgm:t>
    </dgm:pt>
    <dgm:pt modelId="{D5311448-4B96-5B42-ADE2-8912F09318A3}">
      <dgm:prSet custT="1"/>
      <dgm:spPr/>
      <dgm:t>
        <a:bodyPr/>
        <a:lstStyle/>
        <a:p>
          <a:r>
            <a:rPr lang="fr-FR" sz="1800" b="1" dirty="0" smtClean="0">
              <a:solidFill>
                <a:srgbClr val="333399"/>
              </a:solidFill>
            </a:rPr>
            <a:t>Les voies et les moyens d’un enseignement rénové des sciences</a:t>
          </a:r>
          <a:endParaRPr lang="fr-FR" sz="2000" b="1" dirty="0">
            <a:solidFill>
              <a:srgbClr val="333399"/>
            </a:solidFill>
          </a:endParaRPr>
        </a:p>
      </dgm:t>
    </dgm:pt>
    <dgm:pt modelId="{07B3DEC2-74AD-A247-A26B-1B5BFCFCE24E}" type="parTrans" cxnId="{951F1960-64B5-474F-A871-B6A3CF11C507}">
      <dgm:prSet/>
      <dgm:spPr/>
      <dgm:t>
        <a:bodyPr/>
        <a:lstStyle/>
        <a:p>
          <a:endParaRPr lang="fr-FR"/>
        </a:p>
      </dgm:t>
    </dgm:pt>
    <dgm:pt modelId="{50A6E52D-DF66-AE4E-A6EB-A6C954ED0A0A}" type="sibTrans" cxnId="{951F1960-64B5-474F-A871-B6A3CF11C507}">
      <dgm:prSet/>
      <dgm:spPr/>
      <dgm:t>
        <a:bodyPr/>
        <a:lstStyle/>
        <a:p>
          <a:endParaRPr lang="fr-FR"/>
        </a:p>
      </dgm:t>
    </dgm:pt>
    <dgm:pt modelId="{D7A703D1-82E7-C541-BA72-784D4029B96B}">
      <dgm:prSet custT="1"/>
      <dgm:spPr/>
      <dgm:t>
        <a:bodyPr/>
        <a:lstStyle/>
        <a:p>
          <a:r>
            <a:rPr lang="fr-FR" sz="1100" dirty="0" smtClean="0"/>
            <a:t> </a:t>
          </a:r>
          <a:r>
            <a:rPr lang="fr-FR" sz="1100" dirty="0" smtClean="0">
              <a:hlinkClick xmlns:r="http://schemas.openxmlformats.org/officeDocument/2006/relationships" r:id="rId3"/>
            </a:rPr>
            <a:t>http://www.assemblee-nationale.fr/14/pdf/budget/plf2014/a1429-tIV.pdf</a:t>
          </a:r>
          <a:endParaRPr lang="fr-FR" sz="1100" dirty="0"/>
        </a:p>
      </dgm:t>
    </dgm:pt>
    <dgm:pt modelId="{A4536AA1-9BFA-1B4C-8D62-6C09CC392721}" type="parTrans" cxnId="{8F763CB5-768C-CE4C-819B-B07F38293923}">
      <dgm:prSet/>
      <dgm:spPr/>
      <dgm:t>
        <a:bodyPr/>
        <a:lstStyle/>
        <a:p>
          <a:endParaRPr lang="fr-FR"/>
        </a:p>
      </dgm:t>
    </dgm:pt>
    <dgm:pt modelId="{ED21DEFB-13F8-3C48-AE3B-6E0481D7342B}" type="sibTrans" cxnId="{8F763CB5-768C-CE4C-819B-B07F38293923}">
      <dgm:prSet/>
      <dgm:spPr/>
      <dgm:t>
        <a:bodyPr/>
        <a:lstStyle/>
        <a:p>
          <a:endParaRPr lang="fr-FR"/>
        </a:p>
      </dgm:t>
    </dgm:pt>
    <dgm:pt modelId="{EA13777E-7F8A-D547-9833-0C2A4873FF0F}">
      <dgm:prSet custT="1"/>
      <dgm:spPr/>
      <dgm:t>
        <a:bodyPr/>
        <a:lstStyle/>
        <a:p>
          <a:r>
            <a:rPr lang="fr-FR" sz="1100" dirty="0" smtClean="0">
              <a:hlinkClick xmlns:r="http://schemas.openxmlformats.org/officeDocument/2006/relationships" r:id="rId4"/>
            </a:rPr>
            <a:t>http://ec.europa.eu/research/science-society/document_library/pdf_06/report-rocard-on-science-education_fr.pdf</a:t>
          </a:r>
          <a:endParaRPr lang="fr-FR" sz="1100" dirty="0"/>
        </a:p>
      </dgm:t>
    </dgm:pt>
    <dgm:pt modelId="{691F5BE3-FA96-354A-A5B3-D87E307006E1}" type="parTrans" cxnId="{11F2A521-B12D-E244-A46F-CF752A192EDD}">
      <dgm:prSet/>
      <dgm:spPr/>
      <dgm:t>
        <a:bodyPr/>
        <a:lstStyle/>
        <a:p>
          <a:endParaRPr lang="fr-FR"/>
        </a:p>
      </dgm:t>
    </dgm:pt>
    <dgm:pt modelId="{E531C08F-B146-6B49-9421-AB89B516715D}" type="sibTrans" cxnId="{11F2A521-B12D-E244-A46F-CF752A192EDD}">
      <dgm:prSet/>
      <dgm:spPr/>
      <dgm:t>
        <a:bodyPr/>
        <a:lstStyle/>
        <a:p>
          <a:endParaRPr lang="fr-FR"/>
        </a:p>
      </dgm:t>
    </dgm:pt>
    <dgm:pt modelId="{C62F2BB8-E476-5149-8FD7-7510E0C6FF1B}" type="pres">
      <dgm:prSet presAssocID="{B9371369-3729-044C-8638-BC7D63C2F0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1022C6A-123E-6243-B31B-26B4262AC7DA}" type="pres">
      <dgm:prSet presAssocID="{8284C47A-2C22-3D4D-B714-E1A63A51F8EF}" presName="composite" presStyleCnt="0"/>
      <dgm:spPr/>
    </dgm:pt>
    <dgm:pt modelId="{7A2520AE-1C87-2141-B7EE-E265FE135ED1}" type="pres">
      <dgm:prSet presAssocID="{8284C47A-2C22-3D4D-B714-E1A63A51F8E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A22394-49F8-2D47-AA31-6EB93A2D89CD}" type="pres">
      <dgm:prSet presAssocID="{8284C47A-2C22-3D4D-B714-E1A63A51F8EF}" presName="descendantText" presStyleLbl="alignAcc1" presStyleIdx="0" presStyleCnt="4" custLinFactNeighborX="0" custLinFactNeighborY="-3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A8CE18-CB06-154D-A912-118CDF15D11D}" type="pres">
      <dgm:prSet presAssocID="{F9B20A86-63C1-7A4B-AB90-A12B2571EC31}" presName="sp" presStyleCnt="0"/>
      <dgm:spPr/>
    </dgm:pt>
    <dgm:pt modelId="{F78A8FFE-1646-3047-A67F-584A8B488001}" type="pres">
      <dgm:prSet presAssocID="{9831588D-3397-AA46-AB7C-7EC56485E234}" presName="composite" presStyleCnt="0"/>
      <dgm:spPr/>
    </dgm:pt>
    <dgm:pt modelId="{A4367693-AE20-554A-9D3A-8CE461EC9715}" type="pres">
      <dgm:prSet presAssocID="{9831588D-3397-AA46-AB7C-7EC56485E23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B8CBBB-18C4-7149-8E6F-E83D1E3E51EA}" type="pres">
      <dgm:prSet presAssocID="{9831588D-3397-AA46-AB7C-7EC56485E234}" presName="descendantText" presStyleLbl="alignAcc1" presStyleIdx="1" presStyleCnt="4" custScaleY="1224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100DF1-5022-3D44-B9E5-8363150AB9C6}" type="pres">
      <dgm:prSet presAssocID="{3E1543D4-91D2-D548-8ABB-EA049C2CAA20}" presName="sp" presStyleCnt="0"/>
      <dgm:spPr/>
    </dgm:pt>
    <dgm:pt modelId="{9852EA80-E256-C84C-939E-7317ACF979B4}" type="pres">
      <dgm:prSet presAssocID="{C4DEBEF1-1AD9-454C-A5EE-32E66C1CA173}" presName="composite" presStyleCnt="0"/>
      <dgm:spPr/>
    </dgm:pt>
    <dgm:pt modelId="{7C1A6663-1118-EE49-B1DC-EAA5EA78E150}" type="pres">
      <dgm:prSet presAssocID="{C4DEBEF1-1AD9-454C-A5EE-32E66C1CA17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3F69FB-63F5-D843-A19E-8E2762133DA7}" type="pres">
      <dgm:prSet presAssocID="{C4DEBEF1-1AD9-454C-A5EE-32E66C1CA17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111280-5D7D-FC46-84E6-07D712190965}" type="pres">
      <dgm:prSet presAssocID="{AF876F3A-8B9E-FF48-AD86-EB354A77B756}" presName="sp" presStyleCnt="0"/>
      <dgm:spPr/>
    </dgm:pt>
    <dgm:pt modelId="{DDEE00BA-594B-524A-9B3C-F3E150DA5874}" type="pres">
      <dgm:prSet presAssocID="{59A66247-BAE3-104E-9345-2FA796295507}" presName="composite" presStyleCnt="0"/>
      <dgm:spPr/>
    </dgm:pt>
    <dgm:pt modelId="{B3F96352-E0EA-9645-9C5C-E57EAE80C64A}" type="pres">
      <dgm:prSet presAssocID="{59A66247-BAE3-104E-9345-2FA79629550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4D1BA6-4DD3-0A4F-AF25-BD61D0DCC930}" type="pres">
      <dgm:prSet presAssocID="{59A66247-BAE3-104E-9345-2FA79629550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525AC9C-7B9F-ED4D-AEAB-3377CF7E5CE1}" type="presOf" srcId="{2180AC51-5A69-4C4D-97F5-7F51D687E9CE}" destId="{1CA22394-49F8-2D47-AA31-6EB93A2D89CD}" srcOrd="0" destOrd="1" presId="urn:microsoft.com/office/officeart/2005/8/layout/chevron2"/>
    <dgm:cxn modelId="{63CB1E21-0E33-7B49-AFFD-AB50F1E4EDC8}" type="presOf" srcId="{CF5DA0E5-5973-0C41-A093-9F840B06E6A9}" destId="{1CA22394-49F8-2D47-AA31-6EB93A2D89CD}" srcOrd="0" destOrd="2" presId="urn:microsoft.com/office/officeart/2005/8/layout/chevron2"/>
    <dgm:cxn modelId="{3696F678-CCD9-2443-84D6-17CBCE33E876}" type="presOf" srcId="{FFB8D739-A5C2-8248-9905-0A38B94F515C}" destId="{D2B8CBBB-18C4-7149-8E6F-E83D1E3E51EA}" srcOrd="0" destOrd="1" presId="urn:microsoft.com/office/officeart/2005/8/layout/chevron2"/>
    <dgm:cxn modelId="{E9EA91DB-2003-E44D-9527-3184DA8EFA07}" srcId="{59A66247-BAE3-104E-9345-2FA796295507}" destId="{5205BE7D-CA4A-DD46-9DA9-A3C35376D4E1}" srcOrd="2" destOrd="0" parTransId="{6B68D08B-7AEA-EA4B-A0A0-8893DAAC1BA0}" sibTransId="{3D9580A6-DFDA-F840-A2FE-0C8B33ACC185}"/>
    <dgm:cxn modelId="{19AA6FEA-3CA1-FA40-80E0-575874FAAD27}" type="presOf" srcId="{13051FC4-5A06-3242-AEF8-7C8C2F339804}" destId="{D2B8CBBB-18C4-7149-8E6F-E83D1E3E51EA}" srcOrd="0" destOrd="0" presId="urn:microsoft.com/office/officeart/2005/8/layout/chevron2"/>
    <dgm:cxn modelId="{A1C13329-12B8-8446-95F8-248951CB6F81}" type="presOf" srcId="{9831588D-3397-AA46-AB7C-7EC56485E234}" destId="{A4367693-AE20-554A-9D3A-8CE461EC9715}" srcOrd="0" destOrd="0" presId="urn:microsoft.com/office/officeart/2005/8/layout/chevron2"/>
    <dgm:cxn modelId="{09BE76A6-95B5-8545-8A1F-F9CB512A31C7}" type="presOf" srcId="{EA13777E-7F8A-D547-9833-0C2A4873FF0F}" destId="{D2B8CBBB-18C4-7149-8E6F-E83D1E3E51EA}" srcOrd="0" destOrd="3" presId="urn:microsoft.com/office/officeart/2005/8/layout/chevron2"/>
    <dgm:cxn modelId="{E4B6A061-4B48-0848-8035-C49C5B14C994}" type="presOf" srcId="{5205BE7D-CA4A-DD46-9DA9-A3C35376D4E1}" destId="{FF4D1BA6-4DD3-0A4F-AF25-BD61D0DCC930}" srcOrd="0" destOrd="2" presId="urn:microsoft.com/office/officeart/2005/8/layout/chevron2"/>
    <dgm:cxn modelId="{24D4B43D-07FB-4346-B9FE-5F908743128D}" srcId="{59A66247-BAE3-104E-9345-2FA796295507}" destId="{DF9358E3-7CFA-7D43-A4C5-218C80006CB1}" srcOrd="1" destOrd="0" parTransId="{1EC17D31-DE55-BB4E-84AB-81B13937FFB2}" sibTransId="{DB5493FB-9681-494A-B6D0-BDF50F21F6E6}"/>
    <dgm:cxn modelId="{DF5D9732-1D39-0E46-885B-6FBECF443357}" srcId="{8284C47A-2C22-3D4D-B714-E1A63A51F8EF}" destId="{56872304-6F96-5449-9CEE-A3D99369F95C}" srcOrd="0" destOrd="0" parTransId="{DFC7BA70-5052-264A-8D9D-94DE28301AB4}" sibTransId="{64288B07-05CC-AA40-82DC-71A689A71780}"/>
    <dgm:cxn modelId="{4F6F82A5-1E25-784D-ACE8-C3C8A61740E0}" type="presOf" srcId="{8284C47A-2C22-3D4D-B714-E1A63A51F8EF}" destId="{7A2520AE-1C87-2141-B7EE-E265FE135ED1}" srcOrd="0" destOrd="0" presId="urn:microsoft.com/office/officeart/2005/8/layout/chevron2"/>
    <dgm:cxn modelId="{6F04846D-CFD5-C84C-B4C5-15687E182BAE}" type="presOf" srcId="{59A66247-BAE3-104E-9345-2FA796295507}" destId="{B3F96352-E0EA-9645-9C5C-E57EAE80C64A}" srcOrd="0" destOrd="0" presId="urn:microsoft.com/office/officeart/2005/8/layout/chevron2"/>
    <dgm:cxn modelId="{0EA99FAF-A63C-8C4B-94E4-6AFF9105F3FA}" type="presOf" srcId="{B9371369-3729-044C-8638-BC7D63C2F0D8}" destId="{C62F2BB8-E476-5149-8FD7-7510E0C6FF1B}" srcOrd="0" destOrd="0" presId="urn:microsoft.com/office/officeart/2005/8/layout/chevron2"/>
    <dgm:cxn modelId="{003C0B59-7036-DA4E-B329-2E673263FE68}" srcId="{B9371369-3729-044C-8638-BC7D63C2F0D8}" destId="{9831588D-3397-AA46-AB7C-7EC56485E234}" srcOrd="1" destOrd="0" parTransId="{2327D664-7014-D845-955F-110443141853}" sibTransId="{3E1543D4-91D2-D548-8ABB-EA049C2CAA20}"/>
    <dgm:cxn modelId="{DEE0AA30-D4BC-1B45-AE49-F6BBEFBF10B8}" srcId="{B9371369-3729-044C-8638-BC7D63C2F0D8}" destId="{8284C47A-2C22-3D4D-B714-E1A63A51F8EF}" srcOrd="0" destOrd="0" parTransId="{4A23F319-4753-9E44-9782-77BF4DC2A29B}" sibTransId="{F9B20A86-63C1-7A4B-AB90-A12B2571EC31}"/>
    <dgm:cxn modelId="{EAFAFE42-4865-0245-A914-7C7F93BA44AD}" srcId="{9831588D-3397-AA46-AB7C-7EC56485E234}" destId="{FFB8D739-A5C2-8248-9905-0A38B94F515C}" srcOrd="1" destOrd="0" parTransId="{684E3EC9-FBCC-034A-86CB-EEDC82215552}" sibTransId="{95AA6B1E-8BCD-8745-A356-7AA88FEE8470}"/>
    <dgm:cxn modelId="{D13C0A0C-EC33-0240-8684-5C96288DC93A}" srcId="{9831588D-3397-AA46-AB7C-7EC56485E234}" destId="{13051FC4-5A06-3242-AEF8-7C8C2F339804}" srcOrd="0" destOrd="0" parTransId="{AD4C3CA4-1DD1-FB4E-9F5C-6EF521BE826D}" sibTransId="{66790B9D-04CC-224D-991E-E72A7DEE9E7B}"/>
    <dgm:cxn modelId="{11F2A521-B12D-E244-A46F-CF752A192EDD}" srcId="{9831588D-3397-AA46-AB7C-7EC56485E234}" destId="{EA13777E-7F8A-D547-9833-0C2A4873FF0F}" srcOrd="3" destOrd="0" parTransId="{691F5BE3-FA96-354A-A5B3-D87E307006E1}" sibTransId="{E531C08F-B146-6B49-9421-AB89B516715D}"/>
    <dgm:cxn modelId="{D6C733F1-61A5-F34A-89FA-4D2FE4D8130C}" type="presOf" srcId="{9FAB9FB1-0E5A-C045-A071-9C83F69528B1}" destId="{FF4D1BA6-4DD3-0A4F-AF25-BD61D0DCC930}" srcOrd="0" destOrd="0" presId="urn:microsoft.com/office/officeart/2005/8/layout/chevron2"/>
    <dgm:cxn modelId="{951F1960-64B5-474F-A871-B6A3CF11C507}" srcId="{C4DEBEF1-1AD9-454C-A5EE-32E66C1CA173}" destId="{D5311448-4B96-5B42-ADE2-8912F09318A3}" srcOrd="0" destOrd="0" parTransId="{07B3DEC2-74AD-A247-A26B-1B5BFCFCE24E}" sibTransId="{50A6E52D-DF66-AE4E-A6EB-A6C954ED0A0A}"/>
    <dgm:cxn modelId="{E52BC797-4812-204A-AD36-42DB0CAC260A}" type="presOf" srcId="{56872304-6F96-5449-9CEE-A3D99369F95C}" destId="{1CA22394-49F8-2D47-AA31-6EB93A2D89CD}" srcOrd="0" destOrd="0" presId="urn:microsoft.com/office/officeart/2005/8/layout/chevron2"/>
    <dgm:cxn modelId="{534CA64B-9DC2-6543-979E-A04955DE9C0B}" type="presOf" srcId="{DF9358E3-7CFA-7D43-A4C5-218C80006CB1}" destId="{FF4D1BA6-4DD3-0A4F-AF25-BD61D0DCC930}" srcOrd="0" destOrd="1" presId="urn:microsoft.com/office/officeart/2005/8/layout/chevron2"/>
    <dgm:cxn modelId="{33EA875D-BB32-CF45-ABA2-0CF3B96B3DDD}" srcId="{B9371369-3729-044C-8638-BC7D63C2F0D8}" destId="{C4DEBEF1-1AD9-454C-A5EE-32E66C1CA173}" srcOrd="2" destOrd="0" parTransId="{9B0FFE1F-8793-FA41-89A1-AB57BE37C5E5}" sibTransId="{AF876F3A-8B9E-FF48-AD86-EB354A77B756}"/>
    <dgm:cxn modelId="{6E22D708-7F14-F54F-BACB-75CCE175B05B}" type="presOf" srcId="{03DB3DE8-C96C-7B42-903B-9BB388AFCCFD}" destId="{D2B8CBBB-18C4-7149-8E6F-E83D1E3E51EA}" srcOrd="0" destOrd="2" presId="urn:microsoft.com/office/officeart/2005/8/layout/chevron2"/>
    <dgm:cxn modelId="{50DA08A1-399F-7344-9C12-91E2E15A8605}" type="presOf" srcId="{C4DEBEF1-1AD9-454C-A5EE-32E66C1CA173}" destId="{7C1A6663-1118-EE49-B1DC-EAA5EA78E150}" srcOrd="0" destOrd="0" presId="urn:microsoft.com/office/officeart/2005/8/layout/chevron2"/>
    <dgm:cxn modelId="{8F763CB5-768C-CE4C-819B-B07F38293923}" srcId="{C4DEBEF1-1AD9-454C-A5EE-32E66C1CA173}" destId="{D7A703D1-82E7-C541-BA72-784D4029B96B}" srcOrd="2" destOrd="0" parTransId="{A4536AA1-9BFA-1B4C-8D62-6C09CC392721}" sibTransId="{ED21DEFB-13F8-3C48-AE3B-6E0481D7342B}"/>
    <dgm:cxn modelId="{F73C02E2-9A71-6E4F-AA17-08314A5CBBD7}" srcId="{B9371369-3729-044C-8638-BC7D63C2F0D8}" destId="{59A66247-BAE3-104E-9345-2FA796295507}" srcOrd="3" destOrd="0" parTransId="{CDC40818-5A75-7940-B350-12FA7C93A6B2}" sibTransId="{60B67EB2-7AF0-1847-BF7E-02D006D577D8}"/>
    <dgm:cxn modelId="{558CBCF9-4710-9640-BD26-A3B0FFA2571B}" type="presOf" srcId="{D5311448-4B96-5B42-ADE2-8912F09318A3}" destId="{5F3F69FB-63F5-D843-A19E-8E2762133DA7}" srcOrd="0" destOrd="0" presId="urn:microsoft.com/office/officeart/2005/8/layout/chevron2"/>
    <dgm:cxn modelId="{D294D7C6-63B7-A44F-B627-56CE05833584}" type="presOf" srcId="{D7A703D1-82E7-C541-BA72-784D4029B96B}" destId="{5F3F69FB-63F5-D843-A19E-8E2762133DA7}" srcOrd="0" destOrd="2" presId="urn:microsoft.com/office/officeart/2005/8/layout/chevron2"/>
    <dgm:cxn modelId="{1E891466-120F-524B-8BE1-A2509AEA512B}" srcId="{C4DEBEF1-1AD9-454C-A5EE-32E66C1CA173}" destId="{FBC5D08D-DA77-524D-B881-2FF02A5ACBF5}" srcOrd="1" destOrd="0" parTransId="{5C0EFC6B-7503-0148-94F9-137F59F9E93A}" sibTransId="{9268266C-80E5-E049-A193-A2C29BF351C6}"/>
    <dgm:cxn modelId="{53F739DC-2E2D-8149-9FC8-F02AD6034706}" srcId="{9831588D-3397-AA46-AB7C-7EC56485E234}" destId="{03DB3DE8-C96C-7B42-903B-9BB388AFCCFD}" srcOrd="2" destOrd="0" parTransId="{B1ABA135-11A0-8B4C-855E-DA9347829760}" sibTransId="{5DDCAFC5-E69C-A947-9805-6A0B1EFF4B1E}"/>
    <dgm:cxn modelId="{9684940A-258A-AC4E-9FC1-99F132187457}" srcId="{59A66247-BAE3-104E-9345-2FA796295507}" destId="{9FAB9FB1-0E5A-C045-A071-9C83F69528B1}" srcOrd="0" destOrd="0" parTransId="{E9B2A375-197A-334E-852B-D5AEA0FE360A}" sibTransId="{88F54B36-90F9-5F41-A9B6-D7FD87847091}"/>
    <dgm:cxn modelId="{77A58E7B-6352-0049-870E-FC860BE2FAD0}" type="presOf" srcId="{FBC5D08D-DA77-524D-B881-2FF02A5ACBF5}" destId="{5F3F69FB-63F5-D843-A19E-8E2762133DA7}" srcOrd="0" destOrd="1" presId="urn:microsoft.com/office/officeart/2005/8/layout/chevron2"/>
    <dgm:cxn modelId="{1D8C37D7-09A3-A944-B4C2-0EF30D80C9EF}" srcId="{8284C47A-2C22-3D4D-B714-E1A63A51F8EF}" destId="{CF5DA0E5-5973-0C41-A093-9F840B06E6A9}" srcOrd="2" destOrd="0" parTransId="{24F80969-8E66-5245-BB10-1438E978B5CE}" sibTransId="{28FA21C4-3AE6-5947-B185-6C9514231384}"/>
    <dgm:cxn modelId="{EE695B46-F6C2-CA4C-9FDB-EB4FFCE05AE3}" srcId="{8284C47A-2C22-3D4D-B714-E1A63A51F8EF}" destId="{2180AC51-5A69-4C4D-97F5-7F51D687E9CE}" srcOrd="1" destOrd="0" parTransId="{B9037665-53D4-D349-A32C-A771DCE10C60}" sibTransId="{8D67E3AC-38D6-F949-B578-566FE7234F71}"/>
    <dgm:cxn modelId="{421A0D4A-273C-7D4B-902D-09FA54373EB2}" type="presParOf" srcId="{C62F2BB8-E476-5149-8FD7-7510E0C6FF1B}" destId="{01022C6A-123E-6243-B31B-26B4262AC7DA}" srcOrd="0" destOrd="0" presId="urn:microsoft.com/office/officeart/2005/8/layout/chevron2"/>
    <dgm:cxn modelId="{CED121AF-82BC-B644-B2FD-297BB736A9B3}" type="presParOf" srcId="{01022C6A-123E-6243-B31B-26B4262AC7DA}" destId="{7A2520AE-1C87-2141-B7EE-E265FE135ED1}" srcOrd="0" destOrd="0" presId="urn:microsoft.com/office/officeart/2005/8/layout/chevron2"/>
    <dgm:cxn modelId="{7D813C98-039F-C244-8025-40C92CD02BF2}" type="presParOf" srcId="{01022C6A-123E-6243-B31B-26B4262AC7DA}" destId="{1CA22394-49F8-2D47-AA31-6EB93A2D89CD}" srcOrd="1" destOrd="0" presId="urn:microsoft.com/office/officeart/2005/8/layout/chevron2"/>
    <dgm:cxn modelId="{163C5CF0-EBD6-0249-9040-95EB29AE7DB1}" type="presParOf" srcId="{C62F2BB8-E476-5149-8FD7-7510E0C6FF1B}" destId="{96A8CE18-CB06-154D-A912-118CDF15D11D}" srcOrd="1" destOrd="0" presId="urn:microsoft.com/office/officeart/2005/8/layout/chevron2"/>
    <dgm:cxn modelId="{4946752C-E0B5-2E4B-83CB-5B54319F9331}" type="presParOf" srcId="{C62F2BB8-E476-5149-8FD7-7510E0C6FF1B}" destId="{F78A8FFE-1646-3047-A67F-584A8B488001}" srcOrd="2" destOrd="0" presId="urn:microsoft.com/office/officeart/2005/8/layout/chevron2"/>
    <dgm:cxn modelId="{948C23CB-8DF1-BF47-831E-6BFBB5C60AB8}" type="presParOf" srcId="{F78A8FFE-1646-3047-A67F-584A8B488001}" destId="{A4367693-AE20-554A-9D3A-8CE461EC9715}" srcOrd="0" destOrd="0" presId="urn:microsoft.com/office/officeart/2005/8/layout/chevron2"/>
    <dgm:cxn modelId="{F1A5CA63-2254-AE49-B1B0-7710255F67C4}" type="presParOf" srcId="{F78A8FFE-1646-3047-A67F-584A8B488001}" destId="{D2B8CBBB-18C4-7149-8E6F-E83D1E3E51EA}" srcOrd="1" destOrd="0" presId="urn:microsoft.com/office/officeart/2005/8/layout/chevron2"/>
    <dgm:cxn modelId="{E641BA25-F948-584E-BD45-129BB4711B6A}" type="presParOf" srcId="{C62F2BB8-E476-5149-8FD7-7510E0C6FF1B}" destId="{29100DF1-5022-3D44-B9E5-8363150AB9C6}" srcOrd="3" destOrd="0" presId="urn:microsoft.com/office/officeart/2005/8/layout/chevron2"/>
    <dgm:cxn modelId="{BCB8B348-71DD-5D4C-B0DB-855B8FCB574C}" type="presParOf" srcId="{C62F2BB8-E476-5149-8FD7-7510E0C6FF1B}" destId="{9852EA80-E256-C84C-939E-7317ACF979B4}" srcOrd="4" destOrd="0" presId="urn:microsoft.com/office/officeart/2005/8/layout/chevron2"/>
    <dgm:cxn modelId="{AA903746-44F4-EC43-99C9-51748EB795F0}" type="presParOf" srcId="{9852EA80-E256-C84C-939E-7317ACF979B4}" destId="{7C1A6663-1118-EE49-B1DC-EAA5EA78E150}" srcOrd="0" destOrd="0" presId="urn:microsoft.com/office/officeart/2005/8/layout/chevron2"/>
    <dgm:cxn modelId="{BCB94474-9381-0547-8595-1DA537603CA3}" type="presParOf" srcId="{9852EA80-E256-C84C-939E-7317ACF979B4}" destId="{5F3F69FB-63F5-D843-A19E-8E2762133DA7}" srcOrd="1" destOrd="0" presId="urn:microsoft.com/office/officeart/2005/8/layout/chevron2"/>
    <dgm:cxn modelId="{D541163C-47B8-8040-A686-C46BA7015CE3}" type="presParOf" srcId="{C62F2BB8-E476-5149-8FD7-7510E0C6FF1B}" destId="{08111280-5D7D-FC46-84E6-07D712190965}" srcOrd="5" destOrd="0" presId="urn:microsoft.com/office/officeart/2005/8/layout/chevron2"/>
    <dgm:cxn modelId="{E9688B6A-145D-A34F-AC47-13279628E85A}" type="presParOf" srcId="{C62F2BB8-E476-5149-8FD7-7510E0C6FF1B}" destId="{DDEE00BA-594B-524A-9B3C-F3E150DA5874}" srcOrd="6" destOrd="0" presId="urn:microsoft.com/office/officeart/2005/8/layout/chevron2"/>
    <dgm:cxn modelId="{F4489B96-15D4-474D-921B-E2F4EEE99D8A}" type="presParOf" srcId="{DDEE00BA-594B-524A-9B3C-F3E150DA5874}" destId="{B3F96352-E0EA-9645-9C5C-E57EAE80C64A}" srcOrd="0" destOrd="0" presId="urn:microsoft.com/office/officeart/2005/8/layout/chevron2"/>
    <dgm:cxn modelId="{A983DD44-103F-DA47-9C10-4C6CE7EA35C8}" type="presParOf" srcId="{DDEE00BA-594B-524A-9B3C-F3E150DA5874}" destId="{FF4D1BA6-4DD3-0A4F-AF25-BD61D0DCC93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520AE-1C87-2141-B7EE-E265FE135ED1}">
      <dsp:nvSpPr>
        <dsp:cNvPr id="0" name=""/>
        <dsp:cNvSpPr/>
      </dsp:nvSpPr>
      <dsp:spPr>
        <a:xfrm rot="5400000">
          <a:off x="-201567" y="205906"/>
          <a:ext cx="1343782" cy="9406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333399"/>
              </a:solidFill>
            </a:rPr>
            <a:t>Mars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333399"/>
              </a:solidFill>
            </a:rPr>
            <a:t>2002</a:t>
          </a:r>
          <a:endParaRPr lang="fr-FR" sz="2000" b="1" kern="1200" dirty="0">
            <a:solidFill>
              <a:srgbClr val="333399"/>
            </a:solidFill>
          </a:endParaRPr>
        </a:p>
      </dsp:txBody>
      <dsp:txXfrm rot="-5400000">
        <a:off x="1" y="474663"/>
        <a:ext cx="940647" cy="403135"/>
      </dsp:txXfrm>
    </dsp:sp>
    <dsp:sp modelId="{1CA22394-49F8-2D47-AA31-6EB93A2D89CD}">
      <dsp:nvSpPr>
        <dsp:cNvPr id="0" name=""/>
        <dsp:cNvSpPr/>
      </dsp:nvSpPr>
      <dsp:spPr>
        <a:xfrm rot="5400000">
          <a:off x="4364064" y="-3422066"/>
          <a:ext cx="873918" cy="7720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333399"/>
              </a:solidFill>
            </a:rPr>
            <a:t>Les jeunes et les études scientifiques : les raisons de la désaffection. Un plan d’action</a:t>
          </a:r>
          <a:endParaRPr lang="fr-FR" sz="1800" kern="1200" dirty="0">
            <a:solidFill>
              <a:srgbClr val="333399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rgbClr val="333399"/>
              </a:solidFill>
            </a:rPr>
            <a:t>Guy </a:t>
          </a:r>
          <a:r>
            <a:rPr lang="fr-FR" sz="1200" kern="1200" dirty="0" err="1" smtClean="0">
              <a:solidFill>
                <a:srgbClr val="333399"/>
              </a:solidFill>
            </a:rPr>
            <a:t>Ourisson</a:t>
          </a:r>
          <a:r>
            <a:rPr lang="fr-FR" sz="1200" kern="1200" dirty="0" smtClean="0">
              <a:solidFill>
                <a:srgbClr val="333399"/>
              </a:solidFill>
            </a:rPr>
            <a:t> (ancien président de l’Académie des sciences) </a:t>
          </a:r>
          <a:endParaRPr lang="fr-FR" sz="1200" kern="1200" dirty="0">
            <a:solidFill>
              <a:srgbClr val="333399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hlinkClick xmlns:r="http://schemas.openxmlformats.org/officeDocument/2006/relationships" r:id="rId1"/>
            </a:rPr>
            <a:t>http://www.education.gouv.fr/cid2032/desaffection-des-etudiants-pour-les-etudes-scientifiques.htm</a:t>
          </a:r>
          <a:endParaRPr lang="fr-FR" sz="1100" kern="1200" dirty="0"/>
        </a:p>
      </dsp:txBody>
      <dsp:txXfrm rot="-5400000">
        <a:off x="940648" y="44011"/>
        <a:ext cx="7678091" cy="788596"/>
      </dsp:txXfrm>
    </dsp:sp>
    <dsp:sp modelId="{A4367693-AE20-554A-9D3A-8CE461EC9715}">
      <dsp:nvSpPr>
        <dsp:cNvPr id="0" name=""/>
        <dsp:cNvSpPr/>
      </dsp:nvSpPr>
      <dsp:spPr>
        <a:xfrm rot="5400000">
          <a:off x="-201567" y="1505305"/>
          <a:ext cx="1343782" cy="94064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>
            <a:solidFill>
              <a:srgbClr val="333399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333399"/>
              </a:solidFill>
            </a:rPr>
            <a:t>2007  </a:t>
          </a:r>
          <a:endParaRPr lang="fr-FR" sz="2000" b="1" kern="1200" dirty="0">
            <a:solidFill>
              <a:srgbClr val="333399"/>
            </a:solidFill>
          </a:endParaRPr>
        </a:p>
      </dsp:txBody>
      <dsp:txXfrm rot="-5400000">
        <a:off x="1" y="1774062"/>
        <a:ext cx="940647" cy="403135"/>
      </dsp:txXfrm>
    </dsp:sp>
    <dsp:sp modelId="{D2B8CBBB-18C4-7149-8E6F-E83D1E3E51EA}">
      <dsp:nvSpPr>
        <dsp:cNvPr id="0" name=""/>
        <dsp:cNvSpPr/>
      </dsp:nvSpPr>
      <dsp:spPr>
        <a:xfrm rot="5400000">
          <a:off x="4266266" y="-2119909"/>
          <a:ext cx="1069515" cy="7720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100" kern="1200" dirty="0">
            <a:solidFill>
              <a:srgbClr val="33339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333399"/>
              </a:solidFill>
            </a:rPr>
            <a:t>L’enseignemen</a:t>
          </a:r>
          <a:r>
            <a:rPr lang="fr-FR" sz="2000" b="1" kern="1200" dirty="0" smtClean="0">
              <a:solidFill>
                <a:srgbClr val="333399"/>
              </a:solidFill>
            </a:rPr>
            <a:t>t scientifique aujourd’hui : une pédagogie renouvelée pour l’avenir de l’Europe</a:t>
          </a:r>
          <a:endParaRPr lang="fr-FR" sz="2000" kern="1200" dirty="0">
            <a:solidFill>
              <a:srgbClr val="333399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rgbClr val="333399"/>
              </a:solidFill>
            </a:rPr>
            <a:t> Michel Rocard</a:t>
          </a:r>
          <a:endParaRPr lang="fr-FR" sz="1200" kern="1200" dirty="0">
            <a:solidFill>
              <a:srgbClr val="333399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hlinkClick xmlns:r="http://schemas.openxmlformats.org/officeDocument/2006/relationships" r:id="rId2"/>
            </a:rPr>
            <a:t>http://ec.europa.eu/research/science-society/document_library/pdf_06/report-rocard-on-science-education_fr.pdf</a:t>
          </a:r>
          <a:endParaRPr lang="fr-FR" sz="1100" kern="1200" dirty="0"/>
        </a:p>
      </dsp:txBody>
      <dsp:txXfrm rot="-5400000">
        <a:off x="940648" y="1257918"/>
        <a:ext cx="7668543" cy="965097"/>
      </dsp:txXfrm>
    </dsp:sp>
    <dsp:sp modelId="{7C1A6663-1118-EE49-B1DC-EAA5EA78E150}">
      <dsp:nvSpPr>
        <dsp:cNvPr id="0" name=""/>
        <dsp:cNvSpPr/>
      </dsp:nvSpPr>
      <dsp:spPr>
        <a:xfrm rot="5400000">
          <a:off x="-201567" y="2706675"/>
          <a:ext cx="1343782" cy="94064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333399"/>
              </a:solidFill>
            </a:rPr>
            <a:t>Octobre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333399"/>
              </a:solidFill>
            </a:rPr>
            <a:t>2013</a:t>
          </a:r>
          <a:endParaRPr lang="fr-FR" sz="2000" b="1" kern="1200" dirty="0">
            <a:solidFill>
              <a:srgbClr val="333399"/>
            </a:solidFill>
          </a:endParaRPr>
        </a:p>
      </dsp:txBody>
      <dsp:txXfrm rot="-5400000">
        <a:off x="1" y="2975432"/>
        <a:ext cx="940647" cy="403135"/>
      </dsp:txXfrm>
    </dsp:sp>
    <dsp:sp modelId="{5F3F69FB-63F5-D843-A19E-8E2762133DA7}">
      <dsp:nvSpPr>
        <dsp:cNvPr id="0" name=""/>
        <dsp:cNvSpPr/>
      </dsp:nvSpPr>
      <dsp:spPr>
        <a:xfrm rot="5400000">
          <a:off x="4364294" y="-918538"/>
          <a:ext cx="873458" cy="7720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333399"/>
              </a:solidFill>
            </a:rPr>
            <a:t>Les voies et les moyens d’un enseignement rénové des sciences</a:t>
          </a:r>
          <a:endParaRPr lang="fr-FR" sz="2000" b="1" kern="1200" dirty="0">
            <a:solidFill>
              <a:srgbClr val="333399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rgbClr val="333399"/>
              </a:solidFill>
            </a:rPr>
            <a:t> Assemblée Nationale, projet de loi de finances pour 2014  N°1429 (enseignement scolaire) par Julie </a:t>
          </a:r>
          <a:r>
            <a:rPr lang="fr-FR" sz="1100" kern="1200" dirty="0" err="1" smtClean="0">
              <a:solidFill>
                <a:srgbClr val="333399"/>
              </a:solidFill>
            </a:rPr>
            <a:t>Sommaruga</a:t>
          </a:r>
          <a:r>
            <a:rPr lang="fr-FR" sz="1100" kern="1200" dirty="0" smtClean="0">
              <a:solidFill>
                <a:srgbClr val="333399"/>
              </a:solidFill>
            </a:rPr>
            <a:t>,</a:t>
          </a:r>
          <a:endParaRPr lang="fr-FR" sz="1100" kern="1200" dirty="0">
            <a:solidFill>
              <a:srgbClr val="333399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 </a:t>
          </a:r>
          <a:r>
            <a:rPr lang="fr-FR" sz="1100" kern="1200" dirty="0" smtClean="0">
              <a:hlinkClick xmlns:r="http://schemas.openxmlformats.org/officeDocument/2006/relationships" r:id="rId3"/>
            </a:rPr>
            <a:t>http://www.assemblee-nationale.fr/14/pdf/budget/plf2014/a1429-tIV.pdf</a:t>
          </a:r>
          <a:endParaRPr lang="fr-FR" sz="1100" kern="1200" dirty="0"/>
        </a:p>
      </dsp:txBody>
      <dsp:txXfrm rot="-5400000">
        <a:off x="940648" y="2547747"/>
        <a:ext cx="7678113" cy="788180"/>
      </dsp:txXfrm>
    </dsp:sp>
    <dsp:sp modelId="{B3F96352-E0EA-9645-9C5C-E57EAE80C64A}">
      <dsp:nvSpPr>
        <dsp:cNvPr id="0" name=""/>
        <dsp:cNvSpPr/>
      </dsp:nvSpPr>
      <dsp:spPr>
        <a:xfrm rot="5400000">
          <a:off x="-201567" y="3908045"/>
          <a:ext cx="1343782" cy="94064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333399"/>
              </a:solidFill>
            </a:rPr>
            <a:t>Novembre </a:t>
          </a:r>
          <a:r>
            <a:rPr lang="fr-FR" sz="2000" b="1" kern="1200" dirty="0" smtClean="0">
              <a:solidFill>
                <a:srgbClr val="333399"/>
              </a:solidFill>
            </a:rPr>
            <a:t>2013</a:t>
          </a:r>
          <a:endParaRPr lang="fr-FR" sz="2000" b="1" kern="1200" dirty="0">
            <a:solidFill>
              <a:srgbClr val="333399"/>
            </a:solidFill>
          </a:endParaRPr>
        </a:p>
      </dsp:txBody>
      <dsp:txXfrm rot="-5400000">
        <a:off x="1" y="4176802"/>
        <a:ext cx="940647" cy="403135"/>
      </dsp:txXfrm>
    </dsp:sp>
    <dsp:sp modelId="{FF4D1BA6-4DD3-0A4F-AF25-BD61D0DCC930}">
      <dsp:nvSpPr>
        <dsp:cNvPr id="0" name=""/>
        <dsp:cNvSpPr/>
      </dsp:nvSpPr>
      <dsp:spPr>
        <a:xfrm rot="5400000">
          <a:off x="4364294" y="282831"/>
          <a:ext cx="873458" cy="7720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333399"/>
              </a:solidFill>
            </a:rPr>
            <a:t>Attractivité des carrières scientifiques et techniques</a:t>
          </a:r>
          <a:endParaRPr lang="fr-FR" sz="1800" b="1" kern="1200" dirty="0">
            <a:solidFill>
              <a:srgbClr val="333399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rgbClr val="333399"/>
              </a:solidFill>
            </a:rPr>
            <a:t>CEREQ, Etude pilotée par le Haut Conseil de la Science et de la Technologie, </a:t>
          </a:r>
          <a:endParaRPr lang="fr-FR" sz="1200" kern="1200" dirty="0">
            <a:solidFill>
              <a:srgbClr val="333399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hlinkClick xmlns:r="http://schemas.openxmlformats.org/officeDocument/2006/relationships" r:id="rId4"/>
            </a:rPr>
            <a:t>http://pmb.cereq.fr/doc_num.php?explnum_id=1236</a:t>
          </a:r>
          <a:endParaRPr lang="fr-FR" sz="1100" kern="1200" dirty="0"/>
        </a:p>
      </dsp:txBody>
      <dsp:txXfrm rot="-5400000">
        <a:off x="940648" y="3749117"/>
        <a:ext cx="7678113" cy="788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69702-2BA5-EF4B-B24A-DE70966080C1}" type="datetime1">
              <a:rPr lang="fr-FR" smtClean="0"/>
              <a:t>26/03/14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6B692-83D8-3F4E-876A-877D631EFA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8450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F3169-7FD3-3542-BE1A-7636027F082E}" type="datetime1">
              <a:rPr lang="fr-FR" smtClean="0"/>
              <a:t>26/03/14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89C5B-39F2-B444-B296-69F7CE0A1F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433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www.redressement-productif.gouv.fr/nouvelle-france-industrielle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Ministère</a:t>
            </a:r>
            <a:r>
              <a:rPr lang="fr-FR" baseline="0" dirty="0" smtClean="0"/>
              <a:t> du </a:t>
            </a:r>
            <a:r>
              <a:rPr lang="fr-FR" dirty="0" smtClean="0"/>
              <a:t>redressement productif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Nouvelle France industrielles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Les 34 plans de reconquête industrielle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(</a:t>
            </a:r>
            <a:r>
              <a:rPr lang="fr-FR" dirty="0" smtClean="0">
                <a:hlinkClick r:id="rId3"/>
              </a:rPr>
              <a:t>http://www.redressement-productif.gouv.fr/nouvelle-france-industrielle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9C5B-39F2-B444-B296-69F7CE0A1F0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0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4AADFE-C84D-964F-ADF5-2A0BC680CF5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4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AD3622-9C2E-9C44-9C11-09D32943649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2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AE1DAA-DA3C-2443-9D0F-A292275C27F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58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3061500-6C04-2744-9BED-8E1F94A2E01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760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114519-7BFB-2D44-AE89-CA6D1D985E1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49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B67D42A-B951-9242-B7F5-0863670FBB4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D76D19-6FDD-0C41-8A56-69BA0740ADF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D89C86-65F7-564A-A703-36B7B6C1A7C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64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F5C31D-B88E-9A44-B705-C5F5B9D7AE6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91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9797013-75C4-2E4F-9C39-EF04F31F525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45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650043-E25A-7245-937B-3A7F9522D12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79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98B7C18-ED0A-2A43-BD52-972DD9A86CD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36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92A96D-AA2D-9F4A-AC27-92DBB4D2530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49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28" name="Picture 4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11113"/>
            <a:ext cx="1252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381000" y="914400"/>
            <a:ext cx="8756860" cy="1192"/>
          </a:xfrm>
          <a:prstGeom prst="line">
            <a:avLst/>
          </a:prstGeom>
          <a:ln w="40640">
            <a:gradFill flip="none" rotWithShape="1">
              <a:gsLst>
                <a:gs pos="0">
                  <a:srgbClr val="120E71"/>
                </a:gs>
                <a:gs pos="100000">
                  <a:srgbClr val="FFFFFF"/>
                </a:gs>
                <a:gs pos="42000">
                  <a:schemeClr val="accent1"/>
                </a:gs>
              </a:gsLst>
              <a:lin ang="0" scaled="1"/>
              <a:tileRect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 userDrawn="1"/>
        </p:nvSpPr>
        <p:spPr>
          <a:xfrm>
            <a:off x="21967" y="6559490"/>
            <a:ext cx="5004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Séminaire S-SI – Académie de Lille –</a:t>
            </a:r>
            <a:r>
              <a:rPr lang="fr-FR" sz="1400" baseline="0" dirty="0" smtClean="0">
                <a:solidFill>
                  <a:schemeClr val="bg1">
                    <a:lumMod val="65000"/>
                  </a:schemeClr>
                </a:solidFill>
              </a:rPr>
              <a:t> Roubaix 27 mars 2014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277598"/>
            <a:ext cx="9144000" cy="2764302"/>
          </a:xfrm>
        </p:spPr>
        <p:txBody>
          <a:bodyPr/>
          <a:lstStyle/>
          <a:p>
            <a:r>
              <a:rPr lang="fr-FR" b="1" dirty="0" smtClean="0">
                <a:solidFill>
                  <a:srgbClr val="333399"/>
                </a:solidFill>
              </a:rPr>
              <a:t>Enseigner les sciences de l’ingénieur </a:t>
            </a:r>
            <a:br>
              <a:rPr lang="fr-FR" b="1" dirty="0" smtClean="0">
                <a:solidFill>
                  <a:srgbClr val="333399"/>
                </a:solidFill>
              </a:rPr>
            </a:br>
            <a:r>
              <a:rPr lang="fr-FR" b="1" dirty="0" smtClean="0">
                <a:solidFill>
                  <a:srgbClr val="333399"/>
                </a:solidFill>
              </a:rPr>
              <a:t>dans la série S</a:t>
            </a:r>
            <a:br>
              <a:rPr lang="fr-FR" b="1" dirty="0" smtClean="0">
                <a:solidFill>
                  <a:srgbClr val="333399"/>
                </a:solidFill>
              </a:rPr>
            </a:br>
            <a:r>
              <a:rPr lang="fr-FR" b="1" dirty="0" smtClean="0">
                <a:solidFill>
                  <a:srgbClr val="333399"/>
                </a:solidFill>
              </a:rPr>
              <a:t/>
            </a:r>
            <a:br>
              <a:rPr lang="fr-FR" b="1" dirty="0" smtClean="0">
                <a:solidFill>
                  <a:srgbClr val="333399"/>
                </a:solidFill>
              </a:rPr>
            </a:br>
            <a:r>
              <a:rPr lang="fr-FR" sz="2800" b="1" dirty="0" smtClean="0">
                <a:solidFill>
                  <a:srgbClr val="333399"/>
                </a:solidFill>
              </a:rPr>
              <a:t>Enjeux, axe de travail, 1</a:t>
            </a:r>
            <a:r>
              <a:rPr lang="fr-FR" sz="2800" b="1" baseline="30000" dirty="0" smtClean="0">
                <a:solidFill>
                  <a:srgbClr val="333399"/>
                </a:solidFill>
              </a:rPr>
              <a:t>er</a:t>
            </a:r>
            <a:r>
              <a:rPr lang="fr-FR" sz="2800" b="1" dirty="0" smtClean="0">
                <a:solidFill>
                  <a:srgbClr val="333399"/>
                </a:solidFill>
              </a:rPr>
              <a:t> bilan</a:t>
            </a:r>
            <a:br>
              <a:rPr lang="fr-FR" sz="2800" b="1" dirty="0" smtClean="0">
                <a:solidFill>
                  <a:srgbClr val="333399"/>
                </a:solidFill>
              </a:rPr>
            </a:br>
            <a:r>
              <a:rPr lang="fr-FR" sz="2800" b="1" dirty="0" smtClean="0">
                <a:solidFill>
                  <a:srgbClr val="333399"/>
                </a:solidFill>
              </a:rPr>
              <a:t/>
            </a:r>
            <a:br>
              <a:rPr lang="fr-FR" sz="2800" b="1" dirty="0" smtClean="0">
                <a:solidFill>
                  <a:srgbClr val="333399"/>
                </a:solidFill>
              </a:rPr>
            </a:b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Pascale Costa </a:t>
            </a:r>
            <a:b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IGEN STI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3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16100" y="166756"/>
            <a:ext cx="608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333399"/>
                </a:solidFill>
              </a:rPr>
              <a:t>Une discipline inscrite dans un continuum</a:t>
            </a:r>
          </a:p>
          <a:p>
            <a:pPr algn="ctr"/>
            <a:r>
              <a:rPr lang="fr-FR" sz="2200" b="1" dirty="0">
                <a:solidFill>
                  <a:srgbClr val="333399"/>
                </a:solidFill>
              </a:rPr>
              <a:t>d</a:t>
            </a:r>
            <a:r>
              <a:rPr lang="fr-FR" sz="2200" b="1" dirty="0" smtClean="0">
                <a:solidFill>
                  <a:srgbClr val="333399"/>
                </a:solidFill>
              </a:rPr>
              <a:t>e la 6</a:t>
            </a:r>
            <a:r>
              <a:rPr lang="fr-FR" sz="2200" b="1" baseline="30000" dirty="0" smtClean="0">
                <a:solidFill>
                  <a:srgbClr val="333399"/>
                </a:solidFill>
              </a:rPr>
              <a:t>e</a:t>
            </a:r>
            <a:r>
              <a:rPr lang="fr-FR" sz="2200" b="1" dirty="0" smtClean="0">
                <a:solidFill>
                  <a:srgbClr val="333399"/>
                </a:solidFill>
              </a:rPr>
              <a:t> aux CPGE</a:t>
            </a:r>
            <a:endParaRPr lang="fr-FR" sz="2200" b="1" dirty="0">
              <a:solidFill>
                <a:srgbClr val="33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300" y="3448328"/>
            <a:ext cx="8445500" cy="2850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fr-FR" sz="1800" b="1" dirty="0" smtClean="0">
                <a:solidFill>
                  <a:srgbClr val="333399"/>
                </a:solidFill>
              </a:rPr>
              <a:t>Fils directeurs – Modalités pédagogiques</a:t>
            </a:r>
            <a:endParaRPr lang="fr-FR" sz="800" b="1" dirty="0" smtClean="0">
              <a:solidFill>
                <a:srgbClr val="333399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charset="2"/>
              <a:buChar char="v"/>
            </a:pPr>
            <a:r>
              <a:rPr lang="fr-FR" sz="1800" dirty="0" smtClean="0">
                <a:solidFill>
                  <a:srgbClr val="333399"/>
                </a:solidFill>
              </a:rPr>
              <a:t>Des programmes articulés </a:t>
            </a:r>
            <a:r>
              <a:rPr lang="fr-FR" sz="1800" dirty="0">
                <a:solidFill>
                  <a:srgbClr val="333399"/>
                </a:solidFill>
              </a:rPr>
              <a:t>autour du triptyque matière – énergie – information </a:t>
            </a:r>
            <a:endParaRPr lang="fr-FR" sz="1800" dirty="0" smtClean="0">
              <a:solidFill>
                <a:srgbClr val="333399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charset="2"/>
              <a:buChar char="v"/>
            </a:pPr>
            <a:r>
              <a:rPr lang="fr-FR" sz="1800" dirty="0" smtClean="0">
                <a:solidFill>
                  <a:srgbClr val="333399"/>
                </a:solidFill>
              </a:rPr>
              <a:t>Un </a:t>
            </a:r>
            <a:r>
              <a:rPr lang="fr-FR" sz="1800" dirty="0">
                <a:solidFill>
                  <a:srgbClr val="333399"/>
                </a:solidFill>
              </a:rPr>
              <a:t>enseignement basé sur la démarche de </a:t>
            </a:r>
            <a:r>
              <a:rPr lang="fr-FR" sz="1800" dirty="0" smtClean="0">
                <a:solidFill>
                  <a:srgbClr val="333399"/>
                </a:solidFill>
              </a:rPr>
              <a:t>l'ingénieur par une vision systémique et non analytique</a:t>
            </a:r>
          </a:p>
          <a:p>
            <a:pPr marL="285750" indent="-285750">
              <a:lnSpc>
                <a:spcPct val="125000"/>
              </a:lnSpc>
              <a:buFont typeface="Wingdings" charset="2"/>
              <a:buChar char="v"/>
            </a:pPr>
            <a:r>
              <a:rPr lang="fr-FR" sz="1800" dirty="0" smtClean="0">
                <a:solidFill>
                  <a:srgbClr val="333399"/>
                </a:solidFill>
              </a:rPr>
              <a:t>Une pédagogie </a:t>
            </a:r>
            <a:r>
              <a:rPr lang="fr-FR" sz="1800" dirty="0" err="1" smtClean="0">
                <a:solidFill>
                  <a:srgbClr val="333399"/>
                </a:solidFill>
              </a:rPr>
              <a:t>mi-inductive</a:t>
            </a:r>
            <a:r>
              <a:rPr lang="fr-FR" sz="1800" dirty="0" smtClean="0">
                <a:solidFill>
                  <a:srgbClr val="333399"/>
                </a:solidFill>
              </a:rPr>
              <a:t> </a:t>
            </a:r>
            <a:r>
              <a:rPr lang="fr-FR" sz="1800" dirty="0" err="1" smtClean="0">
                <a:solidFill>
                  <a:srgbClr val="333399"/>
                </a:solidFill>
              </a:rPr>
              <a:t>mi-déductive</a:t>
            </a:r>
            <a:r>
              <a:rPr lang="fr-FR" sz="1800" dirty="0" smtClean="0">
                <a:solidFill>
                  <a:srgbClr val="333399"/>
                </a:solidFill>
              </a:rPr>
              <a:t> construite </a:t>
            </a:r>
            <a:r>
              <a:rPr lang="fr-FR" sz="1800" dirty="0">
                <a:solidFill>
                  <a:srgbClr val="333399"/>
                </a:solidFill>
              </a:rPr>
              <a:t>autour de cours, d’activités dirigés, d’activités pratiques, d’études de dossiers et de mini </a:t>
            </a:r>
            <a:r>
              <a:rPr lang="fr-FR" sz="1800" dirty="0" smtClean="0">
                <a:solidFill>
                  <a:srgbClr val="333399"/>
                </a:solidFill>
              </a:rPr>
              <a:t>projets</a:t>
            </a:r>
          </a:p>
          <a:p>
            <a:pPr marL="285750" indent="-285750">
              <a:lnSpc>
                <a:spcPct val="125000"/>
              </a:lnSpc>
              <a:buFont typeface="Wingdings" charset="2"/>
              <a:buChar char="v"/>
            </a:pPr>
            <a:r>
              <a:rPr lang="fr-FR" sz="1800" dirty="0" smtClean="0">
                <a:solidFill>
                  <a:srgbClr val="333399"/>
                </a:solidFill>
              </a:rPr>
              <a:t>Des démarche </a:t>
            </a:r>
            <a:r>
              <a:rPr lang="fr-FR" sz="1800" dirty="0">
                <a:solidFill>
                  <a:srgbClr val="333399"/>
                </a:solidFill>
              </a:rPr>
              <a:t>d’investigation, de résolution de problème, de </a:t>
            </a:r>
            <a:r>
              <a:rPr lang="fr-FR" sz="1800" dirty="0" smtClean="0">
                <a:solidFill>
                  <a:srgbClr val="333399"/>
                </a:solidFill>
              </a:rPr>
              <a:t>projet </a:t>
            </a:r>
          </a:p>
          <a:p>
            <a:pPr marL="285750" indent="-285750">
              <a:lnSpc>
                <a:spcPct val="125000"/>
              </a:lnSpc>
              <a:buFont typeface="Wingdings" charset="2"/>
              <a:buChar char="v"/>
            </a:pPr>
            <a:r>
              <a:rPr lang="fr-FR" sz="1800" dirty="0" smtClean="0">
                <a:solidFill>
                  <a:srgbClr val="333399"/>
                </a:solidFill>
              </a:rPr>
              <a:t>Une pédagogie collaborative en faisant travailler les élèves en équipe</a:t>
            </a:r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368300" y="1233992"/>
            <a:ext cx="7858125" cy="181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fr-FR" sz="1800" b="1" dirty="0" smtClean="0">
                <a:solidFill>
                  <a:srgbClr val="333399"/>
                </a:solidFill>
                <a:ea typeface="ＭＳ Ｐゴシック" pitchFamily="-107" charset="-128"/>
              </a:rPr>
              <a:t>Objectifs</a:t>
            </a:r>
          </a:p>
          <a:p>
            <a:pPr marL="285750" indent="-285750" algn="just" eaLnBrk="1" hangingPunct="1">
              <a:lnSpc>
                <a:spcPct val="125000"/>
              </a:lnSpc>
              <a:buFont typeface="Wingdings" charset="2"/>
              <a:buChar char="v"/>
            </a:pPr>
            <a:r>
              <a:rPr lang="fr-FR" sz="1800" dirty="0" smtClean="0">
                <a:solidFill>
                  <a:srgbClr val="333399"/>
                </a:solidFill>
                <a:ea typeface="ＭＳ Ｐゴシック" pitchFamily="-107" charset="-128"/>
              </a:rPr>
              <a:t>Donner</a:t>
            </a:r>
            <a:r>
              <a:rPr lang="fr-FR" sz="1800" dirty="0" smtClean="0">
                <a:solidFill>
                  <a:srgbClr val="333399"/>
                </a:solidFill>
              </a:rPr>
              <a:t> </a:t>
            </a:r>
            <a:r>
              <a:rPr lang="fr-FR" sz="1800" dirty="0">
                <a:solidFill>
                  <a:srgbClr val="333399"/>
                </a:solidFill>
                <a:ea typeface="ＭＳ Ｐゴシック" pitchFamily="-107" charset="-128"/>
              </a:rPr>
              <a:t>l’envie aux jeunes de poursuivre des études supérieures scientifiques et </a:t>
            </a:r>
            <a:r>
              <a:rPr lang="fr-FR" sz="1800" dirty="0" smtClean="0">
                <a:solidFill>
                  <a:srgbClr val="333399"/>
                </a:solidFill>
                <a:ea typeface="ＭＳ Ｐゴシック" pitchFamily="-107" charset="-128"/>
              </a:rPr>
              <a:t>technologiques</a:t>
            </a:r>
            <a:endParaRPr lang="fr-FR" sz="1800" dirty="0">
              <a:solidFill>
                <a:srgbClr val="333399"/>
              </a:solidFill>
              <a:ea typeface="ＭＳ Ｐゴシック" pitchFamily="-107" charset="-128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Wingdings" charset="2"/>
              <a:buChar char="v"/>
            </a:pPr>
            <a:r>
              <a:rPr lang="fr-FR" sz="1800" dirty="0">
                <a:solidFill>
                  <a:srgbClr val="333399"/>
                </a:solidFill>
                <a:ea typeface="ＭＳ Ｐゴシック" pitchFamily="-107" charset="-128"/>
              </a:rPr>
              <a:t>Participer à l’acquisition de démarches de </a:t>
            </a:r>
            <a:r>
              <a:rPr lang="fr-FR" sz="1800" dirty="0" smtClean="0">
                <a:solidFill>
                  <a:srgbClr val="333399"/>
                </a:solidFill>
                <a:ea typeface="ＭＳ Ｐゴシック" pitchFamily="-107" charset="-128"/>
              </a:rPr>
              <a:t>l’ingénieur</a:t>
            </a:r>
            <a:endParaRPr lang="fr-FR" sz="1800" dirty="0">
              <a:solidFill>
                <a:srgbClr val="333399"/>
              </a:solidFill>
              <a:ea typeface="ＭＳ Ｐゴシック" pitchFamily="-107" charset="-128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Wingdings" charset="2"/>
              <a:buChar char="v"/>
            </a:pPr>
            <a:r>
              <a:rPr lang="fr-FR" sz="1800" dirty="0">
                <a:solidFill>
                  <a:srgbClr val="333399"/>
                </a:solidFill>
                <a:ea typeface="ＭＳ Ｐゴシック" pitchFamily="-107" charset="-128"/>
              </a:rPr>
              <a:t>Favoriser une approche pluri </a:t>
            </a:r>
            <a:r>
              <a:rPr lang="fr-FR" sz="1800" dirty="0" smtClean="0">
                <a:solidFill>
                  <a:srgbClr val="333399"/>
                </a:solidFill>
                <a:ea typeface="ＭＳ Ｐゴシック" pitchFamily="-107" charset="-128"/>
              </a:rPr>
              <a:t>disciplinaire</a:t>
            </a:r>
            <a:endParaRPr lang="fr-FR" sz="1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2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704" y="1923097"/>
            <a:ext cx="6576695" cy="31188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146300" y="5270500"/>
            <a:ext cx="5829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dirty="0" smtClean="0"/>
              <a:t>Compétences </a:t>
            </a:r>
            <a:r>
              <a:rPr lang="fr-FR" sz="1400" dirty="0"/>
              <a:t>visées dans l’enseignement </a:t>
            </a:r>
            <a:r>
              <a:rPr lang="fr-FR" sz="1400" dirty="0" smtClean="0"/>
              <a:t>de S-SI , </a:t>
            </a:r>
            <a:r>
              <a:rPr lang="fr-FR" sz="1400" dirty="0"/>
              <a:t>ainsi </a:t>
            </a:r>
            <a:r>
              <a:rPr lang="fr-FR" sz="1400" dirty="0" smtClean="0"/>
              <a:t>qu’en CPGE.</a:t>
            </a:r>
            <a:endParaRPr lang="fr-FR" sz="1400" dirty="0"/>
          </a:p>
          <a:p>
            <a:pPr>
              <a:spcAft>
                <a:spcPts val="600"/>
              </a:spcAft>
            </a:pPr>
            <a:r>
              <a:rPr lang="fr-FR" sz="1400" dirty="0" smtClean="0"/>
              <a:t>Compétences </a:t>
            </a:r>
            <a:r>
              <a:rPr lang="fr-FR" sz="1400" dirty="0"/>
              <a:t>visées </a:t>
            </a:r>
            <a:r>
              <a:rPr lang="fr-FR" sz="1400" dirty="0" smtClean="0"/>
              <a:t>en CPGE.</a:t>
            </a:r>
            <a:endParaRPr lang="fr-FR" sz="1400" dirty="0"/>
          </a:p>
          <a:p>
            <a:pPr>
              <a:spcAft>
                <a:spcPts val="600"/>
              </a:spcAft>
            </a:pPr>
            <a:r>
              <a:rPr lang="fr-FR" sz="1400" dirty="0" smtClean="0"/>
              <a:t>Compétence </a:t>
            </a:r>
            <a:r>
              <a:rPr lang="fr-FR" sz="1400" dirty="0"/>
              <a:t>visée seulement </a:t>
            </a:r>
            <a:r>
              <a:rPr lang="fr-FR" sz="1400" dirty="0" smtClean="0"/>
              <a:t>en CPGE PTSI</a:t>
            </a:r>
            <a:r>
              <a:rPr lang="fr-FR" sz="1400" dirty="0"/>
              <a:t>-</a:t>
            </a:r>
            <a:r>
              <a:rPr lang="fr-FR" sz="1400" dirty="0" smtClean="0"/>
              <a:t>PT.</a:t>
            </a:r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400" y="5384800"/>
            <a:ext cx="342900" cy="127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400" y="5638482"/>
            <a:ext cx="342900" cy="127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400" y="5930900"/>
            <a:ext cx="342900" cy="127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03200" y="1320800"/>
            <a:ext cx="903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smtClean="0">
                <a:solidFill>
                  <a:srgbClr val="333399"/>
                </a:solidFill>
              </a:rPr>
              <a:t>Des compétences communes pour un enseignement des sciences de l’ingénieur</a:t>
            </a:r>
            <a:endParaRPr lang="fr-FR" sz="1800" b="1" dirty="0">
              <a:solidFill>
                <a:srgbClr val="333399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16100" y="356799"/>
            <a:ext cx="6083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333399"/>
                </a:solidFill>
              </a:rPr>
              <a:t>Une discipline inscrite dans un continuum</a:t>
            </a:r>
          </a:p>
        </p:txBody>
      </p:sp>
    </p:spTree>
    <p:extLst>
      <p:ext uri="{BB962C8B-B14F-4D97-AF65-F5344CB8AC3E}">
        <p14:creationId xmlns:p14="http://schemas.microsoft.com/office/powerpoint/2010/main" val="90945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59942" y="238324"/>
            <a:ext cx="4382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333399"/>
                </a:solidFill>
              </a:rPr>
              <a:t>La </a:t>
            </a:r>
            <a:r>
              <a:rPr lang="fr-FR" sz="2200" b="1" dirty="0" smtClean="0">
                <a:solidFill>
                  <a:srgbClr val="333399"/>
                </a:solidFill>
              </a:rPr>
              <a:t>démarche</a:t>
            </a:r>
            <a:r>
              <a:rPr lang="fr-FR" b="1" dirty="0" smtClean="0">
                <a:solidFill>
                  <a:srgbClr val="333399"/>
                </a:solidFill>
              </a:rPr>
              <a:t> de l’ingénieur</a:t>
            </a:r>
            <a:endParaRPr lang="fr-FR" b="1" dirty="0">
              <a:solidFill>
                <a:srgbClr val="333399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899" y="1104900"/>
            <a:ext cx="8574553" cy="54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42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27807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333399"/>
                </a:solidFill>
              </a:rPr>
              <a:t>Le bac S-SI</a:t>
            </a:r>
          </a:p>
          <a:p>
            <a:pPr algn="ctr"/>
            <a:r>
              <a:rPr lang="fr-FR" sz="2400" b="1" dirty="0" smtClean="0">
                <a:solidFill>
                  <a:srgbClr val="333399"/>
                </a:solidFill>
              </a:rPr>
              <a:t>Objectifs et modalités pédagogiques</a:t>
            </a:r>
          </a:p>
        </p:txBody>
      </p:sp>
    </p:spTree>
    <p:extLst>
      <p:ext uri="{BB962C8B-B14F-4D97-AF65-F5344CB8AC3E}">
        <p14:creationId xmlns:p14="http://schemas.microsoft.com/office/powerpoint/2010/main" val="160446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ndir un rectangle avec un coin diagonal 25"/>
          <p:cNvSpPr/>
          <p:nvPr/>
        </p:nvSpPr>
        <p:spPr>
          <a:xfrm>
            <a:off x="139700" y="1425983"/>
            <a:ext cx="2251333" cy="4191549"/>
          </a:xfrm>
          <a:prstGeom prst="round2DiagRect">
            <a:avLst/>
          </a:prstGeom>
          <a:gradFill flip="none" rotWithShape="1">
            <a:gsLst>
              <a:gs pos="0">
                <a:srgbClr val="B4DDFF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90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800" b="1" i="1" dirty="0" smtClean="0">
                <a:solidFill>
                  <a:schemeClr val="tx1"/>
                </a:solidFill>
              </a:rPr>
              <a:t>Bac STI2D</a:t>
            </a:r>
          </a:p>
          <a:p>
            <a:r>
              <a:rPr lang="fr-FR" sz="1600" b="1" i="1" dirty="0" smtClean="0">
                <a:solidFill>
                  <a:schemeClr val="tx1"/>
                </a:solidFill>
              </a:rPr>
              <a:t>Par une approche concrète et active </a:t>
            </a:r>
          </a:p>
          <a:p>
            <a:endParaRPr lang="fr-FR" sz="1600" b="1" i="1" dirty="0">
              <a:solidFill>
                <a:schemeClr val="tx1"/>
              </a:solidFill>
            </a:endParaRPr>
          </a:p>
          <a:p>
            <a:r>
              <a:rPr lang="fr-FR" sz="1600" i="1" dirty="0" smtClean="0">
                <a:solidFill>
                  <a:schemeClr val="tx1"/>
                </a:solidFill>
              </a:rPr>
              <a:t>S’appuyer sur la </a:t>
            </a:r>
            <a:r>
              <a:rPr lang="fr-FR" sz="1600" b="1" i="1" dirty="0">
                <a:solidFill>
                  <a:schemeClr val="accent1">
                    <a:lumMod val="75000"/>
                  </a:schemeClr>
                </a:solidFill>
              </a:rPr>
              <a:t>technologie</a:t>
            </a:r>
            <a:r>
              <a:rPr lang="fr-FR" sz="1600" i="1" dirty="0" smtClean="0">
                <a:solidFill>
                  <a:schemeClr val="tx1"/>
                </a:solidFill>
              </a:rPr>
              <a:t> pour acquérir les bases </a:t>
            </a:r>
            <a:r>
              <a:rPr lang="fr-FR" sz="1600" b="1" i="1" dirty="0" smtClean="0">
                <a:solidFill>
                  <a:srgbClr val="C70202"/>
                </a:solidFill>
              </a:rPr>
              <a:t>scientifiques</a:t>
            </a:r>
            <a:r>
              <a:rPr lang="fr-FR" sz="1600" i="1" dirty="0" smtClean="0">
                <a:solidFill>
                  <a:schemeClr val="tx1"/>
                </a:solidFill>
              </a:rPr>
              <a:t> nécessaires à la réussite dans </a:t>
            </a:r>
            <a:r>
              <a:rPr lang="fr-FR" sz="1600" b="1" i="1" dirty="0" smtClean="0">
                <a:solidFill>
                  <a:srgbClr val="008101"/>
                </a:solidFill>
              </a:rPr>
              <a:t>l’enseignement supérieur</a:t>
            </a:r>
          </a:p>
          <a:p>
            <a:endParaRPr lang="fr-FR" sz="1600" i="1" dirty="0" smtClean="0">
              <a:solidFill>
                <a:schemeClr val="tx1"/>
              </a:solidFill>
            </a:endParaRPr>
          </a:p>
          <a:p>
            <a:r>
              <a:rPr lang="fr-FR" sz="1600" i="1" dirty="0" smtClean="0">
                <a:solidFill>
                  <a:schemeClr val="tx1"/>
                </a:solidFill>
              </a:rPr>
              <a:t>Durée 14h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27" name="Arrondir un rectangle avec un coin diagonal 26"/>
          <p:cNvSpPr/>
          <p:nvPr/>
        </p:nvSpPr>
        <p:spPr>
          <a:xfrm>
            <a:off x="6732240" y="1425983"/>
            <a:ext cx="2223036" cy="4398818"/>
          </a:xfrm>
          <a:prstGeom prst="round2DiagRect">
            <a:avLst/>
          </a:prstGeom>
          <a:gradFill flip="none" rotWithShape="1">
            <a:gsLst>
              <a:gs pos="0">
                <a:srgbClr val="B4DDFF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fr-FR" sz="2800" b="1" i="1" dirty="0">
                <a:solidFill>
                  <a:srgbClr val="000000"/>
                </a:solidFill>
              </a:rPr>
              <a:t>Bac </a:t>
            </a:r>
            <a:r>
              <a:rPr lang="fr-FR" sz="2800" b="1" i="1" dirty="0" smtClean="0">
                <a:solidFill>
                  <a:srgbClr val="000000"/>
                </a:solidFill>
              </a:rPr>
              <a:t>SSI</a:t>
            </a:r>
            <a:endParaRPr lang="fr-FR" sz="2800" b="1" i="1" dirty="0">
              <a:solidFill>
                <a:srgbClr val="000000"/>
              </a:solidFill>
            </a:endParaRPr>
          </a:p>
          <a:p>
            <a:pPr algn="r"/>
            <a:r>
              <a:rPr lang="fr-FR" sz="1600" b="1" i="1" dirty="0" smtClean="0">
                <a:solidFill>
                  <a:srgbClr val="000000"/>
                </a:solidFill>
              </a:rPr>
              <a:t>Par une approche analytique et conceptuelle </a:t>
            </a:r>
          </a:p>
          <a:p>
            <a:pPr algn="r"/>
            <a:endParaRPr lang="fr-FR" sz="1600" b="1" i="1" dirty="0">
              <a:solidFill>
                <a:srgbClr val="000000"/>
              </a:solidFill>
            </a:endParaRPr>
          </a:p>
          <a:p>
            <a:pPr algn="r"/>
            <a:r>
              <a:rPr lang="fr-FR" sz="1600" i="1" dirty="0" smtClean="0">
                <a:solidFill>
                  <a:srgbClr val="000000"/>
                </a:solidFill>
              </a:rPr>
              <a:t>S’appuyer sur les </a:t>
            </a:r>
            <a:r>
              <a:rPr lang="fr-FR" sz="1600" b="1" i="1" dirty="0" smtClean="0">
                <a:solidFill>
                  <a:srgbClr val="C70202"/>
                </a:solidFill>
              </a:rPr>
              <a:t>sciences</a:t>
            </a:r>
            <a:r>
              <a:rPr lang="fr-FR" sz="1600" i="1" dirty="0" smtClean="0">
                <a:solidFill>
                  <a:srgbClr val="000000"/>
                </a:solidFill>
              </a:rPr>
              <a:t>  pour découvrir et approfondir le monde </a:t>
            </a:r>
            <a:r>
              <a:rPr lang="fr-FR" sz="1600" b="1" i="1" dirty="0" smtClean="0">
                <a:solidFill>
                  <a:schemeClr val="accent1">
                    <a:lumMod val="75000"/>
                  </a:schemeClr>
                </a:solidFill>
              </a:rPr>
              <a:t>technologique</a:t>
            </a:r>
            <a:r>
              <a:rPr lang="fr-FR" sz="1600" i="1" dirty="0" smtClean="0">
                <a:solidFill>
                  <a:srgbClr val="000000"/>
                </a:solidFill>
              </a:rPr>
              <a:t> qui est associé aux </a:t>
            </a:r>
            <a:r>
              <a:rPr lang="fr-FR" sz="1600" b="1" i="1" dirty="0" smtClean="0">
                <a:solidFill>
                  <a:srgbClr val="008101"/>
                </a:solidFill>
              </a:rPr>
              <a:t>études supérieures</a:t>
            </a:r>
          </a:p>
          <a:p>
            <a:pPr algn="r"/>
            <a:endParaRPr lang="fr-FR" sz="1600" i="1" dirty="0" smtClean="0">
              <a:solidFill>
                <a:srgbClr val="000000"/>
              </a:solidFill>
            </a:endParaRPr>
          </a:p>
          <a:p>
            <a:pPr algn="r"/>
            <a:r>
              <a:rPr lang="fr-FR" sz="1600" i="1" dirty="0" smtClean="0">
                <a:solidFill>
                  <a:srgbClr val="000000"/>
                </a:solidFill>
              </a:rPr>
              <a:t>Durée: 7/8h</a:t>
            </a:r>
            <a:endParaRPr lang="fr-FR" sz="1600" i="1" dirty="0">
              <a:solidFill>
                <a:srgbClr val="000000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434" y="2120899"/>
            <a:ext cx="2545719" cy="398330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550" y="2120899"/>
            <a:ext cx="2500794" cy="3983302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1549401" y="155544"/>
            <a:ext cx="622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333399"/>
                </a:solidFill>
              </a:rPr>
              <a:t>B</a:t>
            </a:r>
            <a:r>
              <a:rPr lang="fr-FR" sz="2200" b="1" dirty="0" smtClean="0">
                <a:solidFill>
                  <a:srgbClr val="333399"/>
                </a:solidFill>
              </a:rPr>
              <a:t>ac </a:t>
            </a:r>
            <a:r>
              <a:rPr lang="fr-FR" sz="2200" b="1" dirty="0">
                <a:solidFill>
                  <a:srgbClr val="333399"/>
                </a:solidFill>
              </a:rPr>
              <a:t>S-Si </a:t>
            </a:r>
            <a:r>
              <a:rPr lang="fr-FR" sz="2200" b="1" dirty="0" smtClean="0">
                <a:solidFill>
                  <a:srgbClr val="333399"/>
                </a:solidFill>
              </a:rPr>
              <a:t>et </a:t>
            </a:r>
            <a:r>
              <a:rPr lang="fr-FR" sz="2200" b="1" dirty="0">
                <a:solidFill>
                  <a:srgbClr val="333399"/>
                </a:solidFill>
              </a:rPr>
              <a:t>Bac </a:t>
            </a:r>
            <a:r>
              <a:rPr lang="fr-FR" sz="2200" b="1" dirty="0" smtClean="0">
                <a:solidFill>
                  <a:srgbClr val="333399"/>
                </a:solidFill>
              </a:rPr>
              <a:t>STI2D : deux </a:t>
            </a:r>
            <a:r>
              <a:rPr lang="fr-FR" sz="2200" b="1" dirty="0">
                <a:solidFill>
                  <a:srgbClr val="333399"/>
                </a:solidFill>
              </a:rPr>
              <a:t>approches différentes pour un même objectif</a:t>
            </a:r>
          </a:p>
        </p:txBody>
      </p:sp>
    </p:spTree>
    <p:extLst>
      <p:ext uri="{BB962C8B-B14F-4D97-AF65-F5344CB8AC3E}">
        <p14:creationId xmlns:p14="http://schemas.microsoft.com/office/powerpoint/2010/main" val="286265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29684" y="1062850"/>
            <a:ext cx="3128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333399"/>
                </a:solidFill>
              </a:rPr>
              <a:t>BOEN spécial n°9 du 30 septembre 2010</a:t>
            </a:r>
            <a:endParaRPr lang="fr-FR" sz="1200" dirty="0">
              <a:solidFill>
                <a:srgbClr val="333399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784" y="1040055"/>
            <a:ext cx="1481216" cy="825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30300" y="20447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625150" y="266852"/>
            <a:ext cx="6577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spcBef>
                <a:spcPct val="0"/>
              </a:spcBef>
              <a:buNone/>
              <a:defRPr sz="3200" b="1" i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fr-FR" sz="2000" i="0" dirty="0" smtClean="0">
                <a:solidFill>
                  <a:srgbClr val="333399"/>
                </a:solidFill>
              </a:rPr>
              <a:t>Un programme construit sur l’évaluation des écarts</a:t>
            </a:r>
            <a:endParaRPr lang="fr-FR" sz="2000" i="0" dirty="0">
              <a:solidFill>
                <a:srgbClr val="333399"/>
              </a:solidFill>
            </a:endParaRPr>
          </a:p>
        </p:txBody>
      </p:sp>
      <p:pic>
        <p:nvPicPr>
          <p:cNvPr id="12" name="Image 1" descr="Figure écar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39" y="2051110"/>
            <a:ext cx="6616036" cy="33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23803" y="5896977"/>
            <a:ext cx="8211761" cy="338554"/>
          </a:xfrm>
          <a:prstGeom prst="rect">
            <a:avLst/>
          </a:prstGeom>
          <a:noFill/>
          <a:ln>
            <a:solidFill>
              <a:srgbClr val="4A7EBB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333399"/>
                </a:solidFill>
                <a:ea typeface="ＭＳ Ｐゴシック" charset="-128"/>
              </a:rPr>
              <a:t>Proposer des </a:t>
            </a:r>
            <a:r>
              <a:rPr lang="fr-FR" sz="1600" dirty="0">
                <a:solidFill>
                  <a:srgbClr val="333399"/>
                </a:solidFill>
                <a:ea typeface="ＭＳ Ｐゴシック" charset="-128"/>
              </a:rPr>
              <a:t>architectures de solutions, sous forme de schémas ou d’</a:t>
            </a:r>
            <a:r>
              <a:rPr lang="fr-FR" sz="1600" dirty="0" err="1">
                <a:solidFill>
                  <a:srgbClr val="333399"/>
                </a:solidFill>
                <a:ea typeface="ＭＳ Ｐゴシック" charset="-128"/>
              </a:rPr>
              <a:t>algorigrammes</a:t>
            </a:r>
            <a:r>
              <a:rPr lang="fr-FR" sz="1600" dirty="0" smtClean="0">
                <a:solidFill>
                  <a:srgbClr val="333399"/>
                </a:solidFill>
                <a:ea typeface="ＭＳ Ｐゴシック" charset="-128"/>
              </a:rPr>
              <a:t>.</a:t>
            </a:r>
            <a:endParaRPr lang="fr-FR" sz="1600" dirty="0">
              <a:solidFill>
                <a:srgbClr val="333399"/>
              </a:solidFill>
              <a:ea typeface="ＭＳ Ｐゴシック" charset="-128"/>
            </a:endParaRPr>
          </a:p>
        </p:txBody>
      </p:sp>
      <p:sp>
        <p:nvSpPr>
          <p:cNvPr id="14" name="Bulle rectangulaire 13"/>
          <p:cNvSpPr/>
          <p:nvPr/>
        </p:nvSpPr>
        <p:spPr>
          <a:xfrm>
            <a:off x="1859376" y="2683001"/>
            <a:ext cx="3575584" cy="612648"/>
          </a:xfrm>
          <a:prstGeom prst="wedgeRectCallout">
            <a:avLst>
              <a:gd name="adj1" fmla="val 72478"/>
              <a:gd name="adj2" fmla="val -5908"/>
            </a:avLst>
          </a:prstGeom>
          <a:noFill/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993900" y="2810001"/>
            <a:ext cx="3573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333399"/>
                </a:solidFill>
              </a:rPr>
              <a:t>Vérifier les performances attendues</a:t>
            </a:r>
            <a:endParaRPr lang="fr-FR" sz="1600" dirty="0">
              <a:solidFill>
                <a:srgbClr val="333399"/>
              </a:solidFill>
            </a:endParaRPr>
          </a:p>
        </p:txBody>
      </p:sp>
      <p:sp>
        <p:nvSpPr>
          <p:cNvPr id="15" name="Bulle rectangulaire 14"/>
          <p:cNvSpPr/>
          <p:nvPr/>
        </p:nvSpPr>
        <p:spPr>
          <a:xfrm>
            <a:off x="1859376" y="3927601"/>
            <a:ext cx="3575584" cy="612648"/>
          </a:xfrm>
          <a:prstGeom prst="wedgeRectCallout">
            <a:avLst>
              <a:gd name="adj1" fmla="val 72478"/>
              <a:gd name="adj2" fmla="val -5908"/>
            </a:avLst>
          </a:prstGeom>
          <a:noFill/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993900" y="4054601"/>
            <a:ext cx="3573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333399"/>
                </a:solidFill>
              </a:rPr>
              <a:t>Proposer et valider des modèles</a:t>
            </a:r>
            <a:endParaRPr lang="fr-FR" sz="1600" dirty="0">
              <a:solidFill>
                <a:srgbClr val="333399"/>
              </a:solidFill>
            </a:endParaRPr>
          </a:p>
        </p:txBody>
      </p:sp>
      <p:sp>
        <p:nvSpPr>
          <p:cNvPr id="17" name="Bulle rectangulaire 16"/>
          <p:cNvSpPr/>
          <p:nvPr/>
        </p:nvSpPr>
        <p:spPr>
          <a:xfrm>
            <a:off x="7277100" y="3282948"/>
            <a:ext cx="1689100" cy="824455"/>
          </a:xfrm>
          <a:prstGeom prst="wedgeRectCallout">
            <a:avLst>
              <a:gd name="adj1" fmla="val -61971"/>
              <a:gd name="adj2" fmla="val 1834"/>
            </a:avLst>
          </a:prstGeom>
          <a:noFill/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429500" y="3414018"/>
            <a:ext cx="142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333399"/>
                </a:solidFill>
              </a:rPr>
              <a:t>Prévoir les performances</a:t>
            </a:r>
            <a:endParaRPr lang="fr-FR" sz="16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4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/>
      <p:bldP spid="15" grpId="0" animBg="1"/>
      <p:bldP spid="16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979268" y="1541217"/>
            <a:ext cx="856770" cy="77774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594969" y="1553430"/>
            <a:ext cx="1384299" cy="77774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 15"/>
          <p:cNvGrpSpPr>
            <a:grpSpLocks/>
          </p:cNvGrpSpPr>
          <p:nvPr/>
        </p:nvGrpSpPr>
        <p:grpSpPr bwMode="auto">
          <a:xfrm>
            <a:off x="1050744" y="1537127"/>
            <a:ext cx="7899915" cy="4627135"/>
            <a:chOff x="1003" y="9750"/>
            <a:chExt cx="10688" cy="4825"/>
          </a:xfrm>
        </p:grpSpPr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7131" y="10596"/>
              <a:ext cx="4560" cy="1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400"/>
                </a:spcAft>
                <a:defRPr/>
              </a:pP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   B1- Identifier </a:t>
              </a: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et caractériser les </a:t>
              </a: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  </a:t>
              </a:r>
              <a:br>
                <a:rPr lang="fr-FR" sz="1400" b="1" dirty="0" smtClean="0">
                  <a:solidFill>
                    <a:srgbClr val="00B050"/>
                  </a:solidFill>
                  <a:latin typeface="+mn-lt"/>
                </a:rPr>
              </a:b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   grandeurs agissant </a:t>
              </a: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sur un système  </a:t>
              </a:r>
            </a:p>
            <a:p>
              <a:pPr>
                <a:spcAft>
                  <a:spcPts val="400"/>
                </a:spcAft>
                <a:defRPr/>
              </a:pP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  B2- Proposer </a:t>
              </a: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ou justifier un modèle</a:t>
              </a:r>
            </a:p>
            <a:p>
              <a:pPr>
                <a:spcAft>
                  <a:spcPts val="400"/>
                </a:spcAft>
                <a:defRPr/>
              </a:pP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  B3- Résoudre </a:t>
              </a: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et </a:t>
              </a:r>
              <a:r>
                <a:rPr lang="fr-FR" sz="1400" b="1" dirty="0">
                  <a:solidFill>
                    <a:srgbClr val="0070C0"/>
                  </a:solidFill>
                  <a:latin typeface="+mn-lt"/>
                </a:rPr>
                <a:t>simuler</a:t>
              </a:r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 </a:t>
              </a:r>
            </a:p>
            <a:p>
              <a:pPr>
                <a:spcAft>
                  <a:spcPts val="400"/>
                </a:spcAft>
                <a:defRPr/>
              </a:pPr>
              <a:r>
                <a:rPr lang="fr-FR" sz="1400" dirty="0">
                  <a:solidFill>
                    <a:schemeClr val="accent6"/>
                  </a:solidFill>
                  <a:latin typeface="+mn-lt"/>
                </a:rPr>
                <a:t>   </a:t>
              </a:r>
              <a:r>
                <a:rPr lang="fr-FR" sz="1400" b="1" dirty="0" smtClean="0">
                  <a:solidFill>
                    <a:srgbClr val="0070C0"/>
                  </a:solidFill>
                  <a:latin typeface="+mn-lt"/>
                </a:rPr>
                <a:t>B4</a:t>
              </a:r>
              <a:r>
                <a:rPr lang="fr-FR" sz="1400" b="1" dirty="0">
                  <a:solidFill>
                    <a:srgbClr val="0070C0"/>
                  </a:solidFill>
                  <a:latin typeface="+mn-lt"/>
                </a:rPr>
                <a:t>- Valider un modèle</a:t>
              </a:r>
            </a:p>
          </p:txBody>
        </p: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1003" y="9750"/>
              <a:ext cx="10688" cy="4825"/>
              <a:chOff x="1003" y="9750"/>
              <a:chExt cx="10688" cy="4825"/>
            </a:xfrm>
          </p:grpSpPr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7521" y="12549"/>
                <a:ext cx="4170" cy="1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400"/>
                  </a:spcAft>
                  <a:defRPr/>
                </a:pPr>
                <a:r>
                  <a:rPr lang="fr-FR" sz="1400" b="1" dirty="0" smtClean="0">
                    <a:solidFill>
                      <a:srgbClr val="0070C0"/>
                    </a:solidFill>
                    <a:latin typeface="+mn-lt"/>
                  </a:rPr>
                  <a:t>C1- Justifier </a:t>
                </a:r>
                <a:r>
                  <a:rPr lang="fr-FR" sz="1400" b="1" dirty="0">
                    <a:solidFill>
                      <a:srgbClr val="0070C0"/>
                    </a:solidFill>
                    <a:latin typeface="+mn-lt"/>
                  </a:rPr>
                  <a:t>le choix d’un protocole expérimental</a:t>
                </a:r>
              </a:p>
              <a:p>
                <a:pPr>
                  <a:spcAft>
                    <a:spcPts val="400"/>
                  </a:spcAft>
                  <a:defRPr/>
                </a:pPr>
                <a:r>
                  <a:rPr lang="fr-FR" sz="1400" b="1" dirty="0" smtClean="0">
                    <a:solidFill>
                      <a:srgbClr val="0070C0"/>
                    </a:solidFill>
                    <a:latin typeface="+mn-lt"/>
                  </a:rPr>
                  <a:t>C2- Mettre </a:t>
                </a:r>
                <a:r>
                  <a:rPr lang="fr-FR" sz="1400" b="1" dirty="0">
                    <a:solidFill>
                      <a:srgbClr val="0070C0"/>
                    </a:solidFill>
                    <a:latin typeface="+mn-lt"/>
                  </a:rPr>
                  <a:t>en œuvre un protocole expérimental</a:t>
                </a:r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4303" y="10380"/>
                <a:ext cx="1130" cy="1414"/>
              </a:xfrm>
              <a:custGeom>
                <a:avLst/>
                <a:gdLst>
                  <a:gd name="T0" fmla="*/ 0 w 1155"/>
                  <a:gd name="T1" fmla="*/ 0 h 1455"/>
                  <a:gd name="T2" fmla="*/ 1155 w 1155"/>
                  <a:gd name="T3" fmla="*/ 1455 h 1455"/>
                  <a:gd name="T4" fmla="*/ 0 60000 65536"/>
                  <a:gd name="T5" fmla="*/ 0 60000 65536"/>
                  <a:gd name="T6" fmla="*/ 0 w 1155"/>
                  <a:gd name="T7" fmla="*/ 0 h 1455"/>
                  <a:gd name="T8" fmla="*/ 1155 w 1155"/>
                  <a:gd name="T9" fmla="*/ 1455 h 14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55" h="1455">
                    <a:moveTo>
                      <a:pt x="0" y="0"/>
                    </a:moveTo>
                    <a:cubicBezTo>
                      <a:pt x="0" y="0"/>
                      <a:pt x="577" y="727"/>
                      <a:pt x="1155" y="1455"/>
                    </a:cubicBezTo>
                  </a:path>
                </a:pathLst>
              </a:cu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1425" y="10636"/>
                <a:ext cx="3598" cy="10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400"/>
                  </a:spcAft>
                  <a:defRPr/>
                </a:pPr>
                <a:r>
                  <a:rPr lang="fr-FR" sz="1400" b="1" dirty="0" smtClean="0">
                    <a:solidFill>
                      <a:srgbClr val="00B050"/>
                    </a:solidFill>
                    <a:latin typeface="+mn-lt"/>
                  </a:rPr>
                  <a:t>A1- Analyser </a:t>
                </a:r>
                <a:r>
                  <a:rPr lang="fr-FR" sz="1400" b="1" dirty="0">
                    <a:solidFill>
                      <a:srgbClr val="00B050"/>
                    </a:solidFill>
                    <a:latin typeface="+mn-lt"/>
                  </a:rPr>
                  <a:t>le besoin</a:t>
                </a:r>
              </a:p>
              <a:p>
                <a:pPr>
                  <a:spcAft>
                    <a:spcPts val="400"/>
                  </a:spcAft>
                  <a:defRPr/>
                </a:pPr>
                <a:r>
                  <a:rPr lang="fr-FR" sz="1400" b="1" dirty="0" smtClean="0">
                    <a:solidFill>
                      <a:srgbClr val="00B050"/>
                    </a:solidFill>
                    <a:latin typeface="+mn-lt"/>
                  </a:rPr>
                  <a:t>A2- Analyser </a:t>
                </a:r>
                <a:r>
                  <a:rPr lang="fr-FR" sz="1400" b="1" dirty="0">
                    <a:solidFill>
                      <a:srgbClr val="00B050"/>
                    </a:solidFill>
                    <a:latin typeface="+mn-lt"/>
                  </a:rPr>
                  <a:t>le système</a:t>
                </a:r>
              </a:p>
              <a:p>
                <a:pPr>
                  <a:spcAft>
                    <a:spcPts val="400"/>
                  </a:spcAft>
                  <a:defRPr/>
                </a:pPr>
                <a:r>
                  <a:rPr lang="fr-FR" sz="1400" b="1" dirty="0" smtClean="0">
                    <a:solidFill>
                      <a:srgbClr val="00B050"/>
                    </a:solidFill>
                    <a:latin typeface="+mn-lt"/>
                  </a:rPr>
                  <a:t>A3- Caractériser </a:t>
                </a:r>
                <a:r>
                  <a:rPr lang="fr-FR" sz="1400" b="1" dirty="0">
                    <a:solidFill>
                      <a:srgbClr val="00B050"/>
                    </a:solidFill>
                    <a:latin typeface="+mn-lt"/>
                  </a:rPr>
                  <a:t>des écarts</a:t>
                </a:r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 flipH="1">
                <a:off x="6137" y="10561"/>
                <a:ext cx="1014" cy="1233"/>
              </a:xfrm>
              <a:custGeom>
                <a:avLst/>
                <a:gdLst>
                  <a:gd name="T0" fmla="*/ 0 w 1155"/>
                  <a:gd name="T1" fmla="*/ 0 h 1455"/>
                  <a:gd name="T2" fmla="*/ 1155 w 1155"/>
                  <a:gd name="T3" fmla="*/ 1455 h 1455"/>
                  <a:gd name="T4" fmla="*/ 0 60000 65536"/>
                  <a:gd name="T5" fmla="*/ 0 60000 65536"/>
                  <a:gd name="T6" fmla="*/ 0 w 1155"/>
                  <a:gd name="T7" fmla="*/ 0 h 1455"/>
                  <a:gd name="T8" fmla="*/ 1155 w 1155"/>
                  <a:gd name="T9" fmla="*/ 1455 h 14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55" h="1455">
                    <a:moveTo>
                      <a:pt x="0" y="0"/>
                    </a:moveTo>
                    <a:cubicBezTo>
                      <a:pt x="0" y="0"/>
                      <a:pt x="577" y="727"/>
                      <a:pt x="1155" y="1455"/>
                    </a:cubicBezTo>
                  </a:path>
                </a:pathLst>
              </a:cu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 flipV="1">
                <a:off x="4610" y="12602"/>
                <a:ext cx="823" cy="1101"/>
              </a:xfrm>
              <a:custGeom>
                <a:avLst/>
                <a:gdLst>
                  <a:gd name="T0" fmla="*/ 0 w 1155"/>
                  <a:gd name="T1" fmla="*/ 0 h 1455"/>
                  <a:gd name="T2" fmla="*/ 1155 w 1155"/>
                  <a:gd name="T3" fmla="*/ 1455 h 1455"/>
                  <a:gd name="T4" fmla="*/ 0 60000 65536"/>
                  <a:gd name="T5" fmla="*/ 0 60000 65536"/>
                  <a:gd name="T6" fmla="*/ 0 w 1155"/>
                  <a:gd name="T7" fmla="*/ 0 h 1455"/>
                  <a:gd name="T8" fmla="*/ 1155 w 1155"/>
                  <a:gd name="T9" fmla="*/ 1455 h 14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55" h="1455">
                    <a:moveTo>
                      <a:pt x="0" y="0"/>
                    </a:moveTo>
                    <a:cubicBezTo>
                      <a:pt x="0" y="0"/>
                      <a:pt x="577" y="727"/>
                      <a:pt x="1155" y="1455"/>
                    </a:cubicBezTo>
                  </a:path>
                </a:pathLst>
              </a:cu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 flipH="1" flipV="1">
                <a:off x="6279" y="12602"/>
                <a:ext cx="735" cy="1149"/>
              </a:xfrm>
              <a:custGeom>
                <a:avLst/>
                <a:gdLst>
                  <a:gd name="T0" fmla="*/ 0 w 1155"/>
                  <a:gd name="T1" fmla="*/ 0 h 1455"/>
                  <a:gd name="T2" fmla="*/ 1155 w 1155"/>
                  <a:gd name="T3" fmla="*/ 1455 h 1455"/>
                  <a:gd name="T4" fmla="*/ 0 60000 65536"/>
                  <a:gd name="T5" fmla="*/ 0 60000 65536"/>
                  <a:gd name="T6" fmla="*/ 0 w 1155"/>
                  <a:gd name="T7" fmla="*/ 0 h 1455"/>
                  <a:gd name="T8" fmla="*/ 1155 w 1155"/>
                  <a:gd name="T9" fmla="*/ 1455 h 14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55" h="1455">
                    <a:moveTo>
                      <a:pt x="0" y="0"/>
                    </a:moveTo>
                    <a:cubicBezTo>
                      <a:pt x="0" y="0"/>
                      <a:pt x="577" y="727"/>
                      <a:pt x="1155" y="1455"/>
                    </a:cubicBezTo>
                  </a:path>
                </a:pathLst>
              </a:cu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4" name="Text Box 24"/>
              <p:cNvSpPr txBox="1">
                <a:spLocks noChangeArrowheads="1"/>
              </p:cNvSpPr>
              <p:nvPr/>
            </p:nvSpPr>
            <p:spPr bwMode="auto">
              <a:xfrm>
                <a:off x="1425" y="12544"/>
                <a:ext cx="3845" cy="1137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400"/>
                  </a:spcAft>
                  <a:defRPr/>
                </a:pPr>
                <a:r>
                  <a:rPr lang="fr-FR" sz="1400" b="1" dirty="0" smtClean="0">
                    <a:solidFill>
                      <a:srgbClr val="0070C0"/>
                    </a:solidFill>
                    <a:latin typeface="+mn-lt"/>
                  </a:rPr>
                  <a:t>D1- Rechercher </a:t>
                </a:r>
                <a:r>
                  <a:rPr lang="fr-FR" sz="1400" b="1" dirty="0">
                    <a:solidFill>
                      <a:srgbClr val="0070C0"/>
                    </a:solidFill>
                    <a:latin typeface="+mn-lt"/>
                  </a:rPr>
                  <a:t>et traiter des informations</a:t>
                </a:r>
              </a:p>
              <a:p>
                <a:pPr>
                  <a:spcAft>
                    <a:spcPts val="400"/>
                  </a:spcAft>
                  <a:defRPr/>
                </a:pPr>
                <a:r>
                  <a:rPr lang="fr-FR" sz="1400" b="1" dirty="0" smtClean="0">
                    <a:solidFill>
                      <a:srgbClr val="0070C0"/>
                    </a:solidFill>
                    <a:latin typeface="+mn-lt"/>
                  </a:rPr>
                  <a:t>D2- Mettre </a:t>
                </a:r>
                <a:r>
                  <a:rPr lang="fr-FR" sz="1400" b="1" dirty="0">
                    <a:solidFill>
                      <a:srgbClr val="0070C0"/>
                    </a:solidFill>
                    <a:latin typeface="+mn-lt"/>
                  </a:rPr>
                  <a:t>en œuvre une communication</a:t>
                </a:r>
              </a:p>
            </p:txBody>
          </p:sp>
          <p:sp>
            <p:nvSpPr>
              <p:cNvPr id="35" name="Oval 25"/>
              <p:cNvSpPr>
                <a:spLocks noChangeArrowheads="1"/>
              </p:cNvSpPr>
              <p:nvPr/>
            </p:nvSpPr>
            <p:spPr bwMode="auto">
              <a:xfrm>
                <a:off x="4329" y="11536"/>
                <a:ext cx="3093" cy="1069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600"/>
                  </a:spcBef>
                  <a:spcAft>
                    <a:spcPts val="1000"/>
                  </a:spcAft>
                  <a:defRPr/>
                </a:pPr>
                <a:r>
                  <a:rPr lang="fr-FR" sz="2800" b="1" dirty="0">
                    <a:latin typeface="Calibri" pitchFamily="34" charset="0"/>
                  </a:rPr>
                  <a:t>SYSTÈME</a:t>
                </a:r>
                <a:endParaRPr lang="fr-FR" sz="2800" dirty="0">
                  <a:latin typeface="Arial" pitchFamily="34" charset="0"/>
                </a:endParaRPr>
              </a:p>
            </p:txBody>
          </p:sp>
          <p:sp>
            <p:nvSpPr>
              <p:cNvPr id="36" name="Text Box 26"/>
              <p:cNvSpPr txBox="1">
                <a:spLocks noChangeArrowheads="1"/>
              </p:cNvSpPr>
              <p:nvPr/>
            </p:nvSpPr>
            <p:spPr bwMode="auto">
              <a:xfrm>
                <a:off x="1904" y="9750"/>
                <a:ext cx="2549" cy="828"/>
              </a:xfrm>
              <a:prstGeom prst="rect">
                <a:avLst/>
              </a:prstGeom>
              <a:solidFill>
                <a:srgbClr val="CCFFCC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800"/>
                  </a:spcBef>
                  <a:spcAft>
                    <a:spcPts val="1000"/>
                  </a:spcAft>
                  <a:defRPr/>
                </a:pPr>
                <a:r>
                  <a:rPr lang="fr-FR" sz="2000" b="1" dirty="0" smtClean="0">
                    <a:latin typeface="+mn-lt"/>
                  </a:rPr>
                  <a:t>A- ANALYSER</a:t>
                </a:r>
                <a:endParaRPr lang="fr-FR" dirty="0">
                  <a:latin typeface="Arial" pitchFamily="34" charset="0"/>
                </a:endParaRPr>
              </a:p>
            </p:txBody>
          </p:sp>
          <p:sp>
            <p:nvSpPr>
              <p:cNvPr id="37" name="Text Box 28"/>
              <p:cNvSpPr txBox="1">
                <a:spLocks noChangeArrowheads="1"/>
              </p:cNvSpPr>
              <p:nvPr/>
            </p:nvSpPr>
            <p:spPr bwMode="auto">
              <a:xfrm>
                <a:off x="7002" y="13747"/>
                <a:ext cx="3503" cy="828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800"/>
                  </a:spcBef>
                  <a:spcAft>
                    <a:spcPts val="1000"/>
                  </a:spcAft>
                  <a:defRPr/>
                </a:pPr>
                <a:r>
                  <a:rPr lang="fr-FR" sz="2000" b="1" dirty="0" smtClean="0">
                    <a:latin typeface="+mn-lt"/>
                  </a:rPr>
                  <a:t>C-EXPÉRIMENTER</a:t>
                </a:r>
                <a:endParaRPr lang="fr-FR" dirty="0">
                  <a:latin typeface="Arial" pitchFamily="34" charset="0"/>
                </a:endParaRPr>
              </a:p>
            </p:txBody>
          </p:sp>
          <p:sp>
            <p:nvSpPr>
              <p:cNvPr id="38" name="Text Box 29"/>
              <p:cNvSpPr txBox="1">
                <a:spLocks noChangeArrowheads="1"/>
              </p:cNvSpPr>
              <p:nvPr/>
            </p:nvSpPr>
            <p:spPr bwMode="auto">
              <a:xfrm>
                <a:off x="1003" y="13698"/>
                <a:ext cx="3615" cy="828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800"/>
                  </a:spcBef>
                  <a:spcAft>
                    <a:spcPts val="1000"/>
                  </a:spcAft>
                  <a:defRPr/>
                </a:pPr>
                <a:r>
                  <a:rPr lang="fr-FR" sz="2000" b="1" dirty="0" smtClean="0">
                    <a:latin typeface="+mn-lt"/>
                  </a:rPr>
                  <a:t>D- COMMUNIQUER</a:t>
                </a:r>
                <a:endParaRPr lang="fr-FR" dirty="0">
                  <a:latin typeface="Arial" pitchFamily="34" charset="0"/>
                </a:endParaRPr>
              </a:p>
            </p:txBody>
          </p:sp>
          <p:sp>
            <p:nvSpPr>
              <p:cNvPr id="39" name="Text Box 27"/>
              <p:cNvSpPr txBox="1">
                <a:spLocks noChangeArrowheads="1"/>
              </p:cNvSpPr>
              <p:nvPr/>
            </p:nvSpPr>
            <p:spPr bwMode="auto">
              <a:xfrm>
                <a:off x="7131" y="9771"/>
                <a:ext cx="3032" cy="828"/>
              </a:xfrm>
              <a:prstGeom prst="rect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800"/>
                  </a:spcBef>
                  <a:spcAft>
                    <a:spcPts val="1000"/>
                  </a:spcAft>
                  <a:defRPr/>
                </a:pPr>
                <a:r>
                  <a:rPr lang="fr-FR" sz="2000" b="1" dirty="0" smtClean="0">
                    <a:latin typeface="+mn-lt"/>
                  </a:rPr>
                  <a:t>B- MODÉLISER</a:t>
                </a:r>
                <a:endParaRPr lang="fr-FR" dirty="0">
                  <a:latin typeface="Arial" pitchFamily="34" charset="0"/>
                </a:endParaRPr>
              </a:p>
            </p:txBody>
          </p:sp>
        </p:grpSp>
      </p:grp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152401" y="1520825"/>
            <a:ext cx="1274428" cy="397023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800"/>
              </a:spcBef>
              <a:spcAft>
                <a:spcPts val="1000"/>
              </a:spcAft>
              <a:defRPr/>
            </a:pPr>
            <a:r>
              <a:rPr lang="fr-FR" b="1" i="1" dirty="0" smtClean="0">
                <a:latin typeface="+mn-lt"/>
              </a:rPr>
              <a:t>ÉCRIT</a:t>
            </a:r>
            <a:endParaRPr lang="fr-FR" i="1" dirty="0">
              <a:latin typeface="Arial" pitchFamily="34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52401" y="1981141"/>
            <a:ext cx="1274427" cy="39702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rgbClr val="558ED5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800"/>
              </a:spcBef>
              <a:spcAft>
                <a:spcPts val="1000"/>
              </a:spcAft>
              <a:defRPr/>
            </a:pPr>
            <a:r>
              <a:rPr lang="fr-FR" b="1" i="1" dirty="0" smtClean="0">
                <a:latin typeface="+mn-lt"/>
              </a:rPr>
              <a:t>PROJET</a:t>
            </a:r>
            <a:endParaRPr lang="fr-FR" i="1" dirty="0">
              <a:latin typeface="Arial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625150" y="266852"/>
            <a:ext cx="6972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spcBef>
                <a:spcPct val="0"/>
              </a:spcBef>
              <a:buNone/>
              <a:defRPr sz="3200" b="1" i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fr-FR" sz="2200" i="0" dirty="0" smtClean="0">
                <a:solidFill>
                  <a:srgbClr val="333399"/>
                </a:solidFill>
              </a:rPr>
              <a:t>Un programme construit autour de compétences</a:t>
            </a:r>
            <a:endParaRPr lang="fr-FR" sz="2200" i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1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55316"/>
            <a:ext cx="666715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55316"/>
            <a:ext cx="2952328" cy="187220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5652120" y="1239292"/>
            <a:ext cx="30963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Dans le programme :</a:t>
            </a:r>
          </a:p>
          <a:p>
            <a:pPr algn="ctr"/>
            <a:r>
              <a:rPr lang="fr-FR" sz="1600" dirty="0" smtClean="0"/>
              <a:t>Les compétences sont déclinées en connaissances et capacités…</a:t>
            </a:r>
            <a:endParaRPr lang="fr-FR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16" y="4962500"/>
            <a:ext cx="7704856" cy="85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08" y="4818484"/>
            <a:ext cx="7776864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grpSp>
        <p:nvGrpSpPr>
          <p:cNvPr id="8" name="Groupe 12"/>
          <p:cNvGrpSpPr/>
          <p:nvPr/>
        </p:nvGrpSpPr>
        <p:grpSpPr>
          <a:xfrm>
            <a:off x="700708" y="4746476"/>
            <a:ext cx="4824536" cy="1152128"/>
            <a:chOff x="1043608" y="2636912"/>
            <a:chExt cx="4824536" cy="115212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708920"/>
              <a:ext cx="4680526" cy="20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860882"/>
              <a:ext cx="4608512" cy="850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043608" y="2636912"/>
              <a:ext cx="4824536" cy="11521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16" y="4098404"/>
            <a:ext cx="747608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5309220" y="4962500"/>
            <a:ext cx="30963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…mais ce sont les compétences qui sont évaluées au regard d’indicateurs de performance</a:t>
            </a:r>
            <a:endParaRPr lang="fr-FR" sz="1600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504822" y="266852"/>
            <a:ext cx="6972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spcBef>
                <a:spcPct val="0"/>
              </a:spcBef>
              <a:buNone/>
              <a:defRPr sz="3200" b="1" i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lang="fr-FR" sz="2200" i="0" dirty="0" smtClean="0">
                <a:solidFill>
                  <a:srgbClr val="333399"/>
                </a:solidFill>
              </a:rPr>
              <a:t>Une évaluation par compétences</a:t>
            </a:r>
            <a:endParaRPr lang="fr-FR" sz="2200" i="0" dirty="0">
              <a:solidFill>
                <a:srgbClr val="333399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>
            <a:off x="539552" y="1556792"/>
            <a:ext cx="2495748" cy="4557836"/>
          </a:xfrm>
          <a:prstGeom prst="arc">
            <a:avLst>
              <a:gd name="adj1" fmla="val 8781429"/>
              <a:gd name="adj2" fmla="val 15899148"/>
            </a:avLst>
          </a:prstGeom>
          <a:ln w="1270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78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5300" y="4041098"/>
            <a:ext cx="8054280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fr-FR" dirty="0" smtClean="0">
                <a:solidFill>
                  <a:srgbClr val="333399"/>
                </a:solidFill>
                <a:ea typeface="ＭＳ Ｐゴシック" pitchFamily="-107" charset="-128"/>
              </a:rPr>
              <a:t>Les séquences </a:t>
            </a:r>
            <a:r>
              <a:rPr lang="fr-FR" dirty="0" smtClean="0">
                <a:solidFill>
                  <a:srgbClr val="333399"/>
                </a:solidFill>
                <a:ea typeface="ＭＳ Ｐゴシック" pitchFamily="-107" charset="-128"/>
              </a:rPr>
              <a:t>pédagogiques </a:t>
            </a:r>
            <a:r>
              <a:rPr lang="fr-FR" dirty="0">
                <a:solidFill>
                  <a:srgbClr val="333399"/>
                </a:solidFill>
                <a:ea typeface="ＭＳ Ｐゴシック" pitchFamily="-107" charset="-128"/>
              </a:rPr>
              <a:t>doivent être assurées par un seul </a:t>
            </a:r>
            <a:r>
              <a:rPr lang="fr-FR" dirty="0" smtClean="0">
                <a:solidFill>
                  <a:srgbClr val="333399"/>
                </a:solidFill>
                <a:ea typeface="ＭＳ Ｐゴシック" pitchFamily="-107" charset="-128"/>
              </a:rPr>
              <a:t>enseignant de sciences de l’ingénieur et non avec une vision « GE + GM ». </a:t>
            </a:r>
            <a:endParaRPr lang="fr-FR" dirty="0">
              <a:solidFill>
                <a:srgbClr val="333399"/>
              </a:solidFill>
              <a:ea typeface="ＭＳ Ｐゴシック" pitchFamily="-107" charset="-12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5300" y="1743825"/>
            <a:ext cx="8054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333399"/>
                </a:solidFill>
              </a:rPr>
              <a:t>Les </a:t>
            </a:r>
            <a:r>
              <a:rPr lang="fr-FR" dirty="0">
                <a:solidFill>
                  <a:srgbClr val="333399"/>
                </a:solidFill>
              </a:rPr>
              <a:t>activités expérimentales sont des modalités pédagogiques, pour répondre aux objectifs pédagogiques du programme, et non des finalités</a:t>
            </a:r>
            <a:r>
              <a:rPr lang="fr-FR" dirty="0" smtClean="0">
                <a:solidFill>
                  <a:srgbClr val="333399"/>
                </a:solidFill>
              </a:rPr>
              <a:t>.</a:t>
            </a:r>
          </a:p>
          <a:p>
            <a:pPr algn="just"/>
            <a:endParaRPr lang="fr-FR" dirty="0">
              <a:solidFill>
                <a:srgbClr val="333399"/>
              </a:solidFill>
            </a:endParaRPr>
          </a:p>
          <a:p>
            <a:pPr algn="just"/>
            <a:r>
              <a:rPr lang="fr-FR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Le laboratoire est UNIQUE avec une organisation par îlots, organisation qui est avant tout pédagogique.</a:t>
            </a:r>
          </a:p>
          <a:p>
            <a:pPr algn="just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870200" y="279400"/>
            <a:ext cx="3177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3399"/>
                </a:solidFill>
              </a:rPr>
              <a:t>Modalités pédagogiques</a:t>
            </a:r>
            <a:endParaRPr lang="fr-FR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1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84300" y="95389"/>
            <a:ext cx="7133010" cy="68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fr-FR" sz="3200" b="1" dirty="0" smtClean="0">
                <a:solidFill>
                  <a:srgbClr val="333399"/>
                </a:solidFill>
              </a:rPr>
              <a:t>L’interdisciplinarité en S-SI</a:t>
            </a:r>
            <a:endParaRPr lang="fr-FR" sz="3200" dirty="0">
              <a:solidFill>
                <a:srgbClr val="3333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800" y="1298366"/>
            <a:ext cx="848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Genèse de ce projet </a:t>
            </a:r>
            <a:endParaRPr lang="fr-FR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charset="2"/>
              <a:buChar char="v"/>
            </a:pPr>
            <a:r>
              <a:rPr lang="fr-FR" sz="1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Gommer </a:t>
            </a:r>
            <a:r>
              <a:rPr lang="fr-FR" sz="1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l’effet rebutant d’un horaire trop élevé en sciences de l’ingénieur, qu’il faudra bien un jour diminuer.</a:t>
            </a:r>
          </a:p>
          <a:p>
            <a:pPr marL="342900" indent="-342900" algn="just">
              <a:spcAft>
                <a:spcPts val="600"/>
              </a:spcAft>
              <a:buFont typeface="Wingdings" charset="2"/>
              <a:buChar char="v"/>
            </a:pPr>
            <a:r>
              <a:rPr lang="fr-FR" sz="1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Attirer les élèves en S-SI en leur donnant l’envie de choisir l’enseignement des sciences de l’ingénieur grâce à des projets encadrés par des équipes de professeurs de disciplines différentes.</a:t>
            </a:r>
            <a:endParaRPr lang="fr-FR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98" y="3368276"/>
            <a:ext cx="8724164" cy="1972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308398" y="566288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b="1" dirty="0">
                <a:solidFill>
                  <a:srgbClr val="333399"/>
                </a:solidFill>
              </a:rPr>
              <a:t>Les professeurs de SII n’ont donc aucune légitimité pour revendiquer </a:t>
            </a:r>
            <a:r>
              <a:rPr lang="fr-FR" sz="1800" b="1" dirty="0" smtClean="0">
                <a:solidFill>
                  <a:srgbClr val="333399"/>
                </a:solidFill>
              </a:rPr>
              <a:t>les </a:t>
            </a:r>
            <a:r>
              <a:rPr lang="fr-FR" sz="1800" b="1" dirty="0">
                <a:solidFill>
                  <a:srgbClr val="333399"/>
                </a:solidFill>
              </a:rPr>
              <a:t>8 heures </a:t>
            </a:r>
            <a:r>
              <a:rPr lang="fr-FR" sz="1800" b="1" dirty="0" smtClean="0">
                <a:solidFill>
                  <a:srgbClr val="333399"/>
                </a:solidFill>
              </a:rPr>
              <a:t>de SI en terminale (respectivement </a:t>
            </a:r>
            <a:r>
              <a:rPr lang="fr-FR" sz="1800" b="1" dirty="0">
                <a:solidFill>
                  <a:srgbClr val="333399"/>
                </a:solidFill>
              </a:rPr>
              <a:t>les 7 </a:t>
            </a:r>
            <a:r>
              <a:rPr lang="fr-FR" sz="1800" b="1" dirty="0" smtClean="0">
                <a:solidFill>
                  <a:srgbClr val="333399"/>
                </a:solidFill>
              </a:rPr>
              <a:t>heures en première).</a:t>
            </a:r>
            <a:endParaRPr lang="fr-FR" sz="18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1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2736850"/>
            <a:ext cx="9144000" cy="1282700"/>
          </a:xfrm>
        </p:spPr>
        <p:txBody>
          <a:bodyPr/>
          <a:lstStyle/>
          <a:p>
            <a:r>
              <a:rPr lang="fr-FR" sz="3600" b="1" dirty="0" smtClean="0">
                <a:solidFill>
                  <a:srgbClr val="333399"/>
                </a:solidFill>
              </a:rPr>
              <a:t>Enjeux</a:t>
            </a:r>
            <a:endParaRPr lang="fr-FR" sz="36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7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27807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333399"/>
                </a:solidFill>
              </a:rPr>
              <a:t>Le bac S-SI</a:t>
            </a:r>
          </a:p>
          <a:p>
            <a:pPr algn="ctr"/>
            <a:r>
              <a:rPr lang="fr-FR" sz="2400" b="1" dirty="0" smtClean="0">
                <a:solidFill>
                  <a:srgbClr val="333399"/>
                </a:solidFill>
              </a:rPr>
              <a:t>Session 2013</a:t>
            </a:r>
          </a:p>
        </p:txBody>
      </p:sp>
    </p:spTree>
    <p:extLst>
      <p:ext uri="{BB962C8B-B14F-4D97-AF65-F5344CB8AC3E}">
        <p14:creationId xmlns:p14="http://schemas.microsoft.com/office/powerpoint/2010/main" val="348593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51000" y="139700"/>
            <a:ext cx="591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333399"/>
                </a:solidFill>
              </a:rPr>
              <a:t>Les épreuves écrites en S-SI </a:t>
            </a:r>
          </a:p>
          <a:p>
            <a:pPr algn="ctr"/>
            <a:r>
              <a:rPr lang="fr-FR" sz="2200" b="1" dirty="0" smtClean="0">
                <a:solidFill>
                  <a:srgbClr val="333399"/>
                </a:solidFill>
              </a:rPr>
              <a:t>au baccalauréat 2013</a:t>
            </a:r>
            <a:endParaRPr lang="fr-FR" sz="2200" b="1" dirty="0">
              <a:solidFill>
                <a:srgbClr val="3333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9300" y="4533900"/>
            <a:ext cx="7823200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800" b="1" dirty="0">
                <a:solidFill>
                  <a:srgbClr val="333399"/>
                </a:solidFill>
              </a:rPr>
              <a:t>Sujets métropole </a:t>
            </a:r>
            <a:r>
              <a:rPr lang="fr-FR" sz="1800" dirty="0">
                <a:solidFill>
                  <a:srgbClr val="333399"/>
                </a:solidFill>
              </a:rPr>
              <a:t>: </a:t>
            </a:r>
            <a:endParaRPr lang="fr-FR" sz="1800" dirty="0" smtClean="0">
              <a:solidFill>
                <a:srgbClr val="333399"/>
              </a:solidFill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fr-FR" sz="1800" dirty="0" smtClean="0">
                <a:solidFill>
                  <a:srgbClr val="333399"/>
                </a:solidFill>
              </a:rPr>
              <a:t>thermographie </a:t>
            </a:r>
            <a:r>
              <a:rPr lang="fr-FR" sz="1800" dirty="0">
                <a:solidFill>
                  <a:srgbClr val="333399"/>
                </a:solidFill>
              </a:rPr>
              <a:t>aérienne d’une station de ski par ballon captif  (juin) </a:t>
            </a:r>
            <a:r>
              <a:rPr lang="fr-FR" sz="1800" dirty="0" smtClean="0">
                <a:solidFill>
                  <a:srgbClr val="333399"/>
                </a:solidFill>
              </a:rPr>
              <a:t>;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fr-FR" sz="1800" dirty="0" smtClean="0">
                <a:solidFill>
                  <a:srgbClr val="333399"/>
                </a:solidFill>
              </a:rPr>
              <a:t>robot </a:t>
            </a:r>
            <a:r>
              <a:rPr lang="fr-FR" sz="1800" dirty="0">
                <a:solidFill>
                  <a:srgbClr val="333399"/>
                </a:solidFill>
              </a:rPr>
              <a:t>domestique laveur de sol SCOOBA 385 (septembre</a:t>
            </a:r>
            <a:r>
              <a:rPr lang="fr-FR" sz="1800" dirty="0" smtClean="0">
                <a:solidFill>
                  <a:srgbClr val="333399"/>
                </a:solidFill>
              </a:rPr>
              <a:t>).</a:t>
            </a:r>
            <a:endParaRPr lang="fr-FR" sz="1800" dirty="0">
              <a:solidFill>
                <a:srgbClr val="333399"/>
              </a:solidFill>
            </a:endParaRPr>
          </a:p>
          <a:p>
            <a:pPr algn="just"/>
            <a:r>
              <a:rPr lang="fr-FR" sz="1800" b="1" dirty="0">
                <a:solidFill>
                  <a:srgbClr val="333399"/>
                </a:solidFill>
              </a:rPr>
              <a:t>Sujet Polynésie française </a:t>
            </a:r>
            <a:r>
              <a:rPr lang="fr-FR" sz="1800" dirty="0">
                <a:solidFill>
                  <a:srgbClr val="333399"/>
                </a:solidFill>
              </a:rPr>
              <a:t>: </a:t>
            </a:r>
            <a:endParaRPr lang="fr-FR" sz="1800" dirty="0" smtClean="0">
              <a:solidFill>
                <a:srgbClr val="333399"/>
              </a:solidFill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fr-FR" sz="1800" dirty="0" smtClean="0">
                <a:solidFill>
                  <a:srgbClr val="333399"/>
                </a:solidFill>
              </a:rPr>
              <a:t>vidéosurveillance </a:t>
            </a:r>
            <a:r>
              <a:rPr lang="fr-FR" sz="1800" dirty="0">
                <a:solidFill>
                  <a:srgbClr val="333399"/>
                </a:solidFill>
              </a:rPr>
              <a:t>du raccordement au réseau électrique du parc expérimental </a:t>
            </a:r>
            <a:r>
              <a:rPr lang="fr-FR" sz="1800" dirty="0" err="1">
                <a:solidFill>
                  <a:srgbClr val="333399"/>
                </a:solidFill>
              </a:rPr>
              <a:t>hydrolien</a:t>
            </a:r>
            <a:r>
              <a:rPr lang="fr-FR" sz="1800" dirty="0">
                <a:solidFill>
                  <a:srgbClr val="333399"/>
                </a:solidFill>
              </a:rPr>
              <a:t> EDF de Paimpol-Bréhat</a:t>
            </a:r>
            <a:r>
              <a:rPr lang="fr-FR" sz="1800" dirty="0" smtClean="0">
                <a:solidFill>
                  <a:srgbClr val="333399"/>
                </a:solidFill>
              </a:rPr>
              <a:t>.</a:t>
            </a:r>
            <a:endParaRPr lang="fr-FR" sz="1800" dirty="0">
              <a:solidFill>
                <a:srgbClr val="33339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0700" y="1502644"/>
            <a:ext cx="820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v"/>
            </a:pPr>
            <a:r>
              <a:rPr lang="fr-FR" dirty="0" smtClean="0">
                <a:solidFill>
                  <a:srgbClr val="333399"/>
                </a:solidFill>
              </a:rPr>
              <a:t>Les sujets sont articulés </a:t>
            </a:r>
            <a:r>
              <a:rPr lang="fr-FR" dirty="0">
                <a:solidFill>
                  <a:srgbClr val="333399"/>
                </a:solidFill>
              </a:rPr>
              <a:t>autour d’une </a:t>
            </a:r>
            <a:r>
              <a:rPr lang="fr-FR" b="1" dirty="0">
                <a:solidFill>
                  <a:srgbClr val="333399"/>
                </a:solidFill>
              </a:rPr>
              <a:t>modélisation </a:t>
            </a:r>
            <a:r>
              <a:rPr lang="fr-FR" b="1" dirty="0" err="1">
                <a:solidFill>
                  <a:srgbClr val="333399"/>
                </a:solidFill>
              </a:rPr>
              <a:t>multiphysique</a:t>
            </a:r>
            <a:r>
              <a:rPr lang="fr-FR" b="1" dirty="0">
                <a:solidFill>
                  <a:srgbClr val="333399"/>
                </a:solidFill>
              </a:rPr>
              <a:t> </a:t>
            </a:r>
            <a:r>
              <a:rPr lang="fr-FR" dirty="0">
                <a:solidFill>
                  <a:srgbClr val="333399"/>
                </a:solidFill>
              </a:rPr>
              <a:t>du </a:t>
            </a:r>
            <a:r>
              <a:rPr lang="fr-FR" b="1" dirty="0">
                <a:solidFill>
                  <a:srgbClr val="333399"/>
                </a:solidFill>
              </a:rPr>
              <a:t>système </a:t>
            </a:r>
            <a:r>
              <a:rPr lang="fr-FR" b="1" dirty="0" err="1" smtClean="0">
                <a:solidFill>
                  <a:srgbClr val="333399"/>
                </a:solidFill>
              </a:rPr>
              <a:t>pluritechnologique</a:t>
            </a:r>
            <a:r>
              <a:rPr lang="fr-FR" b="1" dirty="0" smtClean="0">
                <a:solidFill>
                  <a:srgbClr val="333399"/>
                </a:solidFill>
              </a:rPr>
              <a:t> </a:t>
            </a:r>
            <a:r>
              <a:rPr lang="fr-FR" dirty="0" smtClean="0">
                <a:solidFill>
                  <a:srgbClr val="333399"/>
                </a:solidFill>
              </a:rPr>
              <a:t>étudié.</a:t>
            </a:r>
          </a:p>
          <a:p>
            <a:pPr marL="342900" indent="-342900" algn="just">
              <a:buFont typeface="Wingdings" charset="2"/>
              <a:buChar char="v"/>
            </a:pPr>
            <a:r>
              <a:rPr lang="fr-FR" dirty="0">
                <a:solidFill>
                  <a:srgbClr val="333399"/>
                </a:solidFill>
              </a:rPr>
              <a:t>L</a:t>
            </a:r>
            <a:r>
              <a:rPr lang="fr-FR" dirty="0" smtClean="0">
                <a:solidFill>
                  <a:srgbClr val="333399"/>
                </a:solidFill>
              </a:rPr>
              <a:t>e  </a:t>
            </a:r>
            <a:r>
              <a:rPr lang="fr-FR" dirty="0">
                <a:solidFill>
                  <a:srgbClr val="333399"/>
                </a:solidFill>
              </a:rPr>
              <a:t>candidat est amené à répondre à des </a:t>
            </a:r>
            <a:r>
              <a:rPr lang="fr-FR" b="1" dirty="0">
                <a:solidFill>
                  <a:srgbClr val="333399"/>
                </a:solidFill>
              </a:rPr>
              <a:t>problématiques</a:t>
            </a:r>
            <a:r>
              <a:rPr lang="fr-FR" dirty="0">
                <a:solidFill>
                  <a:srgbClr val="333399"/>
                </a:solidFill>
              </a:rPr>
              <a:t> conclues par une </a:t>
            </a:r>
            <a:r>
              <a:rPr lang="fr-FR" b="1" dirty="0">
                <a:solidFill>
                  <a:srgbClr val="333399"/>
                </a:solidFill>
              </a:rPr>
              <a:t>synthèse finale </a:t>
            </a:r>
            <a:r>
              <a:rPr lang="fr-FR" b="1" dirty="0" smtClean="0">
                <a:solidFill>
                  <a:srgbClr val="333399"/>
                </a:solidFill>
              </a:rPr>
              <a:t>réflexive</a:t>
            </a:r>
            <a:r>
              <a:rPr lang="fr-FR" b="1" dirty="0">
                <a:solidFill>
                  <a:srgbClr val="333399"/>
                </a:solidFill>
              </a:rPr>
              <a:t>.</a:t>
            </a:r>
            <a:endParaRPr lang="fr-FR" dirty="0">
              <a:solidFill>
                <a:srgbClr val="333399"/>
              </a:solidFill>
            </a:endParaRPr>
          </a:p>
          <a:p>
            <a:pPr marL="342900" indent="-342900" algn="just">
              <a:buFont typeface="Wingdings" charset="2"/>
              <a:buChar char="v"/>
            </a:pPr>
            <a:r>
              <a:rPr lang="fr-FR" dirty="0" smtClean="0">
                <a:solidFill>
                  <a:srgbClr val="333399"/>
                </a:solidFill>
              </a:rPr>
              <a:t>Les sujets nécessitent </a:t>
            </a:r>
            <a:r>
              <a:rPr lang="fr-FR" dirty="0">
                <a:solidFill>
                  <a:srgbClr val="333399"/>
                </a:solidFill>
              </a:rPr>
              <a:t>d’allier en permanence des moments d’analyse et de synthèse caractéristiques de la démarche d’ingénieur autour de la </a:t>
            </a:r>
            <a:r>
              <a:rPr lang="fr-FR" b="1" dirty="0">
                <a:solidFill>
                  <a:srgbClr val="333399"/>
                </a:solidFill>
              </a:rPr>
              <a:t>notion d’écarts</a:t>
            </a:r>
            <a:r>
              <a:rPr lang="fr-FR" dirty="0">
                <a:solidFill>
                  <a:srgbClr val="333399"/>
                </a:solidFill>
              </a:rPr>
              <a:t>, en référence avec le programme.</a:t>
            </a:r>
          </a:p>
          <a:p>
            <a:endParaRPr lang="fr-FR" dirty="0">
              <a:solidFill>
                <a:srgbClr val="333399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68300" y="1295400"/>
            <a:ext cx="8483600" cy="2870200"/>
          </a:xfrm>
          <a:prstGeom prst="roundRect">
            <a:avLst/>
          </a:prstGeom>
          <a:noFill/>
          <a:ln>
            <a:solidFill>
              <a:srgbClr val="323F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5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588" y="1514014"/>
            <a:ext cx="7204312" cy="45718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51000" y="329743"/>
            <a:ext cx="591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333399"/>
                </a:solidFill>
              </a:rPr>
              <a:t>Résultats des épreuves écrites en 2013</a:t>
            </a:r>
            <a:endParaRPr lang="fr-FR" sz="2200" b="1" dirty="0">
              <a:solidFill>
                <a:srgbClr val="3333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1000" y="1145714"/>
            <a:ext cx="718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333399"/>
                </a:solidFill>
              </a:rPr>
              <a:t>Métropole + Réunion : 15 145 candidats </a:t>
            </a:r>
            <a:r>
              <a:rPr lang="fr-FR" sz="1800" dirty="0">
                <a:solidFill>
                  <a:srgbClr val="333399"/>
                </a:solidFill>
              </a:rPr>
              <a:t> </a:t>
            </a:r>
            <a:r>
              <a:rPr lang="fr-FR" sz="1800" dirty="0" smtClean="0">
                <a:solidFill>
                  <a:srgbClr val="333399"/>
                </a:solidFill>
              </a:rPr>
              <a:t>    moyenne : 15,05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1000" y="5901198"/>
            <a:ext cx="554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333399"/>
                </a:solidFill>
              </a:rPr>
              <a:t>Polynésie : 33 candidats 	moyenne : 10,3</a:t>
            </a:r>
          </a:p>
        </p:txBody>
      </p:sp>
    </p:spTree>
    <p:extLst>
      <p:ext uri="{BB962C8B-B14F-4D97-AF65-F5344CB8AC3E}">
        <p14:creationId xmlns:p14="http://schemas.microsoft.com/office/powerpoint/2010/main" val="14291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51000" y="329743"/>
            <a:ext cx="6235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333399"/>
                </a:solidFill>
              </a:rPr>
              <a:t>Analyse des résultats par compétences</a:t>
            </a:r>
            <a:endParaRPr lang="fr-FR" sz="2200" b="1" dirty="0">
              <a:solidFill>
                <a:srgbClr val="333399"/>
              </a:solidFill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218525"/>
              </p:ext>
            </p:extLst>
          </p:nvPr>
        </p:nvGraphicFramePr>
        <p:xfrm>
          <a:off x="723900" y="2109232"/>
          <a:ext cx="7670800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657410" y="2238345"/>
            <a:ext cx="2066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333399"/>
                </a:solidFill>
              </a:rPr>
              <a:t>métropole 2013</a:t>
            </a:r>
            <a:endParaRPr lang="fr-FR" b="1" dirty="0">
              <a:solidFill>
                <a:srgbClr val="333399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0261" y="1435100"/>
            <a:ext cx="8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333399"/>
                </a:solidFill>
              </a:rPr>
              <a:t>Certaines  compétences </a:t>
            </a:r>
            <a:r>
              <a:rPr lang="fr-FR" sz="1800" dirty="0">
                <a:solidFill>
                  <a:srgbClr val="333399"/>
                </a:solidFill>
              </a:rPr>
              <a:t>sensiblement moins bien </a:t>
            </a:r>
            <a:r>
              <a:rPr lang="fr-FR" sz="1800" dirty="0" smtClean="0">
                <a:solidFill>
                  <a:srgbClr val="333399"/>
                </a:solidFill>
              </a:rPr>
              <a:t>maîtrisées </a:t>
            </a:r>
            <a:r>
              <a:rPr lang="fr-FR" sz="1800" dirty="0">
                <a:solidFill>
                  <a:srgbClr val="333399"/>
                </a:solidFill>
              </a:rPr>
              <a:t>par les candidats</a:t>
            </a:r>
            <a:r>
              <a:rPr lang="fr-FR" sz="1800" dirty="0" smtClean="0">
                <a:solidFill>
                  <a:srgbClr val="333399"/>
                </a:solidFill>
              </a:rPr>
              <a:t>.</a:t>
            </a:r>
            <a:endParaRPr lang="fr-FR" sz="1800" dirty="0">
              <a:solidFill>
                <a:srgbClr val="333399"/>
              </a:solidFill>
            </a:endParaRPr>
          </a:p>
        </p:txBody>
      </p:sp>
      <p:sp>
        <p:nvSpPr>
          <p:cNvPr id="11" name="Bulle rectangulaire 10"/>
          <p:cNvSpPr/>
          <p:nvPr/>
        </p:nvSpPr>
        <p:spPr>
          <a:xfrm>
            <a:off x="4533900" y="4457700"/>
            <a:ext cx="2189826" cy="749300"/>
          </a:xfrm>
          <a:prstGeom prst="wedgeRectCallout">
            <a:avLst>
              <a:gd name="adj1" fmla="val 92783"/>
              <a:gd name="adj2" fmla="val 29609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333399"/>
                </a:solidFill>
              </a:rPr>
              <a:t>B23 :</a:t>
            </a:r>
            <a:r>
              <a:rPr lang="fr-FR" sz="1400" b="1" dirty="0">
                <a:solidFill>
                  <a:srgbClr val="333399"/>
                </a:solidFill>
              </a:rPr>
              <a:t> Les hypothèses simplificatrices sont précisées et </a:t>
            </a:r>
            <a:r>
              <a:rPr lang="fr-FR" sz="1400" b="1" dirty="0" smtClean="0">
                <a:solidFill>
                  <a:srgbClr val="333399"/>
                </a:solidFill>
              </a:rPr>
              <a:t>justifiées.</a:t>
            </a:r>
            <a:endParaRPr lang="fr-FR" sz="1400" b="1" dirty="0">
              <a:solidFill>
                <a:srgbClr val="333399"/>
              </a:solidFill>
            </a:endParaRPr>
          </a:p>
        </p:txBody>
      </p:sp>
      <p:sp>
        <p:nvSpPr>
          <p:cNvPr id="12" name="Bulle rectangulaire 11"/>
          <p:cNvSpPr/>
          <p:nvPr/>
        </p:nvSpPr>
        <p:spPr>
          <a:xfrm>
            <a:off x="2344074" y="3556000"/>
            <a:ext cx="2189826" cy="749300"/>
          </a:xfrm>
          <a:prstGeom prst="wedgeRectCallout">
            <a:avLst>
              <a:gd name="adj1" fmla="val 92783"/>
              <a:gd name="adj2" fmla="val 29609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333399"/>
                </a:solidFill>
              </a:rPr>
              <a:t>A33 Les écarts sont quantifiés et </a:t>
            </a:r>
            <a:r>
              <a:rPr lang="fr-FR" sz="1400" b="1" dirty="0" smtClean="0">
                <a:solidFill>
                  <a:srgbClr val="333399"/>
                </a:solidFill>
              </a:rPr>
              <a:t>expliqués...</a:t>
            </a:r>
            <a:endParaRPr lang="fr-FR" sz="14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7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0424" y="3626768"/>
            <a:ext cx="85700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b="1" dirty="0">
                <a:solidFill>
                  <a:srgbClr val="333399"/>
                </a:solidFill>
              </a:rPr>
              <a:t>Futurs sujets</a:t>
            </a:r>
          </a:p>
          <a:p>
            <a:pPr algn="just">
              <a:spcAft>
                <a:spcPts val="600"/>
              </a:spcAft>
            </a:pPr>
            <a:r>
              <a:rPr lang="fr-FR" dirty="0" smtClean="0">
                <a:solidFill>
                  <a:srgbClr val="333399"/>
                </a:solidFill>
              </a:rPr>
              <a:t>Les sujets proposés seront dans le même esprit.</a:t>
            </a:r>
          </a:p>
          <a:p>
            <a:pPr algn="just">
              <a:spcAft>
                <a:spcPts val="600"/>
              </a:spcAft>
            </a:pPr>
            <a:r>
              <a:rPr lang="fr-FR" dirty="0" smtClean="0">
                <a:solidFill>
                  <a:srgbClr val="333399"/>
                </a:solidFill>
              </a:rPr>
              <a:t>Un </a:t>
            </a:r>
            <a:r>
              <a:rPr lang="fr-FR" dirty="0">
                <a:solidFill>
                  <a:srgbClr val="333399"/>
                </a:solidFill>
              </a:rPr>
              <a:t>ajustement sera réalisé sur le niveau des difficultés technologiques et scientifiques de l’épreuve mais certainement aussi sur la pondération de la grille, permettant ainsi une évaluation plus fine des candidats.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0424" y="1665352"/>
            <a:ext cx="8278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 smtClean="0">
                <a:solidFill>
                  <a:srgbClr val="333399"/>
                </a:solidFill>
              </a:rPr>
              <a:t>Correction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rgbClr val="333399"/>
                </a:solidFill>
              </a:rPr>
              <a:t>La plupart des académies a choisi une correction par îlots afin d’homogénéiser et d’harmoniser les points de vue des correcteurs. Chaque correcteur a corrigé toutes les questions d’une même copie quelle que soit sa spécialité d’origine.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2714" y="269845"/>
            <a:ext cx="34777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333399"/>
                </a:solidFill>
              </a:rPr>
              <a:t>Epreuves </a:t>
            </a:r>
            <a:r>
              <a:rPr lang="fr-FR" sz="2200" b="1" dirty="0">
                <a:solidFill>
                  <a:srgbClr val="333399"/>
                </a:solidFill>
              </a:rPr>
              <a:t>écrites en S-SI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04954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6448" y="4050858"/>
            <a:ext cx="839173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333399"/>
                </a:solidFill>
              </a:rPr>
              <a:t> </a:t>
            </a:r>
            <a:r>
              <a:rPr lang="fr-FR" sz="1800" b="1" dirty="0" smtClean="0">
                <a:solidFill>
                  <a:srgbClr val="333399"/>
                </a:solidFill>
              </a:rPr>
              <a:t>Difficultés rencontrées</a:t>
            </a:r>
          </a:p>
          <a:p>
            <a:pPr algn="just"/>
            <a:r>
              <a:rPr lang="fr-FR" sz="1800" i="1" dirty="0" smtClean="0"/>
              <a:t>« Les </a:t>
            </a:r>
            <a:r>
              <a:rPr lang="fr-FR" sz="1800" i="1" dirty="0"/>
              <a:t>projets de </a:t>
            </a:r>
            <a:r>
              <a:rPr lang="fr-FR" sz="1800" i="1" dirty="0" smtClean="0"/>
              <a:t>SI </a:t>
            </a:r>
            <a:r>
              <a:rPr lang="fr-FR" sz="1800" i="1" dirty="0"/>
              <a:t>2013 étaient des copies presque conformes des projets STI2D, c'est-à-dire en appui sur une démarche de conception </a:t>
            </a:r>
            <a:r>
              <a:rPr lang="fr-FR" sz="1800" i="1" dirty="0" smtClean="0"/>
              <a:t>et de pré-industrialisation </a:t>
            </a:r>
            <a:r>
              <a:rPr lang="fr-FR" sz="1800" i="1" dirty="0"/>
              <a:t>d'une maquette ou </a:t>
            </a:r>
            <a:r>
              <a:rPr lang="fr-FR" sz="1800" i="1" dirty="0" smtClean="0"/>
              <a:t>prototype ».</a:t>
            </a:r>
          </a:p>
          <a:p>
            <a:pPr algn="just"/>
            <a:r>
              <a:rPr lang="fr-FR" sz="1800" i="1" dirty="0" smtClean="0"/>
              <a:t>« Les </a:t>
            </a:r>
            <a:r>
              <a:rPr lang="fr-FR" sz="1800" i="1" dirty="0"/>
              <a:t>professeurs ont trop souvent privilégiés la conception de l’objet afin d’aboutir au produit final, au détriment d’un réel apprentissage des compétences clés telles que modéliser et expérimenter menant à la mesure des </a:t>
            </a:r>
            <a:r>
              <a:rPr lang="fr-FR" sz="1800" i="1" dirty="0" smtClean="0"/>
              <a:t>écarts ».</a:t>
            </a:r>
            <a:endParaRPr lang="fr-FR" sz="1800" i="1" dirty="0"/>
          </a:p>
        </p:txBody>
      </p:sp>
      <p:sp>
        <p:nvSpPr>
          <p:cNvPr id="6" name="Rectangle 5"/>
          <p:cNvSpPr/>
          <p:nvPr/>
        </p:nvSpPr>
        <p:spPr>
          <a:xfrm>
            <a:off x="2146114" y="269845"/>
            <a:ext cx="47472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333399"/>
                </a:solidFill>
              </a:rPr>
              <a:t>Projets interdisciplinaires  en </a:t>
            </a:r>
            <a:r>
              <a:rPr lang="fr-FR" sz="2200" b="1" dirty="0">
                <a:solidFill>
                  <a:srgbClr val="333399"/>
                </a:solidFill>
              </a:rPr>
              <a:t>S-SI</a:t>
            </a:r>
            <a:endParaRPr lang="fr-FR" sz="2200" dirty="0"/>
          </a:p>
        </p:txBody>
      </p:sp>
      <p:sp>
        <p:nvSpPr>
          <p:cNvPr id="8" name="ZoneTexte 7"/>
          <p:cNvSpPr txBox="1"/>
          <p:nvPr/>
        </p:nvSpPr>
        <p:spPr>
          <a:xfrm>
            <a:off x="386448" y="2710829"/>
            <a:ext cx="4318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b="1" dirty="0" smtClean="0">
                <a:solidFill>
                  <a:srgbClr val="333399"/>
                </a:solidFill>
              </a:rPr>
              <a:t>Résultats en 2013</a:t>
            </a:r>
          </a:p>
          <a:p>
            <a:pPr algn="just"/>
            <a:r>
              <a:rPr lang="fr-FR" sz="1800" dirty="0">
                <a:solidFill>
                  <a:srgbClr val="333399"/>
                </a:solidFill>
              </a:rPr>
              <a:t>	</a:t>
            </a:r>
            <a:r>
              <a:rPr lang="fr-FR" sz="1800" dirty="0" smtClean="0">
                <a:solidFill>
                  <a:srgbClr val="333399"/>
                </a:solidFill>
              </a:rPr>
              <a:t>Moyenne  </a:t>
            </a:r>
            <a:r>
              <a:rPr lang="fr-FR" sz="1800" dirty="0">
                <a:solidFill>
                  <a:srgbClr val="333399"/>
                </a:solidFill>
              </a:rPr>
              <a:t>nationale : 13,81</a:t>
            </a:r>
          </a:p>
          <a:p>
            <a:pPr algn="just"/>
            <a:r>
              <a:rPr lang="fr-FR" sz="1800" dirty="0" smtClean="0">
                <a:solidFill>
                  <a:srgbClr val="333399"/>
                </a:solidFill>
              </a:rPr>
              <a:t>	Maximum </a:t>
            </a:r>
            <a:r>
              <a:rPr lang="fr-FR" sz="1800" dirty="0">
                <a:solidFill>
                  <a:srgbClr val="333399"/>
                </a:solidFill>
              </a:rPr>
              <a:t>académique : 15,01</a:t>
            </a:r>
          </a:p>
          <a:p>
            <a:pPr algn="just"/>
            <a:r>
              <a:rPr lang="fr-FR" sz="1800" dirty="0" smtClean="0">
                <a:solidFill>
                  <a:srgbClr val="333399"/>
                </a:solidFill>
              </a:rPr>
              <a:t>	Minimum </a:t>
            </a:r>
            <a:r>
              <a:rPr lang="fr-FR" sz="1800" dirty="0">
                <a:solidFill>
                  <a:srgbClr val="333399"/>
                </a:solidFill>
              </a:rPr>
              <a:t>académique : </a:t>
            </a:r>
            <a:r>
              <a:rPr lang="fr-FR" sz="1800" dirty="0" smtClean="0">
                <a:solidFill>
                  <a:srgbClr val="333399"/>
                </a:solidFill>
              </a:rPr>
              <a:t>11,00</a:t>
            </a:r>
            <a:endParaRPr lang="fr-FR" sz="1800" dirty="0">
              <a:solidFill>
                <a:srgbClr val="333399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6448" y="1308100"/>
            <a:ext cx="86607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Evaluation</a:t>
            </a:r>
          </a:p>
          <a:p>
            <a:pPr algn="just"/>
            <a:r>
              <a:rPr lang="fr-FR" sz="16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L'évaluation </a:t>
            </a:r>
            <a:r>
              <a:rPr lang="fr-FR" sz="16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est menée par deux enseignants dont un au moins de sciences de l'ingénieur, ce qui veut dire qu’il </a:t>
            </a:r>
            <a:r>
              <a:rPr lang="fr-FR" sz="16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 peut y avoir deux enseignants de sciences de l’ingénieur dans la </a:t>
            </a:r>
            <a:r>
              <a:rPr lang="fr-FR" sz="16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commission</a:t>
            </a:r>
            <a:r>
              <a:rPr lang="fr-FR" sz="16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6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BOEN </a:t>
            </a:r>
            <a:r>
              <a:rPr lang="fr-FR" sz="16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spécial n° 9 du 30 septembre </a:t>
            </a:r>
            <a:r>
              <a:rPr lang="fr-FR" sz="16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2013).</a:t>
            </a:r>
            <a:endParaRPr lang="fr-FR" sz="16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4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89300" y="3073112"/>
            <a:ext cx="24188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333399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521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44736" y="2075664"/>
            <a:ext cx="8424936" cy="345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dirty="0" smtClean="0">
                <a:solidFill>
                  <a:srgbClr val="333399"/>
                </a:solidFill>
              </a:rPr>
              <a:t>Les sciences de l’ingénieur n’ont pas vocation à n’être enseignées que dans certains lycées.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b="1" dirty="0" smtClean="0">
                <a:solidFill>
                  <a:srgbClr val="333399"/>
                </a:solidFill>
              </a:rPr>
              <a:t>Il faut promouvoir leur enseignement dans tous les lycées, </a:t>
            </a:r>
            <a:r>
              <a:rPr lang="fr-FR" b="1" dirty="0">
                <a:solidFill>
                  <a:srgbClr val="333399"/>
                </a:solidFill>
              </a:rPr>
              <a:t>d’autant plus que </a:t>
            </a:r>
            <a:r>
              <a:rPr lang="fr-FR" b="1" dirty="0" smtClean="0">
                <a:solidFill>
                  <a:srgbClr val="333399"/>
                </a:solidFill>
              </a:rPr>
              <a:t>90 </a:t>
            </a:r>
            <a:r>
              <a:rPr lang="fr-FR" b="1" dirty="0">
                <a:solidFill>
                  <a:srgbClr val="333399"/>
                </a:solidFill>
              </a:rPr>
              <a:t>% des bacheliers S-SI poursuivent des études supérieures scientifiques et technologiques </a:t>
            </a:r>
            <a:r>
              <a:rPr lang="fr-FR" b="1" dirty="0" smtClean="0">
                <a:solidFill>
                  <a:srgbClr val="333399"/>
                </a:solidFill>
              </a:rPr>
              <a:t>longues.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dirty="0" smtClean="0">
                <a:solidFill>
                  <a:srgbClr val="333399"/>
                </a:solidFill>
              </a:rPr>
              <a:t>Cette promotion passe aussi par la participation à des concours nationaux comme les olympiades de sciences de l’ingénieur.</a:t>
            </a:r>
            <a:endParaRPr lang="fr-FR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8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1201" y="1537662"/>
            <a:ext cx="761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i="1" dirty="0" smtClean="0"/>
              <a:t>« Par </a:t>
            </a:r>
            <a:r>
              <a:rPr lang="fr-FR" sz="1800" b="1" i="1" dirty="0"/>
              <a:t>l’évolution des pratiques pédagogiques</a:t>
            </a:r>
            <a:r>
              <a:rPr lang="fr-FR" sz="1800" i="1" dirty="0"/>
              <a:t>, une attention particulière sera portée au renforcement de l’attractivité des enseignements scientifiques et technologiques pour susciter </a:t>
            </a:r>
            <a:r>
              <a:rPr lang="fr-FR" sz="1800" b="1" i="1" dirty="0"/>
              <a:t>un plaisir d’apprendre </a:t>
            </a:r>
            <a:r>
              <a:rPr lang="fr-FR" sz="1800" i="1" dirty="0"/>
              <a:t>et de pratiquer ces </a:t>
            </a:r>
            <a:r>
              <a:rPr lang="fr-FR" sz="1800" i="1" dirty="0" smtClean="0"/>
              <a:t>disciplines. »</a:t>
            </a:r>
            <a:endParaRPr lang="fr-FR" sz="1800" dirty="0"/>
          </a:p>
        </p:txBody>
      </p:sp>
      <p:sp>
        <p:nvSpPr>
          <p:cNvPr id="5" name="ZoneTexte 4"/>
          <p:cNvSpPr txBox="1"/>
          <p:nvPr/>
        </p:nvSpPr>
        <p:spPr>
          <a:xfrm>
            <a:off x="6342668" y="2375981"/>
            <a:ext cx="1952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33399"/>
                </a:solidFill>
              </a:rPr>
              <a:t>Loi du 9 juillet </a:t>
            </a:r>
            <a:r>
              <a:rPr lang="fr-FR" sz="1600" dirty="0" smtClean="0">
                <a:solidFill>
                  <a:srgbClr val="333399"/>
                </a:solidFill>
              </a:rPr>
              <a:t>2013</a:t>
            </a:r>
            <a:endParaRPr lang="fr-FR" sz="1600" dirty="0">
              <a:solidFill>
                <a:srgbClr val="33339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74900" y="2661791"/>
            <a:ext cx="591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 smtClean="0">
                <a:solidFill>
                  <a:srgbClr val="333399"/>
                </a:solidFill>
              </a:rPr>
              <a:t>La refondation de </a:t>
            </a:r>
            <a:r>
              <a:rPr lang="fr-FR" sz="1800" b="1" dirty="0">
                <a:solidFill>
                  <a:srgbClr val="333399"/>
                </a:solidFill>
              </a:rPr>
              <a:t>l’école de la République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469901" y="3740884"/>
            <a:ext cx="7861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99"/>
                </a:solidFill>
              </a:rPr>
              <a:t>« C'est le rôle essentiel du professeur d'éveiller la joie de travailler et de connaître.  »</a:t>
            </a:r>
          </a:p>
          <a:p>
            <a:r>
              <a:rPr lang="fr-FR" sz="1400" dirty="0" smtClean="0">
                <a:solidFill>
                  <a:srgbClr val="333399"/>
                </a:solidFill>
              </a:rPr>
              <a:t>Albert Einstein dans Comment </a:t>
            </a:r>
            <a:r>
              <a:rPr lang="fr-FR" sz="1400" dirty="0">
                <a:solidFill>
                  <a:srgbClr val="333399"/>
                </a:solidFill>
              </a:rPr>
              <a:t>je vois le monde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9901" y="4938981"/>
            <a:ext cx="7594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333399"/>
                </a:solidFill>
              </a:rPr>
              <a:t>« Enseigner</a:t>
            </a:r>
            <a:r>
              <a:rPr lang="fr-FR" dirty="0">
                <a:solidFill>
                  <a:srgbClr val="333399"/>
                </a:solidFill>
              </a:rPr>
              <a:t>, ce n'est pas remplir un vase, </a:t>
            </a:r>
            <a:r>
              <a:rPr lang="fr-FR" dirty="0" smtClean="0">
                <a:solidFill>
                  <a:srgbClr val="333399"/>
                </a:solidFill>
              </a:rPr>
              <a:t>c’est </a:t>
            </a:r>
            <a:r>
              <a:rPr lang="fr-FR" dirty="0">
                <a:solidFill>
                  <a:srgbClr val="333399"/>
                </a:solidFill>
              </a:rPr>
              <a:t>allumer un </a:t>
            </a:r>
            <a:r>
              <a:rPr lang="fr-FR" dirty="0" smtClean="0">
                <a:solidFill>
                  <a:srgbClr val="333399"/>
                </a:solidFill>
              </a:rPr>
              <a:t>feu. »</a:t>
            </a:r>
          </a:p>
          <a:p>
            <a:r>
              <a:rPr lang="fr-FR" sz="1400" dirty="0" smtClean="0">
                <a:solidFill>
                  <a:srgbClr val="333399"/>
                </a:solidFill>
              </a:rPr>
              <a:t>Montaigne</a:t>
            </a:r>
          </a:p>
        </p:txBody>
      </p:sp>
    </p:spTree>
    <p:extLst>
      <p:ext uri="{BB962C8B-B14F-4D97-AF65-F5344CB8AC3E}">
        <p14:creationId xmlns:p14="http://schemas.microsoft.com/office/powerpoint/2010/main" val="38521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5761" y="2124045"/>
            <a:ext cx="24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3399"/>
                </a:solidFill>
              </a:rPr>
              <a:t>Pour aller plus loin</a:t>
            </a:r>
            <a:endParaRPr lang="fr-FR" b="1" dirty="0">
              <a:solidFill>
                <a:srgbClr val="3333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5157" y="2657107"/>
            <a:ext cx="50834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dirty="0" smtClean="0">
                <a:solidFill>
                  <a:srgbClr val="333399"/>
                </a:solidFill>
              </a:rPr>
              <a:t>Sites académiques</a:t>
            </a:r>
          </a:p>
          <a:p>
            <a:pPr marL="342900" indent="-342900">
              <a:buFont typeface="Wingdings" charset="2"/>
              <a:buChar char="ü"/>
            </a:pPr>
            <a:r>
              <a:rPr lang="fr-FR" dirty="0" smtClean="0">
                <a:solidFill>
                  <a:srgbClr val="333399"/>
                </a:solidFill>
              </a:rPr>
              <a:t>Site RNR</a:t>
            </a:r>
          </a:p>
          <a:p>
            <a:pPr marL="342900" indent="-342900">
              <a:buFont typeface="Wingdings" charset="2"/>
              <a:buChar char="ü"/>
            </a:pPr>
            <a:r>
              <a:rPr lang="fr-FR" dirty="0" smtClean="0">
                <a:solidFill>
                  <a:srgbClr val="333399"/>
                </a:solidFill>
              </a:rPr>
              <a:t>Revue technologie n°186 mai-juin 2013</a:t>
            </a:r>
          </a:p>
          <a:p>
            <a:pPr marL="342900" indent="-342900">
              <a:buFont typeface="Wingdings" charset="2"/>
              <a:buChar char="ü"/>
            </a:pPr>
            <a:r>
              <a:rPr lang="fr-FR" dirty="0" smtClean="0">
                <a:solidFill>
                  <a:srgbClr val="333399"/>
                </a:solidFill>
              </a:rPr>
              <a:t>BOEN et ressources pour faire la classe</a:t>
            </a:r>
          </a:p>
          <a:p>
            <a:pPr marL="342900" indent="-342900">
              <a:buFont typeface="Wingdings" charset="2"/>
              <a:buChar char="ü"/>
            </a:pPr>
            <a:r>
              <a:rPr lang="fr-FR" dirty="0" smtClean="0">
                <a:solidFill>
                  <a:srgbClr val="333399"/>
                </a:solidFill>
              </a:rPr>
              <a:t>…</a:t>
            </a:r>
            <a:endParaRPr lang="fr-FR" dirty="0">
              <a:solidFill>
                <a:srgbClr val="33339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00" y="1651000"/>
            <a:ext cx="3052921" cy="4284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294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70000"/>
            <a:ext cx="2616201" cy="370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1739900" y="317500"/>
            <a:ext cx="591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333399"/>
                </a:solidFill>
              </a:rPr>
              <a:t>La refondation de </a:t>
            </a:r>
            <a:r>
              <a:rPr lang="fr-FR" sz="2200" b="1" dirty="0">
                <a:solidFill>
                  <a:srgbClr val="333399"/>
                </a:solidFill>
              </a:rPr>
              <a:t>l’école de la République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971800" y="1913354"/>
            <a:ext cx="584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smtClean="0"/>
              <a:t>«</a:t>
            </a:r>
            <a:r>
              <a:rPr lang="fr-FR" sz="1600" i="1" dirty="0" smtClean="0"/>
              <a:t> La </a:t>
            </a:r>
            <a:r>
              <a:rPr lang="fr-FR" sz="1600" i="1" dirty="0"/>
              <a:t>culture scientifique et technologique prépare le futur citoyen à comprendre le monde qui l’entoure et </a:t>
            </a:r>
            <a:r>
              <a:rPr lang="fr-FR" sz="1600" i="1" dirty="0" smtClean="0"/>
              <a:t>à appréhender </a:t>
            </a:r>
            <a:r>
              <a:rPr lang="fr-FR" sz="1600" i="1" dirty="0"/>
              <a:t>les défis sociétaux et environnementaux</a:t>
            </a:r>
            <a:r>
              <a:rPr lang="fr-FR" sz="1600" i="1" dirty="0" smtClean="0"/>
              <a:t>.</a:t>
            </a:r>
            <a:endParaRPr lang="fr-FR" sz="16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2971800" y="1136590"/>
            <a:ext cx="2394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333399"/>
                </a:solidFill>
              </a:rPr>
              <a:t>Loi du 9 juillet </a:t>
            </a:r>
            <a:r>
              <a:rPr lang="fr-FR" dirty="0" smtClean="0">
                <a:solidFill>
                  <a:srgbClr val="333399"/>
                </a:solidFill>
              </a:rPr>
              <a:t>2013</a:t>
            </a:r>
            <a:endParaRPr lang="fr-FR" dirty="0">
              <a:solidFill>
                <a:srgbClr val="33339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71800" y="1456323"/>
            <a:ext cx="584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solidFill>
                  <a:srgbClr val="333399"/>
                </a:solidFill>
              </a:rPr>
              <a:t>La promotion de la culture scientifique et </a:t>
            </a:r>
            <a:r>
              <a:rPr lang="fr-FR" sz="1600" b="1" dirty="0" smtClean="0">
                <a:solidFill>
                  <a:srgbClr val="333399"/>
                </a:solidFill>
              </a:rPr>
              <a:t>technologique</a:t>
            </a:r>
            <a:endParaRPr lang="fr-FR" sz="1600" b="1" dirty="0">
              <a:solidFill>
                <a:srgbClr val="33339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71800" y="2757051"/>
            <a:ext cx="584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smtClean="0"/>
              <a:t>Sa </a:t>
            </a:r>
            <a:r>
              <a:rPr lang="fr-FR" sz="1600" i="1" dirty="0"/>
              <a:t>diffusion doit également permettre à la France de conforter son avance scientifique, son tissu industriel</a:t>
            </a:r>
            <a:r>
              <a:rPr lang="fr-FR" sz="1600" i="1" dirty="0" smtClean="0"/>
              <a:t>, son </a:t>
            </a:r>
            <a:r>
              <a:rPr lang="fr-FR" sz="1600" i="1" dirty="0"/>
              <a:t>potentiel économique, sa capacité d’innovation et sa compétitivité en formant les techniciens, chercheurs</a:t>
            </a:r>
            <a:r>
              <a:rPr lang="fr-FR" sz="1600" i="1" dirty="0" smtClean="0"/>
              <a:t>, ingénieurs</a:t>
            </a:r>
            <a:r>
              <a:rPr lang="fr-FR" sz="1600" i="1" dirty="0"/>
              <a:t>, entrepreneurs de demain.</a:t>
            </a:r>
          </a:p>
          <a:p>
            <a:pPr algn="just"/>
            <a:r>
              <a:rPr lang="fr-FR" sz="1600" i="1" dirty="0" smtClean="0"/>
              <a:t>…</a:t>
            </a:r>
            <a:endParaRPr lang="fr-FR" sz="1600" i="1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2971800" y="4318000"/>
            <a:ext cx="584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smtClean="0"/>
              <a:t>L’un </a:t>
            </a:r>
            <a:r>
              <a:rPr lang="fr-FR" sz="1600" i="1" dirty="0"/>
              <a:t>des objectifs est que de plus en plus d’élèves, notamment de filles, au cours et à l’issue de </a:t>
            </a:r>
            <a:r>
              <a:rPr lang="fr-FR" sz="1600" i="1" dirty="0" smtClean="0"/>
              <a:t>leur parcours</a:t>
            </a:r>
            <a:r>
              <a:rPr lang="fr-FR" sz="1600" i="1" dirty="0"/>
              <a:t>, souhaitent s’engager dans les carrières scientifiques et techniques. Par l’évolution des </a:t>
            </a:r>
            <a:r>
              <a:rPr lang="fr-FR" sz="1600" i="1" dirty="0" smtClean="0"/>
              <a:t>pratiques pédagogiques</a:t>
            </a:r>
            <a:r>
              <a:rPr lang="fr-FR" sz="1600" i="1" dirty="0"/>
              <a:t>, une attention particulière sera portée au renforcement de l’attractivité des </a:t>
            </a:r>
            <a:r>
              <a:rPr lang="fr-FR" sz="1600" i="1" dirty="0" smtClean="0"/>
              <a:t>enseignements scientifiques </a:t>
            </a:r>
            <a:r>
              <a:rPr lang="fr-FR" sz="1600" i="1" dirty="0"/>
              <a:t>et technologiques pour susciter un plaisir d’apprendre et de pratiquer ces disciplines</a:t>
            </a:r>
            <a:r>
              <a:rPr lang="fr-FR" sz="1600" i="1" dirty="0" smtClean="0"/>
              <a:t>. »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253017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8901" y="209488"/>
            <a:ext cx="622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333399"/>
                </a:solidFill>
              </a:rPr>
              <a:t>De nombreux rapports</a:t>
            </a:r>
            <a:endParaRPr lang="fr-FR" sz="2400" b="1" dirty="0">
              <a:solidFill>
                <a:srgbClr val="333399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202743136"/>
              </p:ext>
            </p:extLst>
          </p:nvPr>
        </p:nvGraphicFramePr>
        <p:xfrm>
          <a:off x="330200" y="1397000"/>
          <a:ext cx="86614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218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1132190"/>
            <a:ext cx="6985000" cy="4212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228600" y="5555276"/>
            <a:ext cx="628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solidFill>
                  <a:srgbClr val="120E71"/>
                </a:solidFill>
              </a:rPr>
              <a:t>Entre 1990</a:t>
            </a:r>
            <a:r>
              <a:rPr lang="fr-FR" sz="1600" dirty="0">
                <a:solidFill>
                  <a:srgbClr val="120E71"/>
                </a:solidFill>
              </a:rPr>
              <a:t>-1991 et 2012-</a:t>
            </a:r>
            <a:r>
              <a:rPr lang="fr-FR" sz="1600" dirty="0" smtClean="0">
                <a:solidFill>
                  <a:srgbClr val="120E71"/>
                </a:solidFill>
              </a:rPr>
              <a:t>2013, </a:t>
            </a:r>
            <a:r>
              <a:rPr lang="fr-FR" sz="1600" dirty="0">
                <a:solidFill>
                  <a:srgbClr val="120E71"/>
                </a:solidFill>
              </a:rPr>
              <a:t>le nombre d’élèves inscrits en école d’ingénieurs a plus que doublé, passant de 57 653 à 124 448, soit une progression de 116 %.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0" y="5860434"/>
            <a:ext cx="2145090" cy="9975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500" y="5636310"/>
            <a:ext cx="1840290" cy="29727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33500" y="266700"/>
            <a:ext cx="759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333399"/>
                </a:solidFill>
              </a:rPr>
              <a:t>Des effectifs en écoles d’ingénieurs en augmentation…</a:t>
            </a:r>
            <a:endParaRPr lang="fr-FR" sz="22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7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1091064"/>
            <a:ext cx="6930797" cy="4103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0" y="5860434"/>
            <a:ext cx="2145090" cy="9975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500" y="5636310"/>
            <a:ext cx="1840290" cy="29727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77800" y="5394979"/>
            <a:ext cx="681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solidFill>
                  <a:srgbClr val="333399"/>
                </a:solidFill>
              </a:rPr>
              <a:t>Bien </a:t>
            </a:r>
            <a:r>
              <a:rPr lang="fr-FR" sz="1600" dirty="0">
                <a:solidFill>
                  <a:srgbClr val="333399"/>
                </a:solidFill>
              </a:rPr>
              <a:t>que le nombre d’élèves ingénieurs n’ait pas cessé d’augmenter</a:t>
            </a:r>
            <a:r>
              <a:rPr lang="fr-FR" sz="1600" dirty="0" smtClean="0">
                <a:solidFill>
                  <a:srgbClr val="333399"/>
                </a:solidFill>
              </a:rPr>
              <a:t>, on observe, </a:t>
            </a:r>
            <a:r>
              <a:rPr lang="fr-FR" sz="1600" dirty="0">
                <a:solidFill>
                  <a:srgbClr val="333399"/>
                </a:solidFill>
              </a:rPr>
              <a:t>par période de cinq ans, une diminution de la progression des effectifs. Entre 2000-2001 et 2005-2006, la hausse des effectifs a été la plus faible (+ 11,7 %).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95399" y="254000"/>
            <a:ext cx="6718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333399"/>
                </a:solidFill>
              </a:rPr>
              <a:t>…mais une diminution de la progression</a:t>
            </a:r>
            <a:endParaRPr lang="fr-FR" sz="22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7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6100" y="3411379"/>
            <a:ext cx="8013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smtClean="0"/>
              <a:t>La (CDEFI) joue les Cassandre : le </a:t>
            </a:r>
            <a:r>
              <a:rPr lang="fr-FR" sz="1600" i="1" dirty="0"/>
              <a:t>pays devrait former environ </a:t>
            </a:r>
            <a:r>
              <a:rPr lang="fr-FR" sz="1600" b="1" i="1" dirty="0">
                <a:solidFill>
                  <a:srgbClr val="C70202"/>
                </a:solidFill>
              </a:rPr>
              <a:t>10 000 ingénieurs de plus par an</a:t>
            </a:r>
            <a:r>
              <a:rPr lang="fr-FR" sz="1600" i="1" dirty="0"/>
              <a:t> s’il ne veut pas hypothéquer son avenir économique. « Ce constat découle d’une observation de terrain », explique le président de la </a:t>
            </a:r>
            <a:r>
              <a:rPr lang="fr-FR" sz="1600" i="1" dirty="0" smtClean="0"/>
              <a:t>CDEFI (</a:t>
            </a:r>
            <a:r>
              <a:rPr lang="fr-FR" sz="1600" i="1" dirty="0"/>
              <a:t>Conférence des directeurs des écoles françaises d’ingénieurs </a:t>
            </a:r>
            <a:r>
              <a:rPr lang="fr-FR" sz="1600" i="1" dirty="0" smtClean="0"/>
              <a:t>), </a:t>
            </a:r>
            <a:r>
              <a:rPr lang="fr-FR" sz="1600" i="1" dirty="0"/>
              <a:t>Christian </a:t>
            </a:r>
            <a:r>
              <a:rPr lang="fr-FR" sz="1600" i="1" dirty="0" err="1"/>
              <a:t>Lerminiaux</a:t>
            </a:r>
            <a:r>
              <a:rPr lang="fr-FR" sz="1600" i="1" dirty="0"/>
              <a:t>. « Nous devrions en former 40 000 par an, dit-il, contre 33 000 aujourd’hui. Certes, ils n’étaient que 18 000 il y a douze ans. La cohorte a bien augmenté. Mais, aujourd’hui, elle stagne. »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84299" y="254000"/>
            <a:ext cx="6718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333399"/>
                </a:solidFill>
              </a:rPr>
              <a:t>Une pénurie d’ingénieurs</a:t>
            </a:r>
            <a:endParaRPr lang="fr-FR" sz="2200" b="1" dirty="0">
              <a:solidFill>
                <a:srgbClr val="3333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700" y="1549569"/>
            <a:ext cx="8521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99"/>
                </a:solidFill>
              </a:rPr>
              <a:t>La </a:t>
            </a:r>
            <a:r>
              <a:rPr lang="fr-FR" dirty="0" smtClean="0">
                <a:solidFill>
                  <a:srgbClr val="333399"/>
                </a:solidFill>
              </a:rPr>
              <a:t>CDEFI </a:t>
            </a:r>
            <a:r>
              <a:rPr lang="fr-FR" dirty="0">
                <a:solidFill>
                  <a:srgbClr val="333399"/>
                </a:solidFill>
              </a:rPr>
              <a:t>(Conférence des directeurs des écoles françaises </a:t>
            </a:r>
            <a:r>
              <a:rPr lang="fr-FR" dirty="0" smtClean="0">
                <a:solidFill>
                  <a:srgbClr val="333399"/>
                </a:solidFill>
              </a:rPr>
              <a:t>d’ingénieurs) estime </a:t>
            </a:r>
            <a:r>
              <a:rPr lang="fr-FR" dirty="0">
                <a:solidFill>
                  <a:srgbClr val="333399"/>
                </a:solidFill>
              </a:rPr>
              <a:t>qu’il manque en France environ </a:t>
            </a:r>
            <a:r>
              <a:rPr lang="fr-FR" dirty="0" smtClean="0">
                <a:solidFill>
                  <a:srgbClr val="333399"/>
                </a:solidFill>
              </a:rPr>
              <a:t>10 000 </a:t>
            </a:r>
            <a:r>
              <a:rPr lang="fr-FR" dirty="0">
                <a:solidFill>
                  <a:srgbClr val="333399"/>
                </a:solidFill>
              </a:rPr>
              <a:t>ingénieurs par </a:t>
            </a:r>
            <a:r>
              <a:rPr lang="fr-FR" dirty="0" smtClean="0">
                <a:solidFill>
                  <a:srgbClr val="333399"/>
                </a:solidFill>
              </a:rPr>
              <a:t>an.</a:t>
            </a:r>
            <a:endParaRPr lang="fr-FR" dirty="0">
              <a:solidFill>
                <a:srgbClr val="3333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100" y="5227261"/>
            <a:ext cx="8013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i="1" dirty="0"/>
              <a:t>Par ailleurs, la CDEFI rappelle que si 1 000 ingénieurs partent chaque année en retraite, ils seront « 7 000 dans dix ans. Cela signifie former 6 000 jeunes de plus par an dès maintenant. Sinon, on ne sera pas prêt ».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94000" y="2882107"/>
            <a:ext cx="119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27.11.2013</a:t>
            </a:r>
            <a:endParaRPr lang="fr-FR" sz="1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6845" t="28358" r="4181" b="26865"/>
          <a:stretch/>
        </p:blipFill>
        <p:spPr>
          <a:xfrm>
            <a:off x="317500" y="2649379"/>
            <a:ext cx="2476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7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060412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333399"/>
                </a:solidFill>
              </a:rPr>
              <a:t>Les sciences de l’ingénieur</a:t>
            </a:r>
          </a:p>
        </p:txBody>
      </p:sp>
    </p:spTree>
    <p:extLst>
      <p:ext uri="{BB962C8B-B14F-4D97-AF65-F5344CB8AC3E}">
        <p14:creationId xmlns:p14="http://schemas.microsoft.com/office/powerpoint/2010/main" val="249278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16100" y="128656"/>
            <a:ext cx="608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333399"/>
                </a:solidFill>
              </a:rPr>
              <a:t>Une discipline inscrite dans un continuum</a:t>
            </a:r>
          </a:p>
          <a:p>
            <a:pPr algn="ctr"/>
            <a:r>
              <a:rPr lang="fr-FR" sz="2200" b="1" dirty="0">
                <a:solidFill>
                  <a:srgbClr val="333399"/>
                </a:solidFill>
              </a:rPr>
              <a:t>d</a:t>
            </a:r>
            <a:r>
              <a:rPr lang="fr-FR" sz="2200" b="1" dirty="0" smtClean="0">
                <a:solidFill>
                  <a:srgbClr val="333399"/>
                </a:solidFill>
              </a:rPr>
              <a:t>e la 6</a:t>
            </a:r>
            <a:r>
              <a:rPr lang="fr-FR" sz="2200" b="1" baseline="30000" dirty="0" smtClean="0">
                <a:solidFill>
                  <a:srgbClr val="333399"/>
                </a:solidFill>
              </a:rPr>
              <a:t>e</a:t>
            </a:r>
            <a:r>
              <a:rPr lang="fr-FR" sz="2200" b="1" dirty="0" smtClean="0">
                <a:solidFill>
                  <a:srgbClr val="333399"/>
                </a:solidFill>
              </a:rPr>
              <a:t> aux CPGE</a:t>
            </a:r>
            <a:endParaRPr lang="fr-FR" sz="2200" b="1" dirty="0">
              <a:solidFill>
                <a:srgbClr val="3333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8300" y="1832957"/>
            <a:ext cx="86359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3399"/>
                </a:solidFill>
              </a:rPr>
              <a:t>Rénovation des programmes </a:t>
            </a:r>
          </a:p>
          <a:p>
            <a:endParaRPr lang="fr-FR" sz="800" dirty="0" smtClean="0">
              <a:solidFill>
                <a:srgbClr val="120E71"/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fr-FR" sz="1800" dirty="0" smtClean="0">
                <a:solidFill>
                  <a:srgbClr val="C70202"/>
                </a:solidFill>
              </a:rPr>
              <a:t>Collège </a:t>
            </a:r>
            <a:r>
              <a:rPr lang="fr-FR" sz="1800" dirty="0" smtClean="0">
                <a:solidFill>
                  <a:srgbClr val="120E71"/>
                </a:solidFill>
              </a:rPr>
              <a:t> </a:t>
            </a:r>
          </a:p>
          <a:p>
            <a:r>
              <a:rPr lang="fr-FR" sz="1700" dirty="0" smtClean="0">
                <a:solidFill>
                  <a:srgbClr val="333399"/>
                </a:solidFill>
              </a:rPr>
              <a:t>Technologie (</a:t>
            </a:r>
            <a:r>
              <a:rPr lang="fr-FR" sz="1700" dirty="0">
                <a:solidFill>
                  <a:srgbClr val="333399"/>
                </a:solidFill>
              </a:rPr>
              <a:t>BOEN </a:t>
            </a:r>
            <a:r>
              <a:rPr lang="fr-FR" sz="1700" dirty="0" smtClean="0">
                <a:solidFill>
                  <a:srgbClr val="333399"/>
                </a:solidFill>
              </a:rPr>
              <a:t>spécial </a:t>
            </a:r>
            <a:r>
              <a:rPr lang="fr-FR" sz="1700" dirty="0">
                <a:solidFill>
                  <a:srgbClr val="333399"/>
                </a:solidFill>
              </a:rPr>
              <a:t>n° 6 </a:t>
            </a:r>
            <a:r>
              <a:rPr lang="fr-FR" sz="1700" dirty="0" smtClean="0">
                <a:solidFill>
                  <a:srgbClr val="333399"/>
                </a:solidFill>
              </a:rPr>
              <a:t>du </a:t>
            </a:r>
            <a:r>
              <a:rPr lang="fr-FR" sz="1700" dirty="0">
                <a:solidFill>
                  <a:srgbClr val="333399"/>
                </a:solidFill>
              </a:rPr>
              <a:t>28 août 2008</a:t>
            </a:r>
            <a:r>
              <a:rPr lang="fr-FR" sz="1700" dirty="0" smtClean="0">
                <a:solidFill>
                  <a:srgbClr val="333399"/>
                </a:solidFill>
              </a:rPr>
              <a:t>)</a:t>
            </a:r>
          </a:p>
          <a:p>
            <a:endParaRPr lang="fr-FR" sz="800" dirty="0" smtClean="0">
              <a:solidFill>
                <a:srgbClr val="120E71"/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fr-FR" sz="1800" dirty="0" smtClean="0">
                <a:solidFill>
                  <a:srgbClr val="C70202"/>
                </a:solidFill>
              </a:rPr>
              <a:t>Lycée </a:t>
            </a:r>
          </a:p>
          <a:p>
            <a:r>
              <a:rPr lang="fr-FR" sz="1700" dirty="0" smtClean="0">
                <a:solidFill>
                  <a:srgbClr val="333399"/>
                </a:solidFill>
              </a:rPr>
              <a:t>Seconde EE CIT et SI (</a:t>
            </a:r>
            <a:r>
              <a:rPr lang="fr-FR" sz="1700" dirty="0">
                <a:solidFill>
                  <a:srgbClr val="333399"/>
                </a:solidFill>
              </a:rPr>
              <a:t>BOEN </a:t>
            </a:r>
            <a:r>
              <a:rPr lang="fr-FR" sz="1700" dirty="0" smtClean="0">
                <a:solidFill>
                  <a:srgbClr val="333399"/>
                </a:solidFill>
              </a:rPr>
              <a:t>spécial </a:t>
            </a:r>
            <a:r>
              <a:rPr lang="fr-FR" sz="1700" dirty="0">
                <a:solidFill>
                  <a:srgbClr val="333399"/>
                </a:solidFill>
              </a:rPr>
              <a:t>n° 4</a:t>
            </a:r>
            <a:r>
              <a:rPr lang="fr-FR" sz="1700" dirty="0" smtClean="0">
                <a:solidFill>
                  <a:srgbClr val="333399"/>
                </a:solidFill>
              </a:rPr>
              <a:t> </a:t>
            </a:r>
            <a:r>
              <a:rPr lang="fr-FR" sz="1700" dirty="0">
                <a:solidFill>
                  <a:srgbClr val="333399"/>
                </a:solidFill>
              </a:rPr>
              <a:t>du </a:t>
            </a:r>
            <a:r>
              <a:rPr lang="fr-FR" sz="1700" dirty="0" smtClean="0">
                <a:solidFill>
                  <a:srgbClr val="333399"/>
                </a:solidFill>
              </a:rPr>
              <a:t>29 avril 2010)</a:t>
            </a:r>
          </a:p>
          <a:p>
            <a:r>
              <a:rPr lang="fr-FR" sz="1700" dirty="0" smtClean="0">
                <a:solidFill>
                  <a:srgbClr val="333399"/>
                </a:solidFill>
              </a:rPr>
              <a:t>Sciences de l’ingénieur S-SI </a:t>
            </a:r>
            <a:r>
              <a:rPr lang="fr-FR" sz="1700" dirty="0">
                <a:solidFill>
                  <a:srgbClr val="333399"/>
                </a:solidFill>
              </a:rPr>
              <a:t>(BOEN spécial n° 9 du 30 septembre 2010) </a:t>
            </a:r>
            <a:endParaRPr lang="fr-FR" sz="1700" dirty="0" smtClean="0">
              <a:solidFill>
                <a:srgbClr val="333399"/>
              </a:solidFill>
            </a:endParaRPr>
          </a:p>
          <a:p>
            <a:r>
              <a:rPr lang="fr-FR" sz="1700" dirty="0" smtClean="0">
                <a:solidFill>
                  <a:srgbClr val="333399"/>
                </a:solidFill>
              </a:rPr>
              <a:t>Enseignement transversal et de spécialité STI2D (</a:t>
            </a:r>
            <a:r>
              <a:rPr lang="fr-FR" sz="1700" dirty="0">
                <a:solidFill>
                  <a:srgbClr val="333399"/>
                </a:solidFill>
              </a:rPr>
              <a:t>BOEN spécial n°3 du 17 mars </a:t>
            </a:r>
            <a:r>
              <a:rPr lang="fr-FR" sz="1700" dirty="0" smtClean="0">
                <a:solidFill>
                  <a:srgbClr val="333399"/>
                </a:solidFill>
              </a:rPr>
              <a:t>2011)</a:t>
            </a:r>
          </a:p>
          <a:p>
            <a:endParaRPr lang="fr-FR" sz="800" dirty="0">
              <a:solidFill>
                <a:srgbClr val="120E71"/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fr-FR" sz="1800" dirty="0" smtClean="0">
                <a:solidFill>
                  <a:srgbClr val="C70202"/>
                </a:solidFill>
              </a:rPr>
              <a:t>Post Bac </a:t>
            </a:r>
          </a:p>
          <a:p>
            <a:r>
              <a:rPr lang="fr-FR" sz="1700" dirty="0" smtClean="0">
                <a:solidFill>
                  <a:srgbClr val="333399"/>
                </a:solidFill>
              </a:rPr>
              <a:t>Sciences industrielles de l’ingénieur CPGE (</a:t>
            </a:r>
            <a:r>
              <a:rPr lang="fr-FR" sz="1700" dirty="0">
                <a:solidFill>
                  <a:srgbClr val="333399"/>
                </a:solidFill>
              </a:rPr>
              <a:t>BOEN spécial n</a:t>
            </a:r>
            <a:r>
              <a:rPr lang="fr-FR" sz="1700" dirty="0" smtClean="0">
                <a:solidFill>
                  <a:srgbClr val="333399"/>
                </a:solidFill>
              </a:rPr>
              <a:t>°5 </a:t>
            </a:r>
            <a:r>
              <a:rPr lang="fr-FR" sz="1700" dirty="0">
                <a:solidFill>
                  <a:srgbClr val="333399"/>
                </a:solidFill>
              </a:rPr>
              <a:t>du </a:t>
            </a:r>
            <a:r>
              <a:rPr lang="fr-FR" sz="1700" dirty="0" smtClean="0">
                <a:solidFill>
                  <a:srgbClr val="333399"/>
                </a:solidFill>
              </a:rPr>
              <a:t>30 mai 2013</a:t>
            </a:r>
            <a:r>
              <a:rPr lang="fr-FR" sz="1700" dirty="0">
                <a:solidFill>
                  <a:srgbClr val="333399"/>
                </a:solidFill>
              </a:rPr>
              <a:t>)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782" y="1574799"/>
            <a:ext cx="1262317" cy="7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1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ond PNF SCBH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 PNF SCBH.thmx</Template>
  <TotalTime>3340</TotalTime>
  <Words>1647</Words>
  <Application>Microsoft Macintosh PowerPoint</Application>
  <PresentationFormat>Présentation à l'écran (4:3)</PresentationFormat>
  <Paragraphs>211</Paragraphs>
  <Slides>29</Slides>
  <Notes>29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Fond PNF SCBH</vt:lpstr>
      <vt:lpstr>Enseigner les sciences de l’ingénieur  dans la série S  Enjeux, axe de travail, 1er bilan  Pascale Costa  IGEN STI</vt:lpstr>
      <vt:lpstr>Enjeux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et pédagogie</dc:title>
  <dc:creator>Michel Rage</dc:creator>
  <cp:lastModifiedBy>Pascale Costa</cp:lastModifiedBy>
  <cp:revision>170</cp:revision>
  <cp:lastPrinted>2014-03-03T16:02:42Z</cp:lastPrinted>
  <dcterms:created xsi:type="dcterms:W3CDTF">2014-02-19T09:10:40Z</dcterms:created>
  <dcterms:modified xsi:type="dcterms:W3CDTF">2014-03-27T08:39:25Z</dcterms:modified>
</cp:coreProperties>
</file>