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9" r:id="rId2"/>
  </p:sldMasterIdLst>
  <p:notesMasterIdLst>
    <p:notesMasterId r:id="rId21"/>
  </p:notesMasterIdLst>
  <p:handoutMasterIdLst>
    <p:handoutMasterId r:id="rId22"/>
  </p:handoutMasterIdLst>
  <p:sldIdLst>
    <p:sldId id="376" r:id="rId3"/>
    <p:sldId id="375" r:id="rId4"/>
    <p:sldId id="378" r:id="rId5"/>
    <p:sldId id="377" r:id="rId6"/>
    <p:sldId id="379" r:id="rId7"/>
    <p:sldId id="382" r:id="rId8"/>
    <p:sldId id="319" r:id="rId9"/>
    <p:sldId id="320" r:id="rId10"/>
    <p:sldId id="321" r:id="rId11"/>
    <p:sldId id="381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000" autoAdjust="0"/>
    <p:restoredTop sz="94660"/>
  </p:normalViewPr>
  <p:slideViewPr>
    <p:cSldViewPr>
      <p:cViewPr>
        <p:scale>
          <a:sx n="70" d="100"/>
          <a:sy n="70" d="100"/>
        </p:scale>
        <p:origin x="-23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5550"/>
    </p:cViewPr>
  </p:sorterViewPr>
  <p:notesViewPr>
    <p:cSldViewPr>
      <p:cViewPr varScale="1">
        <p:scale>
          <a:sx n="55" d="100"/>
          <a:sy n="55" d="100"/>
        </p:scale>
        <p:origin x="-2904" y="-90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1122E55-CBA8-4774-A69D-DA0FA4B010EB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C7DDCCC-ECFD-4B9C-8522-36EE16724A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D5DD321-D43B-426C-BAC1-23C6AAEF9986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3FC0647-475F-41DA-BDD4-1D7583E06A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Dans le cas du </a:t>
            </a:r>
            <a:r>
              <a:rPr lang="fr-FR" dirty="0" err="1" smtClean="0"/>
              <a:t>tracker</a:t>
            </a:r>
            <a:r>
              <a:rPr lang="fr-FR" dirty="0" smtClean="0"/>
              <a:t> possibilité de comparer la solution avec</a:t>
            </a:r>
            <a:r>
              <a:rPr lang="fr-FR" baseline="0" dirty="0" smtClean="0"/>
              <a:t> un capteur de lumière au fond d’un tube, le suivi du soleil par programmation, une solution sans consommation d’énergie électrique (à la manière des fleurs de tournesol !) ou d’autres… 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0647-475F-41DA-BDD4-1D7583E06AC1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B4233E-F900-4C2A-998E-33A8EF5C9EF5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FE0491-674B-4CB1-833E-E159431515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7FE34DF-B1D4-4E72-AB3B-6042DE6B1588}" type="datetimeFigureOut">
              <a:rPr lang="fr-FR" smtClean="0"/>
              <a:pPr/>
              <a:t>26/03/2014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3457F48-27BC-43EF-91D1-F35E5EF3DE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dressement-productif.gouv.fr/nouvelle-france-industrielle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projet de sciences de l’ingénieur 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Un support technologique, une approche pluridisciplinaire, pour évaluer des compétences scientifiques…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43608" y="4005064"/>
            <a:ext cx="2160240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réel</a:t>
            </a:r>
            <a:endParaRPr lang="fr-FR" sz="2800" dirty="0"/>
          </a:p>
        </p:txBody>
      </p:sp>
      <p:sp>
        <p:nvSpPr>
          <p:cNvPr id="5" name="Ellipse 4"/>
          <p:cNvSpPr/>
          <p:nvPr/>
        </p:nvSpPr>
        <p:spPr>
          <a:xfrm>
            <a:off x="179512" y="522920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mesurées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347864" y="980728"/>
            <a:ext cx="2160240" cy="165618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Cahier des charges </a:t>
            </a:r>
          </a:p>
        </p:txBody>
      </p:sp>
      <p:sp>
        <p:nvSpPr>
          <p:cNvPr id="3" name="Ellipse 2"/>
          <p:cNvSpPr/>
          <p:nvPr/>
        </p:nvSpPr>
        <p:spPr>
          <a:xfrm>
            <a:off x="5796136" y="4005064"/>
            <a:ext cx="2376264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 modélisé</a:t>
            </a:r>
            <a:endParaRPr lang="fr-FR" sz="2800" dirty="0"/>
          </a:p>
        </p:txBody>
      </p:sp>
      <p:sp>
        <p:nvSpPr>
          <p:cNvPr id="13" name="Ellipse 12"/>
          <p:cNvSpPr/>
          <p:nvPr/>
        </p:nvSpPr>
        <p:spPr>
          <a:xfrm>
            <a:off x="6516216" y="5373216"/>
            <a:ext cx="2376264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simulées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203848" y="18864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attendues</a:t>
            </a:r>
            <a:endParaRPr lang="fr-FR" b="1" dirty="0">
              <a:solidFill>
                <a:schemeClr val="tx1"/>
              </a:solidFill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260259" y="692696"/>
            <a:ext cx="6399973" cy="5164208"/>
            <a:chOff x="260259" y="692696"/>
            <a:chExt cx="6399973" cy="5164208"/>
          </a:xfrm>
        </p:grpSpPr>
        <p:sp>
          <p:nvSpPr>
            <p:cNvPr id="19" name="Arc 18"/>
            <p:cNvSpPr/>
            <p:nvPr/>
          </p:nvSpPr>
          <p:spPr>
            <a:xfrm rot="2351132">
              <a:off x="2534203" y="1945584"/>
              <a:ext cx="3708302" cy="3758920"/>
            </a:xfrm>
            <a:prstGeom prst="arc">
              <a:avLst>
                <a:gd name="adj1" fmla="val 15668991"/>
                <a:gd name="adj2" fmla="val 5794099"/>
              </a:avLst>
            </a:prstGeom>
            <a:ln w="95250">
              <a:solidFill>
                <a:srgbClr val="6CA62C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20072" y="2996952"/>
              <a:ext cx="1440160" cy="6480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Conception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07904" y="5157192"/>
              <a:ext cx="1440160" cy="6480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Réalisation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23528" y="692696"/>
              <a:ext cx="2592288" cy="1152128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 smtClean="0">
                  <a:solidFill>
                    <a:schemeClr val="bg1"/>
                  </a:solidFill>
                </a:rPr>
                <a:t>Point de vue  technologique</a:t>
              </a:r>
            </a:p>
          </p:txBody>
        </p:sp>
        <p:sp>
          <p:nvSpPr>
            <p:cNvPr id="16" name="Arc 15"/>
            <p:cNvSpPr/>
            <p:nvPr/>
          </p:nvSpPr>
          <p:spPr>
            <a:xfrm rot="2351132">
              <a:off x="2686603" y="2097984"/>
              <a:ext cx="3708302" cy="3758920"/>
            </a:xfrm>
            <a:prstGeom prst="arc">
              <a:avLst>
                <a:gd name="adj1" fmla="val 8194677"/>
                <a:gd name="adj2" fmla="val 12103360"/>
              </a:avLst>
            </a:prstGeom>
            <a:ln w="95250">
              <a:solidFill>
                <a:srgbClr val="6CA62C"/>
              </a:solidFill>
              <a:prstDash val="sysDot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79712" y="2852936"/>
              <a:ext cx="1584176" cy="6480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Qualification</a:t>
              </a:r>
            </a:p>
          </p:txBody>
        </p:sp>
        <p:sp>
          <p:nvSpPr>
            <p:cNvPr id="22" name="Flèche droite 21"/>
            <p:cNvSpPr/>
            <p:nvPr/>
          </p:nvSpPr>
          <p:spPr>
            <a:xfrm rot="3834990">
              <a:off x="-9369" y="2475252"/>
              <a:ext cx="1995063" cy="1455807"/>
            </a:xfrm>
            <a:prstGeom prst="rightArrow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b="1" dirty="0" smtClean="0">
                  <a:solidFill>
                    <a:schemeClr val="bg1"/>
                  </a:solidFill>
                </a:rPr>
                <a:t>Objectif : le produit</a:t>
              </a:r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2279050" y="548680"/>
            <a:ext cx="6469414" cy="6120680"/>
            <a:chOff x="2279050" y="548680"/>
            <a:chExt cx="6469414" cy="6120680"/>
          </a:xfrm>
        </p:grpSpPr>
        <p:sp>
          <p:nvSpPr>
            <p:cNvPr id="15" name="Arc 14"/>
            <p:cNvSpPr/>
            <p:nvPr/>
          </p:nvSpPr>
          <p:spPr>
            <a:xfrm rot="8097706">
              <a:off x="2138279" y="1784255"/>
              <a:ext cx="4723427" cy="4441885"/>
            </a:xfrm>
            <a:prstGeom prst="arc">
              <a:avLst>
                <a:gd name="adj1" fmla="val 15726967"/>
                <a:gd name="adj2" fmla="val 453677"/>
              </a:avLst>
            </a:prstGeom>
            <a:ln w="952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372200" y="548680"/>
              <a:ext cx="2376264" cy="10801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 smtClean="0">
                  <a:solidFill>
                    <a:schemeClr val="bg1"/>
                  </a:solidFill>
                </a:rPr>
                <a:t>Point de vue scientifique</a:t>
              </a:r>
              <a:endParaRPr lang="fr-FR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63888" y="5805264"/>
              <a:ext cx="1584176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Elaboration, validation  du modèle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Flèche gauche 20"/>
            <p:cNvSpPr/>
            <p:nvPr/>
          </p:nvSpPr>
          <p:spPr>
            <a:xfrm rot="17270706">
              <a:off x="6795109" y="2366523"/>
              <a:ext cx="1984209" cy="1426512"/>
            </a:xfrm>
            <a:prstGeom prst="lef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b="1" dirty="0" smtClean="0">
                  <a:solidFill>
                    <a:schemeClr val="bg1"/>
                  </a:solidFill>
                </a:rPr>
                <a:t>Objectif : le modèle</a:t>
              </a:r>
            </a:p>
          </p:txBody>
        </p:sp>
      </p:grpSp>
      <p:sp>
        <p:nvSpPr>
          <p:cNvPr id="30" name="Rectangle à coins arrondis 29"/>
          <p:cNvSpPr/>
          <p:nvPr/>
        </p:nvSpPr>
        <p:spPr>
          <a:xfrm rot="20375309">
            <a:off x="2329385" y="3062609"/>
            <a:ext cx="4372652" cy="1553636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Projet </a:t>
            </a:r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de sciences de l’ingénieur</a:t>
            </a:r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endParaRPr lang="fr-FR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Typologie des projets de sciences de l’ingénieur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Analyse et synthèse réalisées à partir des projets proposés cette </a:t>
            </a:r>
            <a:r>
              <a:rPr lang="fr-FR" dirty="0" smtClean="0"/>
              <a:t>année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 types de projets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>
              <a:buFont typeface="+mj-lt"/>
              <a:buAutoNum type="arabicPeriod"/>
            </a:pPr>
            <a:r>
              <a:rPr lang="fr-FR" dirty="0" smtClean="0"/>
              <a:t>Modification ou amélioration d'un produit existant</a:t>
            </a:r>
          </a:p>
          <a:p>
            <a:pPr marL="596646" lvl="0" indent="-514350">
              <a:buFont typeface="+mj-lt"/>
              <a:buAutoNum type="arabicPeriod"/>
            </a:pPr>
            <a:r>
              <a:rPr lang="fr-FR" dirty="0" smtClean="0"/>
              <a:t>Conception d’un produit par assemblage de composants </a:t>
            </a:r>
          </a:p>
          <a:p>
            <a:pPr marL="596646" lvl="0" indent="-514350">
              <a:buFont typeface="+mj-lt"/>
              <a:buAutoNum type="arabicPeriod"/>
            </a:pPr>
            <a:r>
              <a:rPr lang="fr-FR" dirty="0" smtClean="0"/>
              <a:t>Projet scientifique : conception d’un dispositif expérimental et du modèle associé </a:t>
            </a:r>
          </a:p>
          <a:p>
            <a:pPr marL="596646" lvl="0" indent="-514350">
              <a:buFont typeface="+mj-lt"/>
              <a:buAutoNum type="arabicPeriod"/>
            </a:pPr>
            <a:r>
              <a:rPr lang="fr-FR" dirty="0" smtClean="0"/>
              <a:t>Recherche développement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/>
              <a:t>1 - Modification ou amélioration d'un produit existant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Exemple</a:t>
            </a:r>
            <a:endParaRPr lang="fr-FR" dirty="0" smtClean="0"/>
          </a:p>
          <a:p>
            <a:pPr lvl="1"/>
            <a:r>
              <a:rPr lang="fr-FR" dirty="0" smtClean="0"/>
              <a:t>Amélioration de l’autonomie énergétique d’un sécateur électrique</a:t>
            </a:r>
          </a:p>
          <a:p>
            <a:pPr>
              <a:buNone/>
            </a:pPr>
            <a:r>
              <a:rPr lang="fr-FR" dirty="0" smtClean="0"/>
              <a:t>Modèles fournis </a:t>
            </a:r>
            <a:r>
              <a:rPr lang="fr-FR" dirty="0" smtClean="0"/>
              <a:t>:</a:t>
            </a:r>
          </a:p>
          <a:p>
            <a:pPr lvl="1">
              <a:buFont typeface="Wingdings" pitchFamily="2" charset="2"/>
              <a:buChar char="ð"/>
            </a:pPr>
            <a:r>
              <a:rPr lang="fr-FR" dirty="0" smtClean="0"/>
              <a:t> Modèles du produit existant</a:t>
            </a:r>
          </a:p>
          <a:p>
            <a:pPr>
              <a:buNone/>
            </a:pPr>
            <a:r>
              <a:rPr lang="fr-FR" dirty="0" smtClean="0"/>
              <a:t>Scénario possible : </a:t>
            </a:r>
          </a:p>
          <a:p>
            <a:pPr lvl="1"/>
            <a:r>
              <a:rPr lang="fr-FR" dirty="0" smtClean="0"/>
              <a:t>Mener des expérimentation sur le système existant pour ajuster le modèle fourni.</a:t>
            </a:r>
          </a:p>
          <a:p>
            <a:pPr lvl="1"/>
            <a:r>
              <a:rPr lang="fr-FR" dirty="0" smtClean="0"/>
              <a:t>Utiliser ce modèle pour concevoir la modification.</a:t>
            </a:r>
          </a:p>
          <a:p>
            <a:pPr lvl="1"/>
            <a:r>
              <a:rPr lang="fr-FR" dirty="0" smtClean="0"/>
              <a:t>Prototyper et expérimenter le produit modifié pour qualifier cette modification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2 - Conception d’un produit par assemblage de composants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Exemple</a:t>
            </a:r>
            <a:endParaRPr lang="fr-FR" dirty="0" smtClean="0"/>
          </a:p>
          <a:p>
            <a:pPr lvl="1"/>
            <a:r>
              <a:rPr lang="fr-FR" dirty="0" smtClean="0"/>
              <a:t>Rendre autonome en énergie un système (portail…)</a:t>
            </a:r>
          </a:p>
          <a:p>
            <a:pPr>
              <a:buNone/>
            </a:pPr>
            <a:r>
              <a:rPr lang="fr-FR" dirty="0" smtClean="0"/>
              <a:t>Modèles fournis :</a:t>
            </a:r>
          </a:p>
          <a:p>
            <a:pPr lvl="1">
              <a:buFont typeface="Wingdings" pitchFamily="2" charset="2"/>
              <a:buChar char="ð"/>
            </a:pPr>
            <a:r>
              <a:rPr lang="fr-FR" dirty="0" smtClean="0"/>
              <a:t> Modèles de composants possibles.</a:t>
            </a:r>
          </a:p>
          <a:p>
            <a:pPr>
              <a:buNone/>
            </a:pPr>
            <a:r>
              <a:rPr lang="fr-FR" dirty="0" smtClean="0"/>
              <a:t>Scénario possible : </a:t>
            </a:r>
          </a:p>
          <a:p>
            <a:pPr lvl="1"/>
            <a:r>
              <a:rPr lang="fr-FR" dirty="0" smtClean="0"/>
              <a:t>Recherche de solutions et de composants associés</a:t>
            </a:r>
          </a:p>
          <a:p>
            <a:pPr lvl="1"/>
            <a:r>
              <a:rPr lang="fr-FR" dirty="0" smtClean="0"/>
              <a:t>Mener des expérimentation sur les composants pour ajuster le modèle fourni.</a:t>
            </a:r>
          </a:p>
          <a:p>
            <a:pPr lvl="1"/>
            <a:r>
              <a:rPr lang="fr-FR" dirty="0" smtClean="0"/>
              <a:t>Utiliser ces modèles pour concevoir la solution</a:t>
            </a:r>
          </a:p>
          <a:p>
            <a:pPr lvl="1"/>
            <a:r>
              <a:rPr lang="fr-FR" dirty="0" smtClean="0"/>
              <a:t>Prototyper et expérimenter la solution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3 - Projet scientifique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/>
              <a:t>Exemple</a:t>
            </a:r>
          </a:p>
          <a:p>
            <a:pPr lvl="1"/>
            <a:r>
              <a:rPr lang="fr-FR" sz="2000" dirty="0" smtClean="0"/>
              <a:t>Toiture </a:t>
            </a:r>
            <a:r>
              <a:rPr lang="fr-FR" sz="2000" dirty="0" err="1" smtClean="0"/>
              <a:t>végétalisée</a:t>
            </a:r>
            <a:r>
              <a:rPr lang="fr-FR" sz="2000" dirty="0" smtClean="0"/>
              <a:t> : Concevoir </a:t>
            </a:r>
            <a:r>
              <a:rPr lang="fr-FR" sz="2000" dirty="0" smtClean="0"/>
              <a:t>un dispositif expérimental pour élaborer un modèle de </a:t>
            </a:r>
            <a:r>
              <a:rPr lang="fr-FR" sz="2000" dirty="0" smtClean="0"/>
              <a:t>comportement.</a:t>
            </a:r>
            <a:endParaRPr lang="fr-FR" sz="2000" dirty="0" smtClean="0"/>
          </a:p>
          <a:p>
            <a:pPr>
              <a:buNone/>
            </a:pPr>
            <a:r>
              <a:rPr lang="fr-FR" sz="2400" dirty="0" smtClean="0"/>
              <a:t>Modèles fournis :</a:t>
            </a:r>
          </a:p>
          <a:p>
            <a:pPr lvl="1">
              <a:buFont typeface="Wingdings" pitchFamily="2" charset="2"/>
              <a:buChar char="ð"/>
            </a:pPr>
            <a:r>
              <a:rPr lang="fr-FR" sz="2000" dirty="0" smtClean="0"/>
              <a:t> Modèles de connaissance (lois physiques mises en jeu…) </a:t>
            </a:r>
          </a:p>
          <a:p>
            <a:pPr>
              <a:buNone/>
            </a:pPr>
            <a:r>
              <a:rPr lang="fr-FR" sz="2400" dirty="0" smtClean="0"/>
              <a:t>Scénario possible : </a:t>
            </a:r>
          </a:p>
          <a:p>
            <a:pPr lvl="1"/>
            <a:r>
              <a:rPr lang="fr-FR" sz="2000" dirty="0" smtClean="0"/>
              <a:t>Elaborer les protocoles expérimentaux </a:t>
            </a:r>
          </a:p>
          <a:p>
            <a:pPr lvl="1"/>
            <a:r>
              <a:rPr lang="fr-FR" sz="2000" dirty="0" smtClean="0"/>
              <a:t>Concevoir et réaliser le dispositif expérimental, l’instrumenter.</a:t>
            </a:r>
          </a:p>
          <a:p>
            <a:pPr lvl="1"/>
            <a:r>
              <a:rPr lang="fr-FR" sz="2000" dirty="0" smtClean="0"/>
              <a:t>Mener des expérimentations pour concevoir le modèle</a:t>
            </a:r>
          </a:p>
          <a:p>
            <a:r>
              <a:rPr lang="fr-FR" sz="2400" dirty="0" smtClean="0"/>
              <a:t>Remarque : </a:t>
            </a:r>
          </a:p>
          <a:p>
            <a:pPr lvl="1"/>
            <a:r>
              <a:rPr lang="fr-FR" sz="2000" dirty="0" smtClean="0"/>
              <a:t>Le </a:t>
            </a:r>
            <a:r>
              <a:rPr lang="fr-FR" sz="2000" dirty="0" smtClean="0"/>
              <a:t>cahier des charges porte sur le dispositif expérimental et le modèle lui-même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4 - Recherche développement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3648" y="1052736"/>
            <a:ext cx="7498080" cy="51495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 smtClean="0"/>
              <a:t>Exemple</a:t>
            </a:r>
            <a:endParaRPr lang="fr-FR" dirty="0" smtClean="0"/>
          </a:p>
          <a:p>
            <a:pPr lvl="1"/>
            <a:r>
              <a:rPr lang="fr-FR" dirty="0" smtClean="0"/>
              <a:t>(Conception d’un </a:t>
            </a:r>
            <a:r>
              <a:rPr lang="fr-FR" dirty="0" err="1" smtClean="0"/>
              <a:t>tracker</a:t>
            </a:r>
            <a:r>
              <a:rPr lang="fr-FR" dirty="0" smtClean="0"/>
              <a:t> solaire)</a:t>
            </a:r>
          </a:p>
          <a:p>
            <a:pPr>
              <a:buNone/>
            </a:pPr>
            <a:r>
              <a:rPr lang="fr-FR" dirty="0" smtClean="0"/>
              <a:t>Modèles fournis :</a:t>
            </a:r>
          </a:p>
          <a:p>
            <a:pPr lvl="1">
              <a:buFont typeface="Wingdings" pitchFamily="2" charset="2"/>
              <a:buChar char="ð"/>
            </a:pPr>
            <a:r>
              <a:rPr lang="fr-FR" dirty="0" smtClean="0"/>
              <a:t> Modèles de connaissance des principes de solutions imaginées</a:t>
            </a:r>
          </a:p>
          <a:p>
            <a:pPr>
              <a:buNone/>
            </a:pPr>
            <a:r>
              <a:rPr lang="fr-FR" dirty="0" smtClean="0"/>
              <a:t>Scénario possible : </a:t>
            </a:r>
          </a:p>
          <a:p>
            <a:pPr lvl="1"/>
            <a:r>
              <a:rPr lang="fr-FR" dirty="0" smtClean="0"/>
              <a:t>Rechercher et choisir des principes de solutions</a:t>
            </a:r>
          </a:p>
          <a:p>
            <a:pPr lvl="1"/>
            <a:r>
              <a:rPr lang="fr-FR" dirty="0" smtClean="0"/>
              <a:t>Concevoir à partir des modèles de connaissance des solutions </a:t>
            </a:r>
          </a:p>
          <a:p>
            <a:pPr lvl="1"/>
            <a:r>
              <a:rPr lang="fr-FR" dirty="0" smtClean="0"/>
              <a:t>Prototyper les solutions et expérimenter, analyser les écarts</a:t>
            </a:r>
          </a:p>
          <a:p>
            <a:pPr lvl="1"/>
            <a:r>
              <a:rPr lang="fr-FR" dirty="0" smtClean="0"/>
              <a:t>Ajuster les modèles</a:t>
            </a:r>
          </a:p>
          <a:p>
            <a:r>
              <a:rPr lang="fr-FR" dirty="0" smtClean="0"/>
              <a:t>Remarque :</a:t>
            </a:r>
          </a:p>
          <a:p>
            <a:pPr lvl="1"/>
            <a:r>
              <a:rPr lang="fr-FR" dirty="0" smtClean="0"/>
              <a:t>Les attendus du projet sont des principes de </a:t>
            </a:r>
            <a:r>
              <a:rPr lang="fr-FR" dirty="0" smtClean="0"/>
              <a:t>solutions </a:t>
            </a:r>
            <a:r>
              <a:rPr lang="fr-FR" dirty="0" smtClean="0"/>
              <a:t>et leurs modèles de comportement.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et pistes d’évolution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La plupart des projets sont de type 1  ou 2</a:t>
            </a:r>
          </a:p>
          <a:p>
            <a:r>
              <a:rPr lang="fr-FR" dirty="0" smtClean="0"/>
              <a:t>Très peu de projets de type 3 :</a:t>
            </a:r>
          </a:p>
          <a:p>
            <a:pPr lvl="1"/>
            <a:r>
              <a:rPr lang="fr-FR" dirty="0" smtClean="0"/>
              <a:t>Ils facilitent l’entrée pluridisciplinaire</a:t>
            </a:r>
          </a:p>
          <a:p>
            <a:pPr lvl="1"/>
            <a:r>
              <a:rPr lang="fr-FR" dirty="0" smtClean="0"/>
              <a:t>Ils peuvent conduire à instrumenter et modéliser des systèmes existants</a:t>
            </a:r>
          </a:p>
          <a:p>
            <a:r>
              <a:rPr lang="fr-FR" dirty="0" smtClean="0"/>
              <a:t>Pas de projet réellement de type 4 :</a:t>
            </a:r>
          </a:p>
          <a:p>
            <a:pPr lvl="1"/>
            <a:r>
              <a:rPr lang="fr-FR" dirty="0" smtClean="0"/>
              <a:t>Ils affirment la dimension sciences de l’ingénieur</a:t>
            </a:r>
          </a:p>
          <a:p>
            <a:pPr lvl="1"/>
            <a:r>
              <a:rPr lang="fr-FR" dirty="0" smtClean="0"/>
              <a:t>Les 34 plans de reconquête industrielle sont une mine d’idées… (</a:t>
            </a:r>
            <a:r>
              <a:rPr lang="fr-FR" dirty="0" smtClean="0">
                <a:hlinkClick r:id="rId2"/>
              </a:rPr>
              <a:t>http://www.redressement-productif.gouv.fr/nouvelle-france-industrielle</a:t>
            </a:r>
            <a:r>
              <a:rPr lang="fr-FR" dirty="0" smtClean="0"/>
              <a:t>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Mais dans tous les cas, un bon support ne suffit pas à faire un bon projet…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786" name="Picture 2" descr="http://31.media.tumblr.com/e5be12cb106f78e8437f740d15a58be8/tumblr_mt0vh8HFMc1s3s7v2o1_1280.jpg"/>
          <p:cNvPicPr>
            <a:picLocks noChangeAspect="1" noChangeArrowheads="1"/>
          </p:cNvPicPr>
          <p:nvPr/>
        </p:nvPicPr>
        <p:blipFill>
          <a:blip r:embed="rId2" cstate="print"/>
          <a:srcRect t="29681" b="7286"/>
          <a:stretch>
            <a:fillRect/>
          </a:stretch>
        </p:blipFill>
        <p:spPr bwMode="auto">
          <a:xfrm>
            <a:off x="1187624" y="17240"/>
            <a:ext cx="7521039" cy="6840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Rappel des attendus </a:t>
            </a:r>
            <a:r>
              <a:rPr lang="fr-FR" dirty="0" smtClean="0"/>
              <a:t>: </a:t>
            </a:r>
            <a:r>
              <a:rPr lang="fr-FR" dirty="0" smtClean="0"/>
              <a:t>programme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fr-FR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« Le projet mobilise des compétences pluridisciplinaires</a:t>
            </a:r>
            <a:r>
              <a:rPr lang="fr-FR" dirty="0" smtClean="0"/>
              <a:t>, en particulier celles développées en sciences de l’ingénieur, en mathématiques, en sciences physiques-chimiques fondamentales et appliquées, en sciences de la vie et de la Terre, et sollicite des démarches de créativité pour imaginer des solutions qui répondent à un besoin. »</a:t>
            </a:r>
          </a:p>
        </p:txBody>
      </p:sp>
      <p:sp>
        <p:nvSpPr>
          <p:cNvPr id="4" name="Rectangle à coins arrondis 3"/>
          <p:cNvSpPr/>
          <p:nvPr/>
        </p:nvSpPr>
        <p:spPr>
          <a:xfrm rot="20375309">
            <a:off x="4576019" y="4248023"/>
            <a:ext cx="4372652" cy="1907352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Approche pluridisciplinaire</a:t>
            </a:r>
            <a:endParaRPr lang="fr-FR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Rappel des attendus </a:t>
            </a:r>
            <a:r>
              <a:rPr lang="fr-FR" dirty="0" smtClean="0"/>
              <a:t>: </a:t>
            </a:r>
            <a:r>
              <a:rPr lang="fr-FR" dirty="0" smtClean="0"/>
              <a:t>programme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>
              <a:lnSpc>
                <a:spcPct val="90000"/>
              </a:lnSpc>
              <a:buFont typeface="Wingdings 2"/>
              <a:buNone/>
            </a:pPr>
            <a:r>
              <a:rPr lang="fr-FR" sz="3000" dirty="0" smtClean="0"/>
              <a:t>« Les activités des élèves sont organisées, par groupes, autour d’une démarche qui consiste à :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analyser le problème à résoudre ;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imaginer des solutions ;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choisir une solution et justifier le choix d’un point de vue scientifique, technologique, socio-économique ;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formaliser la solution ;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réaliser tout ou partie de la solution ;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évaluer les performances de la solution ;  </a:t>
            </a:r>
          </a:p>
          <a:p>
            <a:pPr marL="0">
              <a:lnSpc>
                <a:spcPct val="90000"/>
              </a:lnSpc>
            </a:pPr>
            <a:r>
              <a:rPr lang="fr-FR" sz="3000" dirty="0" smtClean="0"/>
              <a:t>présenter la démarche suivie. »</a:t>
            </a:r>
          </a:p>
          <a:p>
            <a:pPr>
              <a:buFontTx/>
              <a:buChar char="-"/>
            </a:pP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 rot="20375309">
            <a:off x="4576019" y="4248023"/>
            <a:ext cx="4372652" cy="1907352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Support </a:t>
            </a:r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technologique </a:t>
            </a:r>
            <a:endParaRPr lang="fr-FR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Rappel des attendus </a:t>
            </a:r>
            <a:r>
              <a:rPr lang="fr-FR" dirty="0" smtClean="0"/>
              <a:t>: </a:t>
            </a:r>
            <a:r>
              <a:rPr lang="fr-FR" dirty="0" smtClean="0"/>
              <a:t>programme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>
              <a:buNone/>
            </a:pPr>
            <a:r>
              <a:rPr lang="fr-FR" dirty="0" smtClean="0"/>
              <a:t>« Dans le cadre de ces activités, les productions attendues peuvent être : </a:t>
            </a:r>
          </a:p>
          <a:p>
            <a:r>
              <a:rPr lang="fr-FR" dirty="0" smtClean="0"/>
              <a:t>des justifications scientifiques, technologiques, socio-économiques, etc., validant la solution proposée ; </a:t>
            </a:r>
          </a:p>
          <a:p>
            <a:r>
              <a:rPr lang="fr-FR" dirty="0" smtClean="0"/>
              <a:t>des architectures de solutions sous forme de schémas, croquis, blocs diagrammes fonctionnels et structurels ou d’algorithmes ; </a:t>
            </a:r>
          </a:p>
          <a:p>
            <a:r>
              <a:rPr lang="fr-FR" dirty="0" smtClean="0"/>
              <a:t>des documents de formalisation de la solution imaginée ; </a:t>
            </a:r>
          </a:p>
          <a:p>
            <a:r>
              <a:rPr lang="fr-FR" dirty="0" smtClean="0"/>
              <a:t>des supports de communication ; </a:t>
            </a:r>
          </a:p>
          <a:p>
            <a:r>
              <a:rPr lang="fr-FR" dirty="0" smtClean="0"/>
              <a:t>un prototype ou une maquette numérique ou matérielle. »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 rot="20375309">
            <a:off x="4530416" y="3994716"/>
            <a:ext cx="4372652" cy="2168870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Productions attendues technologiques et scientifiques</a:t>
            </a:r>
            <a:endParaRPr lang="fr-FR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Rappel des attendus : Evaluation</a:t>
            </a:r>
            <a:endParaRPr lang="fr-FR" dirty="0"/>
          </a:p>
        </p:txBody>
      </p:sp>
      <p:pic>
        <p:nvPicPr>
          <p:cNvPr id="243714" name="Picture 2"/>
          <p:cNvPicPr>
            <a:picLocks noChangeAspect="1" noChangeArrowheads="1"/>
          </p:cNvPicPr>
          <p:nvPr/>
        </p:nvPicPr>
        <p:blipFill>
          <a:blip r:embed="rId2" cstate="print"/>
          <a:srcRect l="2063" t="26100" r="43009" b="14366"/>
          <a:stretch>
            <a:fillRect/>
          </a:stretch>
        </p:blipFill>
        <p:spPr bwMode="auto">
          <a:xfrm>
            <a:off x="1012747" y="1268760"/>
            <a:ext cx="775972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à coins arrondis 4"/>
          <p:cNvSpPr/>
          <p:nvPr/>
        </p:nvSpPr>
        <p:spPr>
          <a:xfrm rot="20375309">
            <a:off x="4637700" y="4590634"/>
            <a:ext cx="4372652" cy="1553636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Compétences</a:t>
            </a:r>
          </a:p>
          <a:p>
            <a:pPr algn="ctr"/>
            <a:r>
              <a:rPr lang="fr-FR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scientifiques </a:t>
            </a:r>
            <a:endParaRPr lang="fr-FR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Caractérisation du projet de sciences de l’ingénieur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43608" y="4005064"/>
            <a:ext cx="2160240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réel</a:t>
            </a:r>
            <a:endParaRPr lang="fr-FR" sz="2800" dirty="0"/>
          </a:p>
        </p:txBody>
      </p:sp>
      <p:sp>
        <p:nvSpPr>
          <p:cNvPr id="5" name="Ellipse 4"/>
          <p:cNvSpPr/>
          <p:nvPr/>
        </p:nvSpPr>
        <p:spPr>
          <a:xfrm>
            <a:off x="179512" y="522920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mesurées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347864" y="980728"/>
            <a:ext cx="2160240" cy="165618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Cahier des charges </a:t>
            </a:r>
          </a:p>
        </p:txBody>
      </p:sp>
      <p:sp>
        <p:nvSpPr>
          <p:cNvPr id="3" name="Ellipse 2"/>
          <p:cNvSpPr/>
          <p:nvPr/>
        </p:nvSpPr>
        <p:spPr>
          <a:xfrm>
            <a:off x="5796136" y="4005064"/>
            <a:ext cx="2376264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 modélisé</a:t>
            </a:r>
            <a:endParaRPr lang="fr-FR" sz="2800" dirty="0"/>
          </a:p>
        </p:txBody>
      </p:sp>
      <p:sp>
        <p:nvSpPr>
          <p:cNvPr id="13" name="Ellipse 12"/>
          <p:cNvSpPr/>
          <p:nvPr/>
        </p:nvSpPr>
        <p:spPr>
          <a:xfrm>
            <a:off x="6516216" y="5373216"/>
            <a:ext cx="2376264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simulées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203848" y="18864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attendues</a:t>
            </a:r>
            <a:endParaRPr lang="fr-FR" b="1" dirty="0">
              <a:solidFill>
                <a:schemeClr val="tx1"/>
              </a:solidFill>
            </a:endParaRPr>
          </a:p>
        </p:txBody>
      </p:sp>
      <p:grpSp>
        <p:nvGrpSpPr>
          <p:cNvPr id="18" name="Groupe 17"/>
          <p:cNvGrpSpPr/>
          <p:nvPr/>
        </p:nvGrpSpPr>
        <p:grpSpPr>
          <a:xfrm>
            <a:off x="2534203" y="1945584"/>
            <a:ext cx="4126029" cy="3758920"/>
            <a:chOff x="2534203" y="1945584"/>
            <a:chExt cx="4126029" cy="3758920"/>
          </a:xfrm>
        </p:grpSpPr>
        <p:sp>
          <p:nvSpPr>
            <p:cNvPr id="19" name="Arc 18"/>
            <p:cNvSpPr/>
            <p:nvPr/>
          </p:nvSpPr>
          <p:spPr>
            <a:xfrm rot="2351132">
              <a:off x="2534203" y="1945584"/>
              <a:ext cx="3708302" cy="3758920"/>
            </a:xfrm>
            <a:prstGeom prst="arc">
              <a:avLst>
                <a:gd name="adj1" fmla="val 15668991"/>
                <a:gd name="adj2" fmla="val 19893629"/>
              </a:avLst>
            </a:prstGeom>
            <a:ln w="95250">
              <a:solidFill>
                <a:srgbClr val="6CA62C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20072" y="2996952"/>
              <a:ext cx="1440160" cy="6480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Conception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2534202" y="1945584"/>
            <a:ext cx="3708302" cy="3859680"/>
            <a:chOff x="2534202" y="1945584"/>
            <a:chExt cx="3708302" cy="3859680"/>
          </a:xfrm>
        </p:grpSpPr>
        <p:sp>
          <p:nvSpPr>
            <p:cNvPr id="15" name="Arc 14"/>
            <p:cNvSpPr/>
            <p:nvPr/>
          </p:nvSpPr>
          <p:spPr>
            <a:xfrm rot="2351132">
              <a:off x="2534202" y="1945584"/>
              <a:ext cx="3708302" cy="3758920"/>
            </a:xfrm>
            <a:prstGeom prst="arc">
              <a:avLst>
                <a:gd name="adj1" fmla="val 21547843"/>
                <a:gd name="adj2" fmla="val 5794099"/>
              </a:avLst>
            </a:prstGeom>
            <a:ln w="95250">
              <a:solidFill>
                <a:srgbClr val="6CA62C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07904" y="5157192"/>
              <a:ext cx="1440160" cy="6480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Réalisation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323528" y="692696"/>
            <a:ext cx="2592288" cy="11521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6CA6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Point de vue  technologique</a:t>
            </a:r>
          </a:p>
        </p:txBody>
      </p:sp>
      <p:grpSp>
        <p:nvGrpSpPr>
          <p:cNvPr id="21" name="Groupe 20"/>
          <p:cNvGrpSpPr/>
          <p:nvPr/>
        </p:nvGrpSpPr>
        <p:grpSpPr>
          <a:xfrm>
            <a:off x="1979712" y="2097984"/>
            <a:ext cx="4415193" cy="3758920"/>
            <a:chOff x="1979712" y="2097984"/>
            <a:chExt cx="4415193" cy="3758920"/>
          </a:xfrm>
        </p:grpSpPr>
        <p:sp>
          <p:nvSpPr>
            <p:cNvPr id="16" name="Arc 15"/>
            <p:cNvSpPr/>
            <p:nvPr/>
          </p:nvSpPr>
          <p:spPr>
            <a:xfrm rot="2351132">
              <a:off x="2686603" y="2097984"/>
              <a:ext cx="3708302" cy="3758920"/>
            </a:xfrm>
            <a:prstGeom prst="arc">
              <a:avLst>
                <a:gd name="adj1" fmla="val 8194677"/>
                <a:gd name="adj2" fmla="val 12103360"/>
              </a:avLst>
            </a:prstGeom>
            <a:ln w="95250">
              <a:solidFill>
                <a:srgbClr val="6CA62C"/>
              </a:solidFill>
              <a:prstDash val="sysDot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79712" y="2852936"/>
              <a:ext cx="1584176" cy="6480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6CA6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bg1"/>
                  </a:solidFill>
                </a:rPr>
                <a:t>Qualification</a:t>
              </a:r>
            </a:p>
          </p:txBody>
        </p:sp>
      </p:grpSp>
      <p:sp>
        <p:nvSpPr>
          <p:cNvPr id="22" name="Flèche droite 21"/>
          <p:cNvSpPr/>
          <p:nvPr/>
        </p:nvSpPr>
        <p:spPr>
          <a:xfrm rot="3834990">
            <a:off x="-9369" y="2475252"/>
            <a:ext cx="1995063" cy="1455807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6CA6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Objectif : le produit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43608" y="4005064"/>
            <a:ext cx="2160240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réel</a:t>
            </a:r>
            <a:endParaRPr lang="fr-FR" sz="2800" dirty="0"/>
          </a:p>
        </p:txBody>
      </p:sp>
      <p:sp>
        <p:nvSpPr>
          <p:cNvPr id="5" name="Ellipse 4"/>
          <p:cNvSpPr/>
          <p:nvPr/>
        </p:nvSpPr>
        <p:spPr>
          <a:xfrm>
            <a:off x="179512" y="522920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mesurées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347864" y="980728"/>
            <a:ext cx="2160240" cy="165618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Cahier des charges </a:t>
            </a:r>
          </a:p>
        </p:txBody>
      </p:sp>
      <p:sp>
        <p:nvSpPr>
          <p:cNvPr id="3" name="Ellipse 2"/>
          <p:cNvSpPr/>
          <p:nvPr/>
        </p:nvSpPr>
        <p:spPr>
          <a:xfrm>
            <a:off x="5796136" y="4005064"/>
            <a:ext cx="2376264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 modélisé</a:t>
            </a:r>
            <a:endParaRPr lang="fr-FR" sz="2800" dirty="0"/>
          </a:p>
        </p:txBody>
      </p:sp>
      <p:sp>
        <p:nvSpPr>
          <p:cNvPr id="13" name="Ellipse 12"/>
          <p:cNvSpPr/>
          <p:nvPr/>
        </p:nvSpPr>
        <p:spPr>
          <a:xfrm>
            <a:off x="6516216" y="5373216"/>
            <a:ext cx="2376264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simulées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203848" y="18864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attendues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8" name="Arc 17"/>
          <p:cNvSpPr/>
          <p:nvPr/>
        </p:nvSpPr>
        <p:spPr>
          <a:xfrm rot="8097706">
            <a:off x="2138279" y="1784255"/>
            <a:ext cx="4723427" cy="4441885"/>
          </a:xfrm>
          <a:prstGeom prst="arc">
            <a:avLst>
              <a:gd name="adj1" fmla="val 15726967"/>
              <a:gd name="adj2" fmla="val 453677"/>
            </a:avLst>
          </a:prstGeom>
          <a:ln w="952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6372200" y="548680"/>
            <a:ext cx="2376264" cy="108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Point de vue scientifique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563888" y="5805264"/>
            <a:ext cx="1584176" cy="8640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Elaboration, validation  du modèle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Flèche gauche 25"/>
          <p:cNvSpPr/>
          <p:nvPr/>
        </p:nvSpPr>
        <p:spPr>
          <a:xfrm rot="17270706">
            <a:off x="6795109" y="2366523"/>
            <a:ext cx="1984209" cy="1426512"/>
          </a:xfrm>
          <a:prstGeom prst="lef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Objectif : le modèle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24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043608" y="4005064"/>
            <a:ext cx="2160240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réel</a:t>
            </a:r>
            <a:endParaRPr lang="fr-FR" sz="2800" dirty="0"/>
          </a:p>
        </p:txBody>
      </p:sp>
      <p:sp>
        <p:nvSpPr>
          <p:cNvPr id="6" name="Ellipse 5"/>
          <p:cNvSpPr/>
          <p:nvPr/>
        </p:nvSpPr>
        <p:spPr>
          <a:xfrm>
            <a:off x="3347864" y="980728"/>
            <a:ext cx="2160240" cy="165618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Cahier des charges </a:t>
            </a:r>
          </a:p>
        </p:txBody>
      </p:sp>
      <p:sp>
        <p:nvSpPr>
          <p:cNvPr id="3" name="Ellipse 2"/>
          <p:cNvSpPr/>
          <p:nvPr/>
        </p:nvSpPr>
        <p:spPr>
          <a:xfrm>
            <a:off x="5796136" y="4005064"/>
            <a:ext cx="2376264" cy="151216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Système  modélisé</a:t>
            </a:r>
            <a:endParaRPr lang="fr-FR" sz="2800" dirty="0"/>
          </a:p>
        </p:txBody>
      </p:sp>
      <p:sp>
        <p:nvSpPr>
          <p:cNvPr id="15" name="Rectangle 14"/>
          <p:cNvSpPr/>
          <p:nvPr/>
        </p:nvSpPr>
        <p:spPr>
          <a:xfrm>
            <a:off x="251520" y="692696"/>
            <a:ext cx="2376264" cy="10801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Evaluation </a:t>
            </a:r>
            <a:endParaRPr lang="fr-FR" sz="2800" b="1" dirty="0">
              <a:solidFill>
                <a:schemeClr val="tx1"/>
              </a:solidFill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3275856" y="3284984"/>
            <a:ext cx="5923064" cy="3067143"/>
            <a:chOff x="3275856" y="3284984"/>
            <a:chExt cx="5923064" cy="3067143"/>
          </a:xfrm>
        </p:grpSpPr>
        <p:sp>
          <p:nvSpPr>
            <p:cNvPr id="16" name="Ellipse 15"/>
            <p:cNvSpPr/>
            <p:nvPr/>
          </p:nvSpPr>
          <p:spPr>
            <a:xfrm rot="1975889">
              <a:off x="5382496" y="3831847"/>
              <a:ext cx="3816424" cy="2520280"/>
            </a:xfrm>
            <a:prstGeom prst="ellipse">
              <a:avLst/>
            </a:prstGeom>
            <a:solidFill>
              <a:srgbClr val="FFFF00">
                <a:alpha val="3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75856" y="3284984"/>
              <a:ext cx="2088232" cy="864096"/>
            </a:xfrm>
            <a:prstGeom prst="wedgeRectCallout">
              <a:avLst>
                <a:gd name="adj1" fmla="val 64729"/>
                <a:gd name="adj2" fmla="val 42432"/>
              </a:avLst>
            </a:prstGeom>
            <a:solidFill>
              <a:srgbClr val="FFFF00">
                <a:alpha val="3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1° revue de projet : Résoudre et simuler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19" name="Arc 18"/>
          <p:cNvSpPr/>
          <p:nvPr/>
        </p:nvSpPr>
        <p:spPr>
          <a:xfrm rot="8097706">
            <a:off x="2138279" y="1784255"/>
            <a:ext cx="4723427" cy="4441885"/>
          </a:xfrm>
          <a:prstGeom prst="arc">
            <a:avLst>
              <a:gd name="adj1" fmla="val 15726967"/>
              <a:gd name="adj2" fmla="val 453677"/>
            </a:avLst>
          </a:prstGeom>
          <a:ln w="952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179512" y="522920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mesurées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6516216" y="5373216"/>
            <a:ext cx="2376264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simulées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3203848" y="188640"/>
            <a:ext cx="2376264" cy="9361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Performances  attendues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372200" y="548680"/>
            <a:ext cx="2376264" cy="108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Point de vue scientifique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563888" y="5805264"/>
            <a:ext cx="1584176" cy="8640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Elaboration, validation  du modèle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8" name="Flèche gauche 27"/>
          <p:cNvSpPr/>
          <p:nvPr/>
        </p:nvSpPr>
        <p:spPr>
          <a:xfrm rot="17270706">
            <a:off x="6795109" y="2366523"/>
            <a:ext cx="1984209" cy="1426512"/>
          </a:xfrm>
          <a:prstGeom prst="lef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Objectif : le modèle</a:t>
            </a:r>
          </a:p>
        </p:txBody>
      </p:sp>
      <p:grpSp>
        <p:nvGrpSpPr>
          <p:cNvPr id="30" name="Groupe 29"/>
          <p:cNvGrpSpPr/>
          <p:nvPr/>
        </p:nvGrpSpPr>
        <p:grpSpPr>
          <a:xfrm>
            <a:off x="-18351" y="3068960"/>
            <a:ext cx="5886495" cy="3347485"/>
            <a:chOff x="-18351" y="3068960"/>
            <a:chExt cx="5886495" cy="3347485"/>
          </a:xfrm>
        </p:grpSpPr>
        <p:sp>
          <p:nvSpPr>
            <p:cNvPr id="18" name="Ellipse 17"/>
            <p:cNvSpPr/>
            <p:nvPr/>
          </p:nvSpPr>
          <p:spPr>
            <a:xfrm rot="19652681">
              <a:off x="-18351" y="3896165"/>
              <a:ext cx="3816424" cy="2520280"/>
            </a:xfrm>
            <a:prstGeom prst="ellipse">
              <a:avLst/>
            </a:prstGeom>
            <a:solidFill>
              <a:srgbClr val="FFFF00">
                <a:alpha val="3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779912" y="3068960"/>
              <a:ext cx="2088232" cy="864096"/>
            </a:xfrm>
            <a:prstGeom prst="wedgeRectCallout">
              <a:avLst>
                <a:gd name="adj1" fmla="val -69904"/>
                <a:gd name="adj2" fmla="val 50329"/>
              </a:avLst>
            </a:prstGeom>
            <a:solidFill>
              <a:srgbClr val="FFFF00">
                <a:alpha val="3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2° revue de projet : Expérimenter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0" y="2204864"/>
            <a:ext cx="9144000" cy="4653135"/>
            <a:chOff x="0" y="2204864"/>
            <a:chExt cx="9144000" cy="4653135"/>
          </a:xfrm>
        </p:grpSpPr>
        <p:sp>
          <p:nvSpPr>
            <p:cNvPr id="23" name="Ellipse 22"/>
            <p:cNvSpPr/>
            <p:nvPr/>
          </p:nvSpPr>
          <p:spPr>
            <a:xfrm>
              <a:off x="0" y="3356992"/>
              <a:ext cx="9144000" cy="3501007"/>
            </a:xfrm>
            <a:prstGeom prst="ellipse">
              <a:avLst/>
            </a:prstGeom>
            <a:solidFill>
              <a:srgbClr val="FFFF00">
                <a:alpha val="34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043608" y="2204864"/>
              <a:ext cx="2088232" cy="1008112"/>
            </a:xfrm>
            <a:prstGeom prst="wedgeRectCallout">
              <a:avLst>
                <a:gd name="adj1" fmla="val 71265"/>
                <a:gd name="adj2" fmla="val 70862"/>
              </a:avLst>
            </a:prstGeom>
            <a:solidFill>
              <a:srgbClr val="FFFF00">
                <a:alpha val="3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Soutenance : Valider le modèle  </a:t>
              </a:r>
            </a:p>
            <a:p>
              <a:pPr algn="ctr"/>
              <a:r>
                <a:rPr lang="fr-FR" i="1" dirty="0" smtClean="0">
                  <a:solidFill>
                    <a:schemeClr val="tx1"/>
                  </a:solidFill>
                </a:rPr>
                <a:t>(et communiquer)</a:t>
              </a:r>
              <a:endParaRPr lang="fr-FR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590</Words>
  <Application>Microsoft Office PowerPoint</Application>
  <PresentationFormat>Affichage à l'écran (4:3)</PresentationFormat>
  <Paragraphs>137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0" baseType="lpstr">
      <vt:lpstr>Conception personnalisée</vt:lpstr>
      <vt:lpstr>Solstice</vt:lpstr>
      <vt:lpstr>Le projet de sciences de l’ingénieur :</vt:lpstr>
      <vt:lpstr>Rappel des attendus : programme</vt:lpstr>
      <vt:lpstr>Rappel des attendus : programme</vt:lpstr>
      <vt:lpstr>Rappel des attendus : programme</vt:lpstr>
      <vt:lpstr>Rappel des attendus : Evaluation</vt:lpstr>
      <vt:lpstr>Caractérisation du projet de sciences de l’ingénieur</vt:lpstr>
      <vt:lpstr>Diapositive 7</vt:lpstr>
      <vt:lpstr>Diapositive 8</vt:lpstr>
      <vt:lpstr>Diapositive 9</vt:lpstr>
      <vt:lpstr>Diapositive 10</vt:lpstr>
      <vt:lpstr>Typologie des projets de sciences de l’ingénieur</vt:lpstr>
      <vt:lpstr>4 types de projets </vt:lpstr>
      <vt:lpstr>1 - Modification ou amélioration d'un produit existant</vt:lpstr>
      <vt:lpstr>2 - Conception d’un produit par assemblage de composants </vt:lpstr>
      <vt:lpstr>3 - Projet scientifique </vt:lpstr>
      <vt:lpstr>4 - Recherche développement </vt:lpstr>
      <vt:lpstr>Bilan et pistes d’évolution</vt:lpstr>
      <vt:lpstr>Diapositive 18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David Helard</dc:creator>
  <cp:lastModifiedBy>Lenovo User</cp:lastModifiedBy>
  <cp:revision>190</cp:revision>
  <dcterms:created xsi:type="dcterms:W3CDTF">2013-09-29T17:30:17Z</dcterms:created>
  <dcterms:modified xsi:type="dcterms:W3CDTF">2014-03-26T19:19:21Z</dcterms:modified>
</cp:coreProperties>
</file>