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4" r:id="rId3"/>
    <p:sldId id="285" r:id="rId4"/>
    <p:sldId id="311" r:id="rId5"/>
    <p:sldId id="312" r:id="rId6"/>
    <p:sldId id="313" r:id="rId7"/>
    <p:sldId id="310" r:id="rId8"/>
    <p:sldId id="314" r:id="rId9"/>
    <p:sldId id="288" r:id="rId10"/>
    <p:sldId id="315" r:id="rId11"/>
    <p:sldId id="287" r:id="rId12"/>
    <p:sldId id="316" r:id="rId13"/>
    <p:sldId id="318" r:id="rId14"/>
    <p:sldId id="262" r:id="rId15"/>
    <p:sldId id="291" r:id="rId16"/>
    <p:sldId id="317" r:id="rId17"/>
    <p:sldId id="257" r:id="rId18"/>
    <p:sldId id="277" r:id="rId19"/>
    <p:sldId id="267" r:id="rId20"/>
    <p:sldId id="322" r:id="rId21"/>
    <p:sldId id="295" r:id="rId22"/>
    <p:sldId id="320" r:id="rId23"/>
    <p:sldId id="321" r:id="rId24"/>
    <p:sldId id="306" r:id="rId25"/>
    <p:sldId id="305" r:id="rId26"/>
    <p:sldId id="297" r:id="rId27"/>
    <p:sldId id="293" r:id="rId28"/>
    <p:sldId id="279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9A00"/>
    <a:srgbClr val="4BAF42"/>
    <a:srgbClr val="A24B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559" autoAdjust="0"/>
    <p:restoredTop sz="96953" autoAdjust="0"/>
  </p:normalViewPr>
  <p:slideViewPr>
    <p:cSldViewPr snapToGrid="0" snapToObjects="1">
      <p:cViewPr>
        <p:scale>
          <a:sx n="80" d="100"/>
          <a:sy n="80" d="100"/>
        </p:scale>
        <p:origin x="-1026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9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go-fse\Documents\Dropbox\lyc&#233;e\ssi\tapis%20TC4\Mesures%20TC4\mesures%20tc4%204km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go-fse\Documents\Dropbox\lyc&#233;e\ssi\tapis%20TC4\Mesures%20TC4\mesures%20tc4%2016%20km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>
        <c:manualLayout>
          <c:layoutTarget val="inner"/>
          <c:xMode val="edge"/>
          <c:yMode val="edge"/>
          <c:x val="7.2182852143482093E-2"/>
          <c:y val="7.454870224555267E-2"/>
          <c:w val="0.63247681539807565"/>
          <c:h val="0.8326195683872849"/>
        </c:manualLayout>
      </c:layout>
      <c:scatterChart>
        <c:scatterStyle val="smoothMarker"/>
        <c:ser>
          <c:idx val="0"/>
          <c:order val="0"/>
          <c:tx>
            <c:v>4 km/h TC4</c:v>
          </c:tx>
          <c:xVal>
            <c:numRef>
              <c:f>Feuil1!$A$10:$A$15</c:f>
              <c:numCache>
                <c:formatCode>General</c:formatCode>
                <c:ptCount val="6"/>
                <c:pt idx="0">
                  <c:v>0.5</c:v>
                </c:pt>
                <c:pt idx="1">
                  <c:v>1.5</c:v>
                </c:pt>
                <c:pt idx="2">
                  <c:v>3</c:v>
                </c:pt>
                <c:pt idx="3">
                  <c:v>5</c:v>
                </c:pt>
                <c:pt idx="4">
                  <c:v>20</c:v>
                </c:pt>
                <c:pt idx="5">
                  <c:v>30</c:v>
                </c:pt>
              </c:numCache>
            </c:numRef>
          </c:xVal>
          <c:yVal>
            <c:numRef>
              <c:f>Feuil1!$C$10:$C$15</c:f>
              <c:numCache>
                <c:formatCode>General</c:formatCode>
                <c:ptCount val="6"/>
                <c:pt idx="0">
                  <c:v>2.1</c:v>
                </c:pt>
                <c:pt idx="1">
                  <c:v>6.4</c:v>
                </c:pt>
                <c:pt idx="2">
                  <c:v>12.9</c:v>
                </c:pt>
                <c:pt idx="3">
                  <c:v>21.5</c:v>
                </c:pt>
                <c:pt idx="4">
                  <c:v>86.1</c:v>
                </c:pt>
                <c:pt idx="5">
                  <c:v>129</c:v>
                </c:pt>
              </c:numCache>
            </c:numRef>
          </c:yVal>
          <c:smooth val="1"/>
        </c:ser>
        <c:ser>
          <c:idx val="3"/>
          <c:order val="1"/>
          <c:tx>
            <c:v>4 Km/h VO2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Feuil1!$A$10:$A$15</c:f>
              <c:numCache>
                <c:formatCode>General</c:formatCode>
                <c:ptCount val="6"/>
                <c:pt idx="0">
                  <c:v>0.5</c:v>
                </c:pt>
                <c:pt idx="1">
                  <c:v>1.5</c:v>
                </c:pt>
                <c:pt idx="2">
                  <c:v>3</c:v>
                </c:pt>
                <c:pt idx="3">
                  <c:v>5</c:v>
                </c:pt>
                <c:pt idx="4">
                  <c:v>20</c:v>
                </c:pt>
                <c:pt idx="5">
                  <c:v>30</c:v>
                </c:pt>
              </c:numCache>
            </c:numRef>
          </c:xVal>
          <c:yVal>
            <c:numRef>
              <c:f>Feuil1!$D$10:$D$15</c:f>
              <c:numCache>
                <c:formatCode>General</c:formatCode>
                <c:ptCount val="6"/>
                <c:pt idx="0">
                  <c:v>3</c:v>
                </c:pt>
                <c:pt idx="1">
                  <c:v>9</c:v>
                </c:pt>
                <c:pt idx="2">
                  <c:v>17</c:v>
                </c:pt>
                <c:pt idx="3">
                  <c:v>29</c:v>
                </c:pt>
                <c:pt idx="4">
                  <c:v>116</c:v>
                </c:pt>
                <c:pt idx="5">
                  <c:v>174</c:v>
                </c:pt>
              </c:numCache>
            </c:numRef>
          </c:yVal>
          <c:smooth val="1"/>
        </c:ser>
        <c:axId val="64723200"/>
        <c:axId val="65491328"/>
      </c:scatterChart>
      <c:valAx>
        <c:axId val="64723200"/>
        <c:scaling>
          <c:orientation val="minMax"/>
        </c:scaling>
        <c:axPos val="b"/>
        <c:numFmt formatCode="General" sourceLinked="1"/>
        <c:tickLblPos val="nextTo"/>
        <c:crossAx val="65491328"/>
        <c:crosses val="autoZero"/>
        <c:crossBetween val="midCat"/>
      </c:valAx>
      <c:valAx>
        <c:axId val="65491328"/>
        <c:scaling>
          <c:orientation val="minMax"/>
        </c:scaling>
        <c:axPos val="l"/>
        <c:majorGridlines/>
        <c:numFmt formatCode="General" sourceLinked="1"/>
        <c:tickLblPos val="nextTo"/>
        <c:crossAx val="64723200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>
        <c:manualLayout>
          <c:layoutTarget val="inner"/>
          <c:xMode val="edge"/>
          <c:yMode val="edge"/>
          <c:x val="0.20829396325459321"/>
          <c:y val="2.8252405949256338E-2"/>
          <c:w val="0.62019903762029804"/>
          <c:h val="0.8326195683872849"/>
        </c:manualLayout>
      </c:layout>
      <c:scatterChart>
        <c:scatterStyle val="smoothMarker"/>
        <c:ser>
          <c:idx val="1"/>
          <c:order val="0"/>
          <c:tx>
            <c:v>16 km/h TC4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chemeClr val="accent1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Feuil1!$A$16:$A$21</c:f>
              <c:numCache>
                <c:formatCode>General</c:formatCode>
                <c:ptCount val="6"/>
                <c:pt idx="0">
                  <c:v>0.5</c:v>
                </c:pt>
                <c:pt idx="1">
                  <c:v>1.5</c:v>
                </c:pt>
                <c:pt idx="2">
                  <c:v>3</c:v>
                </c:pt>
                <c:pt idx="3">
                  <c:v>5</c:v>
                </c:pt>
                <c:pt idx="4">
                  <c:v>20</c:v>
                </c:pt>
                <c:pt idx="5">
                  <c:v>30</c:v>
                </c:pt>
              </c:numCache>
            </c:numRef>
          </c:xVal>
          <c:yVal>
            <c:numRef>
              <c:f>Feuil1!$C$16:$C$21</c:f>
              <c:numCache>
                <c:formatCode>General</c:formatCode>
                <c:ptCount val="6"/>
                <c:pt idx="0">
                  <c:v>11.9</c:v>
                </c:pt>
                <c:pt idx="1">
                  <c:v>35.9</c:v>
                </c:pt>
                <c:pt idx="2">
                  <c:v>72.2</c:v>
                </c:pt>
                <c:pt idx="3">
                  <c:v>120</c:v>
                </c:pt>
                <c:pt idx="4">
                  <c:v>478</c:v>
                </c:pt>
                <c:pt idx="5">
                  <c:v>718</c:v>
                </c:pt>
              </c:numCache>
            </c:numRef>
          </c:yVal>
          <c:smooth val="1"/>
        </c:ser>
        <c:ser>
          <c:idx val="4"/>
          <c:order val="1"/>
          <c:tx>
            <c:v>16 km/h VO2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Feuil1!$A$16:$A$21</c:f>
              <c:numCache>
                <c:formatCode>General</c:formatCode>
                <c:ptCount val="6"/>
                <c:pt idx="0">
                  <c:v>0.5</c:v>
                </c:pt>
                <c:pt idx="1">
                  <c:v>1.5</c:v>
                </c:pt>
                <c:pt idx="2">
                  <c:v>3</c:v>
                </c:pt>
                <c:pt idx="3">
                  <c:v>5</c:v>
                </c:pt>
                <c:pt idx="4">
                  <c:v>20</c:v>
                </c:pt>
                <c:pt idx="5">
                  <c:v>30</c:v>
                </c:pt>
              </c:numCache>
            </c:numRef>
          </c:xVal>
          <c:yVal>
            <c:numRef>
              <c:f>Feuil1!$D$16:$D$21</c:f>
              <c:numCache>
                <c:formatCode>General</c:formatCode>
                <c:ptCount val="6"/>
                <c:pt idx="0">
                  <c:v>11</c:v>
                </c:pt>
                <c:pt idx="3">
                  <c:v>110</c:v>
                </c:pt>
                <c:pt idx="4">
                  <c:v>440</c:v>
                </c:pt>
                <c:pt idx="5">
                  <c:v>659</c:v>
                </c:pt>
              </c:numCache>
            </c:numRef>
          </c:yVal>
          <c:smooth val="1"/>
        </c:ser>
        <c:axId val="65515520"/>
        <c:axId val="65517440"/>
      </c:scatterChart>
      <c:valAx>
        <c:axId val="65515520"/>
        <c:scaling>
          <c:orientation val="minMax"/>
        </c:scaling>
        <c:axPos val="b"/>
        <c:numFmt formatCode="General" sourceLinked="1"/>
        <c:tickLblPos val="nextTo"/>
        <c:crossAx val="65517440"/>
        <c:crosses val="autoZero"/>
        <c:crossBetween val="midCat"/>
      </c:valAx>
      <c:valAx>
        <c:axId val="65517440"/>
        <c:scaling>
          <c:orientation val="minMax"/>
        </c:scaling>
        <c:axPos val="l"/>
        <c:majorGridlines/>
        <c:numFmt formatCode="General" sourceLinked="1"/>
        <c:tickLblPos val="nextTo"/>
        <c:crossAx val="65515520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1CEE6-CDCF-4088-8E10-73042D9C831D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E089-A6FE-4E8D-99E5-E7E66EF076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Intitulé séquence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Couleur tapis couleur vo2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5 élèves sur 2 PC décrire le modèle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Améliorer le modèle dans la perspective</a:t>
            </a:r>
            <a:r>
              <a:rPr lang="fr-FR" baseline="0" dirty="0" smtClean="0"/>
              <a:t> d’améliorer le tapis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Animation apport de connaissance </a:t>
            </a:r>
            <a:r>
              <a:rPr lang="fr-FR" baseline="0" dirty="0" smtClean="0"/>
              <a:t> photo élève au tableau définir P et 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mtClean="0"/>
              <a:t>Reformuler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Question </a:t>
            </a:r>
            <a:r>
              <a:rPr lang="fr-FR" dirty="0" err="1" smtClean="0"/>
              <a:t>auquelle</a:t>
            </a:r>
            <a:r>
              <a:rPr lang="fr-FR" dirty="0" smtClean="0"/>
              <a:t> nous devons </a:t>
            </a:r>
            <a:r>
              <a:rPr lang="fr-FR" dirty="0" err="1" smtClean="0"/>
              <a:t>repondre</a:t>
            </a:r>
            <a:r>
              <a:rPr lang="fr-FR" dirty="0" smtClean="0"/>
              <a:t> lors du </a:t>
            </a:r>
            <a:r>
              <a:rPr lang="fr-FR" dirty="0" err="1" smtClean="0"/>
              <a:t>séminiare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Programme découpé en compétences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Code couleur à indiquer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Préciser</a:t>
            </a:r>
            <a:r>
              <a:rPr lang="fr-FR" baseline="0" dirty="0" smtClean="0"/>
              <a:t> que les 2 parties de TP s’enchainent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5 élèves travaillent ensemble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E089-A6FE-4E8D-99E5-E7E66EF07605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4723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7359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314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6864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5395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9122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697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7044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929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5875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718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1D7E9-ECC1-0547-B45C-F1805FDAED1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0C5DA-979A-5D4E-B00A-67416AB9609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1375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9.jpeg"/><Relationship Id="rId7" Type="http://schemas.openxmlformats.org/officeDocument/2006/relationships/image" Target="../media/image16.jpeg"/><Relationship Id="rId12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7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Relationship Id="rId9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1180213" y="1041648"/>
            <a:ext cx="6889900" cy="2813797"/>
          </a:xfrm>
          <a:prstGeom prst="ellipse">
            <a:avLst/>
          </a:prstGeom>
          <a:gradFill>
            <a:gsLst>
              <a:gs pos="67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Logo_AcLil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429" y="6101359"/>
            <a:ext cx="911521" cy="622872"/>
          </a:xfrm>
          <a:prstGeom prst="rect">
            <a:avLst/>
          </a:prstGeom>
        </p:spPr>
      </p:pic>
      <p:pic>
        <p:nvPicPr>
          <p:cNvPr id="29698" name="Picture 2" descr="http://lsenez.free.fr/IMG/jpg/Chaine-d-info-et-d--nerg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2718" y="1879764"/>
            <a:ext cx="5209954" cy="309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3491" y="-153615"/>
            <a:ext cx="8022336" cy="1470025"/>
          </a:xfrm>
        </p:spPr>
        <p:txBody>
          <a:bodyPr>
            <a:normAutofit/>
          </a:bodyPr>
          <a:lstStyle/>
          <a:p>
            <a:r>
              <a:rPr lang="fr-F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Sciences de l’Ingénieur en 1</a:t>
            </a:r>
            <a:r>
              <a:rPr lang="fr-FR" sz="40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ère</a:t>
            </a:r>
            <a:r>
              <a:rPr lang="fr-F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S </a:t>
            </a:r>
            <a:endParaRPr lang="fr-F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7453" y="1148361"/>
            <a:ext cx="6400800" cy="738718"/>
          </a:xfrm>
        </p:spPr>
        <p:txBody>
          <a:bodyPr>
            <a:normAutofit/>
          </a:bodyPr>
          <a:lstStyle/>
          <a:p>
            <a:r>
              <a:rPr lang="fr-F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Séquence 4</a:t>
            </a:r>
            <a:endParaRPr lang="fr-F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478125" y="4775365"/>
            <a:ext cx="8197702" cy="1948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Analyser le comportement de la chaine d’information d’un système</a:t>
            </a:r>
            <a:r>
              <a:rPr lang="fr-FR" sz="4000" b="1" i="1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fr-FR" sz="4000" b="1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66683" y="6225237"/>
            <a:ext cx="259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accent1">
                    <a:lumMod val="75000"/>
                  </a:schemeClr>
                </a:solidFill>
              </a:rPr>
              <a:t>Roubaix 27 mars 2014</a:t>
            </a:r>
            <a:endParaRPr lang="fr-FR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5122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lsenez.free.fr/IMG/jpg/Chaine-d-info-et-d--nerg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4802" y="3030410"/>
            <a:ext cx="5209954" cy="309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3157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Apport de connaissances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 descr="balance 2.jpg"/>
          <p:cNvPicPr>
            <a:picLocks noChangeAspect="1"/>
          </p:cNvPicPr>
          <p:nvPr/>
        </p:nvPicPr>
        <p:blipFill>
          <a:blip r:embed="rId3"/>
          <a:srcRect l="6066" t="7213" r="6721" b="6667"/>
          <a:stretch>
            <a:fillRect/>
          </a:stretch>
        </p:blipFill>
        <p:spPr>
          <a:xfrm>
            <a:off x="97771" y="2189960"/>
            <a:ext cx="3537031" cy="3492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5261548" y="2473377"/>
            <a:ext cx="260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634802" y="1580573"/>
            <a:ext cx="568876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Objectif </a:t>
            </a:r>
            <a:r>
              <a:rPr lang="fr-FR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Notions générales sur la chaine d’information (cours)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16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866287" y="20064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532264" y="983292"/>
          <a:ext cx="8170536" cy="402732"/>
        </p:xfrm>
        <a:graphic>
          <a:graphicData uri="http://schemas.openxmlformats.org/drawingml/2006/table">
            <a:tbl>
              <a:tblPr/>
              <a:tblGrid>
                <a:gridCol w="1041495"/>
                <a:gridCol w="5069071"/>
                <a:gridCol w="907913"/>
                <a:gridCol w="391390"/>
                <a:gridCol w="389178"/>
                <a:gridCol w="371489"/>
              </a:tblGrid>
              <a:tr h="4027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Apport de connaissance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Structure générale de la chaine d’information et lancement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zoom_400PX_mediacom_4483693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0" y="1633184"/>
            <a:ext cx="4939125" cy="5139628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93290" y="3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Tapis de course TC4</a:t>
            </a:r>
            <a:endParaRPr kumimoji="0" lang="fr-FR" sz="4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336109" y="9832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74" name="AutoShape 2" descr="http://www.toptensport.ch/htdocs/images/Pictures/Petits_trucs/Mini_Stepp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http://www.toptensport.ch/htdocs/images/Pictures/Petits_trucs/Mini_Stepp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314234" y="1148662"/>
            <a:ext cx="6523294" cy="474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système complet de fitness à domicile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-   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Vitesse : 16 km/h maxi 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2000" dirty="0" smtClean="0">
                <a:cs typeface="Arial"/>
              </a:rPr>
              <a:t>-     Moteur : 2,25 CV continu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Inclinaison jusqu’à 10%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16 programmes (8 calories / 8 performances)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HP intégrés. Compatibilité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Ipod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, Mp3 et coaching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DomyosJiwok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Pliage vertical sécurisé par pistons. Roulettes de déplacement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Affichage console : temps, distance, vitesse, calories, fréquence cardiaque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000" noProof="0" dirty="0" smtClean="0">
                <a:cs typeface="Arial"/>
              </a:rPr>
              <a:t>Ordre de prix 540€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037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fr-FR" sz="4400" b="1" i="0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ère</a:t>
            </a:r>
            <a:r>
              <a:rPr kumimoji="0" lang="fr-FR" sz="4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partie de l’activité pratique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61548" y="2473377"/>
            <a:ext cx="260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59949" y="1698171"/>
            <a:ext cx="5688767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Première problématique: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D’où viennent les informations affichées par le système?</a:t>
            </a:r>
            <a:endParaRPr lang="fr-FR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/>
              <a:t>Objectifs à conforter: </a:t>
            </a:r>
          </a:p>
          <a:p>
            <a:r>
              <a:rPr lang="fr-FR" sz="2000" dirty="0" smtClean="0"/>
              <a:t>Exprimer besoins et fonctions de service.</a:t>
            </a:r>
          </a:p>
          <a:p>
            <a:r>
              <a:rPr lang="fr-FR" sz="2000" dirty="0" smtClean="0"/>
              <a:t> Compléter l’</a:t>
            </a:r>
            <a:r>
              <a:rPr lang="fr-FR" sz="2000" dirty="0" err="1" smtClean="0"/>
              <a:t>actigramme</a:t>
            </a:r>
            <a:r>
              <a:rPr lang="fr-FR" sz="2000" dirty="0" smtClean="0"/>
              <a:t> A-0 de la méthode SADT. </a:t>
            </a:r>
          </a:p>
          <a:p>
            <a:endParaRPr lang="fr-FR" sz="10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/>
              <a:t>Objectifs nouveaux:</a:t>
            </a:r>
          </a:p>
          <a:p>
            <a:r>
              <a:rPr lang="fr-FR" sz="2000" dirty="0" smtClean="0"/>
              <a:t>Identifier les composants  réalisant les fonctions acquérir ,traiter et communiquer.</a:t>
            </a:r>
          </a:p>
          <a:p>
            <a:endParaRPr lang="fr-FR" sz="1000" dirty="0" smtClean="0"/>
          </a:p>
          <a:p>
            <a:r>
              <a:rPr lang="fr-FR" sz="2000" dirty="0" smtClean="0"/>
              <a:t>Identifier et décrire la chaine d’information.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14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20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336109" y="9832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74" name="AutoShape 2" descr="http://www.toptensport.ch/htdocs/images/Pictures/Petits_trucs/Mini_Stepp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http://www.toptensport.ch/htdocs/images/Pictures/Petits_trucs/Mini_Stepp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Espace réservé du contenu 3" descr="image du tapis TC4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2" r="-40915"/>
          <a:stretch>
            <a:fillRect/>
          </a:stretch>
        </p:blipFill>
        <p:spPr>
          <a:xfrm>
            <a:off x="155575" y="2126292"/>
            <a:ext cx="4932620" cy="3602199"/>
          </a:xfrm>
        </p:spPr>
      </p:pic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532264" y="983292"/>
          <a:ext cx="8170536" cy="402732"/>
        </p:xfrm>
        <a:graphic>
          <a:graphicData uri="http://schemas.openxmlformats.org/drawingml/2006/table">
            <a:tbl>
              <a:tblPr/>
              <a:tblGrid>
                <a:gridCol w="1041495"/>
                <a:gridCol w="5069071"/>
                <a:gridCol w="907913"/>
                <a:gridCol w="391390"/>
                <a:gridCol w="389178"/>
                <a:gridCol w="371489"/>
              </a:tblGrid>
              <a:tr h="4027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Travaux pratiques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Identifier et décrire la chaine d'information. Identifier les composants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eleve-p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51" y="1045361"/>
            <a:ext cx="894854" cy="928092"/>
          </a:xfrm>
          <a:prstGeom prst="rect">
            <a:avLst/>
          </a:prstGeom>
        </p:spPr>
      </p:pic>
      <p:pic>
        <p:nvPicPr>
          <p:cNvPr id="9" name="Picture 4" descr="http://assets.domyos.com/p/800PX_mediacom_408002617.jpg"/>
          <p:cNvPicPr>
            <a:picLocks noChangeAspect="1" noChangeArrowheads="1"/>
          </p:cNvPicPr>
          <p:nvPr/>
        </p:nvPicPr>
        <p:blipFill>
          <a:blip r:embed="rId4"/>
          <a:srcRect l="12320" t="10484" r="7680"/>
          <a:stretch>
            <a:fillRect/>
          </a:stretch>
        </p:blipFill>
        <p:spPr bwMode="auto">
          <a:xfrm>
            <a:off x="6209666" y="3497942"/>
            <a:ext cx="2731134" cy="305599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57198" y="3229952"/>
            <a:ext cx="37519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"/>
                <a:cs typeface="Arial"/>
              </a:rPr>
              <a:t>Pendant l’utilisation du tapis de course, ce dernier affiche :</a:t>
            </a:r>
          </a:p>
          <a:p>
            <a:r>
              <a:rPr lang="fr-FR" sz="2400" dirty="0" smtClean="0">
                <a:latin typeface="Arial"/>
                <a:cs typeface="Arial"/>
              </a:rPr>
              <a:t>- La vitesse de pratique</a:t>
            </a:r>
          </a:p>
          <a:p>
            <a:r>
              <a:rPr lang="fr-FR" sz="2400" dirty="0" smtClean="0">
                <a:latin typeface="Arial"/>
                <a:cs typeface="Arial"/>
              </a:rPr>
              <a:t>- Le temps de pratique</a:t>
            </a:r>
          </a:p>
          <a:p>
            <a:r>
              <a:rPr lang="fr-FR" sz="2400" dirty="0" smtClean="0">
                <a:latin typeface="Arial"/>
                <a:cs typeface="Arial"/>
              </a:rPr>
              <a:t>- La distance parcourue</a:t>
            </a:r>
          </a:p>
          <a:p>
            <a:r>
              <a:rPr lang="fr-FR" sz="2400" dirty="0" smtClean="0">
                <a:latin typeface="Arial"/>
                <a:cs typeface="Arial"/>
              </a:rPr>
              <a:t>- La fréquence cardiaque</a:t>
            </a:r>
          </a:p>
          <a:p>
            <a:r>
              <a:rPr lang="fr-FR" sz="2400" dirty="0" smtClean="0">
                <a:latin typeface="Arial"/>
                <a:cs typeface="Arial"/>
              </a:rPr>
              <a:t>- Les calories dépensées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94991" y="1209217"/>
            <a:ext cx="81458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A partir de la documentation, de la manipulation du système, les élèves par groupe de 5 découvrent les informations affichées</a:t>
            </a:r>
          </a:p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13386"/>
            <a:ext cx="8229600" cy="1143000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Informations affichées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11" name="Espace réservé du contenu 10" descr="800PX_mediacom_822315_20130909214022973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09142" y="2347990"/>
            <a:ext cx="2380342" cy="23803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eleve-p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839" y="1045361"/>
            <a:ext cx="894854" cy="928092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76224" y="4"/>
            <a:ext cx="8867775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Chaine d’information du tapis de course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 descr="chaine tapis tc4.JPG"/>
          <p:cNvPicPr>
            <a:picLocks noChangeAspect="1"/>
          </p:cNvPicPr>
          <p:nvPr/>
        </p:nvPicPr>
        <p:blipFill>
          <a:blip r:embed="rId4"/>
          <a:srcRect t="7508"/>
          <a:stretch>
            <a:fillRect/>
          </a:stretch>
        </p:blipFill>
        <p:spPr>
          <a:xfrm>
            <a:off x="1113316" y="2281423"/>
            <a:ext cx="7392509" cy="457657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17594" y="1070434"/>
            <a:ext cx="70099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 smtClean="0"/>
              <a:t>2 élèves travaillent sur l’inclinaison</a:t>
            </a:r>
          </a:p>
          <a:p>
            <a:pPr algn="ctr"/>
            <a:r>
              <a:rPr lang="fr-FR" sz="2000" dirty="0" smtClean="0"/>
              <a:t>&amp;</a:t>
            </a:r>
          </a:p>
          <a:p>
            <a:pPr algn="ctr"/>
            <a:r>
              <a:rPr lang="fr-FR" sz="2500" dirty="0" smtClean="0"/>
              <a:t>3 élèves travaillent sur le défilement du tapis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4238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9318171" cy="1143000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Synthèse et structuration des connaissances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8" descr="P1050635.JPG"/>
          <p:cNvPicPr>
            <a:picLocks noChangeAspect="1"/>
          </p:cNvPicPr>
          <p:nvPr/>
        </p:nvPicPr>
        <p:blipFill>
          <a:blip r:embed="rId2"/>
          <a:srcRect l="23140" r="20697" b="37674"/>
          <a:stretch>
            <a:fillRect/>
          </a:stretch>
        </p:blipFill>
        <p:spPr>
          <a:xfrm>
            <a:off x="324251" y="1667617"/>
            <a:ext cx="900000" cy="749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capteurs cordeuse 1.JPG"/>
          <p:cNvPicPr>
            <a:picLocks noChangeAspect="1"/>
          </p:cNvPicPr>
          <p:nvPr/>
        </p:nvPicPr>
        <p:blipFill>
          <a:blip r:embed="rId3"/>
          <a:srcRect l="11294" t="6821" r="63334" b="9399"/>
          <a:stretch>
            <a:fillRect/>
          </a:stretch>
        </p:blipFill>
        <p:spPr>
          <a:xfrm>
            <a:off x="324251" y="4768076"/>
            <a:ext cx="900000" cy="672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 descr="DSCN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51" y="2607760"/>
            <a:ext cx="900000" cy="675000"/>
          </a:xfrm>
          <a:prstGeom prst="roundRect">
            <a:avLst>
              <a:gd name="adj" fmla="val 79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 13" descr="1515.jpg"/>
          <p:cNvPicPr>
            <a:picLocks noChangeAspect="1"/>
          </p:cNvPicPr>
          <p:nvPr/>
        </p:nvPicPr>
        <p:blipFill>
          <a:blip r:embed="rId5"/>
          <a:srcRect l="45935" t="15676" r="19377" b="15319"/>
          <a:stretch>
            <a:fillRect/>
          </a:stretch>
        </p:blipFill>
        <p:spPr>
          <a:xfrm>
            <a:off x="325241" y="5655993"/>
            <a:ext cx="900000" cy="897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 15" descr="odometre photo 02.PNG"/>
          <p:cNvPicPr>
            <a:picLocks noChangeAspect="1"/>
          </p:cNvPicPr>
          <p:nvPr/>
        </p:nvPicPr>
        <p:blipFill>
          <a:blip r:embed="rId6"/>
          <a:srcRect r="9417" b="42766"/>
          <a:stretch>
            <a:fillRect/>
          </a:stretch>
        </p:blipFill>
        <p:spPr>
          <a:xfrm>
            <a:off x="324251" y="3510330"/>
            <a:ext cx="900000" cy="87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Espace réservé du contenu 10" descr="800PX_mediacom_822315_20130909214022973.jpg"/>
          <p:cNvPicPr>
            <a:picLocks noGrp="1" noChangeAspect="1"/>
          </p:cNvPicPr>
          <p:nvPr>
            <p:ph idx="1"/>
          </p:nvPr>
        </p:nvPicPr>
        <p:blipFill>
          <a:blip r:embed="rId7"/>
          <a:srcRect t="39270" r="18820" b="14299"/>
          <a:stretch>
            <a:fillRect/>
          </a:stretch>
        </p:blipFill>
        <p:spPr>
          <a:xfrm>
            <a:off x="7802801" y="1667617"/>
            <a:ext cx="900000" cy="514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Espace réservé du contenu 3" descr="1171722229.jpg"/>
          <p:cNvPicPr>
            <a:picLocks noChangeAspect="1"/>
          </p:cNvPicPr>
          <p:nvPr/>
        </p:nvPicPr>
        <p:blipFill>
          <a:blip r:embed="rId8"/>
          <a:srcRect t="51780" r="35604"/>
          <a:stretch>
            <a:fillRect/>
          </a:stretch>
        </p:blipFill>
        <p:spPr>
          <a:xfrm>
            <a:off x="7802801" y="2607760"/>
            <a:ext cx="900000" cy="338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Image 21" descr="Mini_Stepper.JPG"/>
          <p:cNvPicPr>
            <a:picLocks noChangeAspect="1"/>
          </p:cNvPicPr>
          <p:nvPr/>
        </p:nvPicPr>
        <p:blipFill>
          <a:blip r:embed="rId9"/>
          <a:srcRect t="36775" r="56949" b="25366"/>
          <a:stretch>
            <a:fillRect/>
          </a:stretch>
        </p:blipFill>
        <p:spPr>
          <a:xfrm>
            <a:off x="7836169" y="3282760"/>
            <a:ext cx="866632" cy="763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Image 22" descr="robomow-rl555_-_controle.jpg"/>
          <p:cNvPicPr>
            <a:picLocks noChangeAspect="1"/>
          </p:cNvPicPr>
          <p:nvPr/>
        </p:nvPicPr>
        <p:blipFill>
          <a:blip r:embed="rId10"/>
          <a:srcRect l="21582" t="28187" r="31134" b="33220"/>
          <a:stretch>
            <a:fillRect/>
          </a:stretch>
        </p:blipFill>
        <p:spPr>
          <a:xfrm>
            <a:off x="7982801" y="4474242"/>
            <a:ext cx="720000" cy="587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age 23" descr="copyrighter.jpg"/>
          <p:cNvPicPr>
            <a:picLocks noChangeAspect="1"/>
          </p:cNvPicPr>
          <p:nvPr/>
        </p:nvPicPr>
        <p:blipFill>
          <a:blip r:embed="rId11"/>
          <a:srcRect l="59596" t="39393" r="5253" b="4440"/>
          <a:stretch>
            <a:fillRect/>
          </a:stretch>
        </p:blipFill>
        <p:spPr>
          <a:xfrm>
            <a:off x="7836169" y="5440448"/>
            <a:ext cx="900000" cy="834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6" name="Tableau 25"/>
          <p:cNvGraphicFramePr>
            <a:graphicFrameLocks noGrp="1"/>
          </p:cNvGraphicFramePr>
          <p:nvPr/>
        </p:nvGraphicFramePr>
        <p:xfrm>
          <a:off x="532264" y="914400"/>
          <a:ext cx="8170536" cy="402732"/>
        </p:xfrm>
        <a:graphic>
          <a:graphicData uri="http://schemas.openxmlformats.org/drawingml/2006/table">
            <a:tbl>
              <a:tblPr/>
              <a:tblGrid>
                <a:gridCol w="1041495"/>
                <a:gridCol w="5069071"/>
                <a:gridCol w="907913"/>
                <a:gridCol w="391390"/>
                <a:gridCol w="389178"/>
                <a:gridCol w="371489"/>
              </a:tblGrid>
              <a:tr h="4027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Structuration des connaissances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Bilan </a:t>
                      </a:r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sur les différents types de capteurs et le traitement de l'information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Image 14" descr="18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9028" y="2182369"/>
            <a:ext cx="6373773" cy="3473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onction trai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71" y="1817235"/>
            <a:ext cx="6935190" cy="334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Synthèse et structuration des connaissances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532264" y="983292"/>
          <a:ext cx="8170536" cy="402732"/>
        </p:xfrm>
        <a:graphic>
          <a:graphicData uri="http://schemas.openxmlformats.org/drawingml/2006/table">
            <a:tbl>
              <a:tblPr/>
              <a:tblGrid>
                <a:gridCol w="1173706"/>
                <a:gridCol w="4936860"/>
                <a:gridCol w="907913"/>
                <a:gridCol w="391390"/>
                <a:gridCol w="389178"/>
                <a:gridCol w="371489"/>
              </a:tblGrid>
              <a:tr h="4027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Structuration des connaissance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Bilan sur les différents types de capteurs et le traitement de l’information.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Image 6" descr="fonction acqueri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914" y="3529223"/>
            <a:ext cx="7219828" cy="295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zoom_400PX_mediacom_4483693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847" y="2719663"/>
            <a:ext cx="3810000" cy="381000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61247" y="113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</a:t>
            </a:r>
            <a:r>
              <a:rPr lang="fr-FR" sz="4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ème</a:t>
            </a:r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partie de l’activité  pratique</a:t>
            </a:r>
            <a:endParaRPr kumimoji="0" lang="fr-FR" sz="4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87079" y="2514301"/>
            <a:ext cx="5856546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Deuxième problématique: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Les informations affichées sont-elles fiables?</a:t>
            </a:r>
            <a:endParaRPr lang="fr-FR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/>
              <a:t> </a:t>
            </a:r>
          </a:p>
          <a:p>
            <a:endParaRPr lang="fr-FR" sz="10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/>
              <a:t>Objectifs nouveaux:</a:t>
            </a:r>
          </a:p>
          <a:p>
            <a:r>
              <a:rPr lang="fr-FR" sz="2000" dirty="0" smtClean="0"/>
              <a:t>Mettre en œuvre un appareil de mesure.</a:t>
            </a:r>
          </a:p>
          <a:p>
            <a:r>
              <a:rPr lang="fr-FR" sz="2000" dirty="0" smtClean="0"/>
              <a:t>Traiter les données et quantifier les écarts.</a:t>
            </a:r>
          </a:p>
          <a:p>
            <a:r>
              <a:rPr lang="fr-FR" sz="2000" dirty="0" smtClean="0"/>
              <a:t>Associer un modèle aux composants . </a:t>
            </a:r>
          </a:p>
          <a:p>
            <a:r>
              <a:rPr lang="fr-FR" sz="2000" dirty="0" smtClean="0"/>
              <a:t>Comparer les résultats obtenus au cahier des charges.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14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20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532264" y="983292"/>
          <a:ext cx="8170536" cy="402732"/>
        </p:xfrm>
        <a:graphic>
          <a:graphicData uri="http://schemas.openxmlformats.org/drawingml/2006/table">
            <a:tbl>
              <a:tblPr/>
              <a:tblGrid>
                <a:gridCol w="1041495"/>
                <a:gridCol w="5550372"/>
                <a:gridCol w="426612"/>
                <a:gridCol w="391390"/>
                <a:gridCol w="389178"/>
                <a:gridCol w="371489"/>
              </a:tblGrid>
              <a:tr h="4027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Travaux pratiques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Mesurer les écarts et associer un modèle aux composants de la chaine d’information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1488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eleve-p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" y="1568782"/>
            <a:ext cx="894854" cy="928092"/>
          </a:xfrm>
          <a:prstGeom prst="rect">
            <a:avLst/>
          </a:prstGeom>
        </p:spPr>
      </p:pic>
      <p:pic>
        <p:nvPicPr>
          <p:cNvPr id="4" name="Image 3" descr="site vo2ma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" y="2917256"/>
            <a:ext cx="3869191" cy="3001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87079" y="48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Déroulement de l’activité</a:t>
            </a:r>
            <a:endParaRPr kumimoji="0" lang="fr-FR" sz="4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7079" y="1294426"/>
            <a:ext cx="8686800" cy="162283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fr-FR" sz="3500" dirty="0" smtClean="0"/>
              <a:t>2 élèves évaluent la dépense calorique à partir du site VO2Max</a:t>
            </a:r>
          </a:p>
          <a:p>
            <a:pPr algn="ctr">
              <a:buNone/>
            </a:pPr>
            <a:r>
              <a:rPr lang="fr-FR" sz="3500" dirty="0" smtClean="0"/>
              <a:t>&amp;</a:t>
            </a:r>
          </a:p>
          <a:p>
            <a:pPr algn="ctr">
              <a:buNone/>
            </a:pPr>
            <a:r>
              <a:rPr lang="fr-FR" sz="3500" dirty="0" smtClean="0"/>
              <a:t>3 élèves évaluent la dépense affichée sur le tapis TC4 </a:t>
            </a:r>
          </a:p>
          <a:p>
            <a:pPr algn="ctr">
              <a:buNone/>
            </a:pPr>
            <a:r>
              <a:rPr lang="fr-FR" sz="3500" dirty="0" smtClean="0"/>
              <a:t>par expérimentation </a:t>
            </a:r>
          </a:p>
          <a:p>
            <a:pPr algn="ctr">
              <a:buNone/>
            </a:pPr>
            <a:endParaRPr lang="fr-FR" dirty="0" smtClean="0"/>
          </a:p>
          <a:p>
            <a:pPr algn="ctr">
              <a:buNone/>
            </a:pPr>
            <a:endParaRPr lang="fr-FR" dirty="0" smtClean="0"/>
          </a:p>
          <a:p>
            <a:pPr algn="ctr">
              <a:buNone/>
            </a:pPr>
            <a:endParaRPr lang="fr-FR" dirty="0" smtClean="0"/>
          </a:p>
          <a:p>
            <a:pPr algn="ctr">
              <a:buNone/>
            </a:pPr>
            <a:endParaRPr lang="fr-FR" dirty="0" smtClean="0"/>
          </a:p>
          <a:p>
            <a:pPr algn="ctr">
              <a:buNone/>
            </a:pPr>
            <a:endParaRPr lang="fr-FR" dirty="0" smtClean="0"/>
          </a:p>
        </p:txBody>
      </p:sp>
      <p:pic>
        <p:nvPicPr>
          <p:cNvPr id="9" name="Image 8" descr="DSCN0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198" y="2917256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33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Résultats obtenus sur VO2max</a:t>
            </a:r>
            <a:endParaRPr lang="fr-FR" sz="3600" i="1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986302" y="2186505"/>
            <a:ext cx="2470951" cy="1809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Cap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1736562"/>
            <a:ext cx="5116739" cy="334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 descr="depense.JPG"/>
          <p:cNvPicPr>
            <a:picLocks noChangeAspect="1"/>
          </p:cNvPicPr>
          <p:nvPr/>
        </p:nvPicPr>
        <p:blipFill>
          <a:blip r:embed="rId4"/>
          <a:srcRect t="52891" r="38889"/>
          <a:stretch>
            <a:fillRect/>
          </a:stretch>
        </p:blipFill>
        <p:spPr>
          <a:xfrm>
            <a:off x="2869253" y="4896357"/>
            <a:ext cx="5588000" cy="1459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ZoneTexte 8"/>
          <p:cNvSpPr txBox="1"/>
          <p:nvPr/>
        </p:nvSpPr>
        <p:spPr>
          <a:xfrm>
            <a:off x="282574" y="863066"/>
            <a:ext cx="886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Le site VO2</a:t>
            </a:r>
            <a:r>
              <a:rPr lang="fr-FR" sz="3600" b="1" baseline="-25000" dirty="0" smtClean="0"/>
              <a:t>max </a:t>
            </a:r>
            <a:r>
              <a:rPr lang="fr-FR" sz="3600" b="1" dirty="0" smtClean="0"/>
              <a:t> : </a:t>
            </a:r>
            <a:r>
              <a:rPr lang="fr-FR" i="1" dirty="0" smtClean="0"/>
              <a:t>http://www.vo2max.com.fr/physio_coutenerg.html</a:t>
            </a:r>
            <a:endParaRPr lang="fr-FR" dirty="0"/>
          </a:p>
        </p:txBody>
      </p:sp>
      <p:pic>
        <p:nvPicPr>
          <p:cNvPr id="10" name="Image 9" descr="eleve-p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338" y="5427953"/>
            <a:ext cx="894854" cy="9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733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Questionnement de l’enseignant en sciences de l’ingénieu</a:t>
            </a:r>
            <a:r>
              <a:rPr lang="fr-FR" dirty="0" smtClean="0"/>
              <a:t>r: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88820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fr-FR" b="1" dirty="0" smtClean="0"/>
          </a:p>
          <a:p>
            <a:pPr algn="ctr">
              <a:buNone/>
            </a:pPr>
            <a:endParaRPr lang="fr-FR" b="1" dirty="0" smtClean="0"/>
          </a:p>
          <a:p>
            <a:pPr algn="ctr">
              <a:buNone/>
            </a:pPr>
            <a:r>
              <a:rPr lang="fr-FR" dirty="0" smtClean="0"/>
              <a:t>comment traiter un problème </a:t>
            </a:r>
          </a:p>
          <a:p>
            <a:pPr algn="ctr">
              <a:buNone/>
            </a:pPr>
            <a:r>
              <a:rPr lang="fr-FR" dirty="0" smtClean="0"/>
              <a:t>Typé </a:t>
            </a:r>
            <a:r>
              <a:rPr lang="fr-FR" dirty="0" smtClean="0">
                <a:latin typeface="Arial"/>
                <a:cs typeface="Arial"/>
              </a:rPr>
              <a:t> « </a:t>
            </a:r>
            <a:r>
              <a:rPr lang="fr-FR" dirty="0" smtClean="0"/>
              <a:t>Génie Electrique »</a:t>
            </a:r>
          </a:p>
          <a:p>
            <a:pPr algn="ctr">
              <a:buNone/>
            </a:pPr>
            <a:r>
              <a:rPr lang="fr-FR" dirty="0" smtClean="0"/>
              <a:t>Avec une approche Sciences de l’Ingénieur ?  </a:t>
            </a:r>
          </a:p>
        </p:txBody>
      </p:sp>
      <p:pic>
        <p:nvPicPr>
          <p:cNvPr id="4" name="Image 3" descr="enseignant-str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19" y="1725981"/>
            <a:ext cx="2443715" cy="244371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363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Mesures sur le tapis TC4</a:t>
            </a:r>
            <a:endParaRPr kumimoji="0" lang="fr-FR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DSCN0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1146633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 descr="DSCN00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146633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DSCN00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19050" y="3844274"/>
            <a:ext cx="2440800" cy="1830600"/>
          </a:xfrm>
          <a:prstGeom prst="rect">
            <a:avLst/>
          </a:prstGeom>
        </p:spPr>
      </p:pic>
      <p:pic>
        <p:nvPicPr>
          <p:cNvPr id="8" name="Image 7" descr="DSCN003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0" y="3722436"/>
            <a:ext cx="2765700" cy="207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DSCN003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75" y="3636711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 descr="DSCN0004.JPG"/>
          <p:cNvPicPr>
            <a:picLocks noChangeAspect="1"/>
          </p:cNvPicPr>
          <p:nvPr/>
        </p:nvPicPr>
        <p:blipFill>
          <a:blip r:embed="rId8"/>
          <a:srcRect l="17992"/>
          <a:stretch>
            <a:fillRect/>
          </a:stretch>
        </p:blipFill>
        <p:spPr>
          <a:xfrm>
            <a:off x="3395550" y="1146633"/>
            <a:ext cx="236184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 descr="eleve-pc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978" y="86758"/>
            <a:ext cx="894854" cy="92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386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Constats des écarts</a:t>
            </a:r>
            <a:endParaRPr lang="fr-FR" dirty="0"/>
          </a:p>
        </p:txBody>
      </p:sp>
      <p:graphicFrame>
        <p:nvGraphicFramePr>
          <p:cNvPr id="6" name="Graphique 5"/>
          <p:cNvGraphicFramePr/>
          <p:nvPr/>
        </p:nvGraphicFramePr>
        <p:xfrm>
          <a:off x="257175" y="115638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4114800" y="3581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1002497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Calories</a:t>
            </a:r>
            <a:endParaRPr lang="fr-FR" sz="12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4419600" y="3321248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Calories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686050" y="3842436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/>
              <a:t>Durée </a:t>
            </a:r>
          </a:p>
          <a:p>
            <a:pPr algn="ctr"/>
            <a:r>
              <a:rPr lang="fr-FR" sz="1200" i="1" dirty="0" smtClean="0"/>
              <a:t>de l’activité</a:t>
            </a:r>
          </a:p>
          <a:p>
            <a:pPr algn="ctr"/>
            <a:r>
              <a:rPr lang="fr-FR" sz="1200" i="1" dirty="0" smtClean="0"/>
              <a:t> (min)</a:t>
            </a:r>
            <a:endParaRPr lang="fr-FR" sz="12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200900" y="6211669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/>
              <a:t>Durée </a:t>
            </a:r>
          </a:p>
          <a:p>
            <a:pPr algn="ctr"/>
            <a:r>
              <a:rPr lang="fr-FR" sz="1200" i="1" dirty="0" smtClean="0"/>
              <a:t>de l’activité</a:t>
            </a:r>
          </a:p>
          <a:p>
            <a:pPr algn="ctr"/>
            <a:r>
              <a:rPr lang="fr-FR" sz="1200" i="1" dirty="0" smtClean="0"/>
              <a:t> (min)</a:t>
            </a:r>
            <a:endParaRPr lang="fr-FR" sz="1200" i="1" dirty="0"/>
          </a:p>
        </p:txBody>
      </p:sp>
      <p:pic>
        <p:nvPicPr>
          <p:cNvPr id="12" name="Image 11" descr="eleve-p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025" y="2057094"/>
            <a:ext cx="894854" cy="92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128"/>
            <a:ext cx="8229600" cy="1143000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Analyses des écarts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652272" y="1651379"/>
            <a:ext cx="8491728" cy="39914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dirty="0" smtClean="0"/>
              <a:t>La valeur des calories affichée sur le tapis ne dépend que :</a:t>
            </a:r>
          </a:p>
          <a:p>
            <a:r>
              <a:rPr lang="fr-FR" sz="2400" dirty="0" smtClean="0"/>
              <a:t> De La durée de fonctionnement</a:t>
            </a:r>
          </a:p>
          <a:p>
            <a:r>
              <a:rPr lang="fr-FR" sz="2400" dirty="0" smtClean="0"/>
              <a:t> De la vitesse du tapis.</a:t>
            </a:r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r>
              <a:rPr lang="fr-FR" sz="2400" dirty="0" smtClean="0"/>
              <a:t>La valeur calculée sur VO2max prend en compte</a:t>
            </a:r>
          </a:p>
          <a:p>
            <a:r>
              <a:rPr lang="fr-FR" sz="2400" dirty="0" smtClean="0"/>
              <a:t>le poids</a:t>
            </a:r>
          </a:p>
          <a:p>
            <a:r>
              <a:rPr lang="fr-FR" sz="2400" dirty="0" smtClean="0"/>
              <a:t>la durée </a:t>
            </a:r>
          </a:p>
          <a:p>
            <a:r>
              <a:rPr lang="fr-FR" sz="2400" dirty="0" smtClean="0"/>
              <a:t>La distance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/>
          </a:p>
        </p:txBody>
      </p:sp>
      <p:pic>
        <p:nvPicPr>
          <p:cNvPr id="5" name="Image 4" descr="eleve-p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05" y="117269"/>
            <a:ext cx="894854" cy="92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0114"/>
            <a:ext cx="844114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2800" dirty="0" smtClean="0"/>
              <a:t>Comment le tapis calcule-t-il </a:t>
            </a:r>
          </a:p>
          <a:p>
            <a:pPr algn="ctr">
              <a:buNone/>
            </a:pPr>
            <a:r>
              <a:rPr lang="fr-FR" sz="2800" dirty="0" smtClean="0"/>
              <a:t>la dépense calorique ?</a:t>
            </a:r>
          </a:p>
          <a:p>
            <a:pPr>
              <a:buNone/>
            </a:pPr>
            <a:endParaRPr lang="fr-FR" sz="2400" dirty="0" smtClean="0"/>
          </a:p>
          <a:p>
            <a:r>
              <a:rPr lang="fr-FR" sz="2400" dirty="0" smtClean="0"/>
              <a:t>Proposer un protocole expérimental (à valider par le professeur) </a:t>
            </a:r>
          </a:p>
          <a:p>
            <a:r>
              <a:rPr lang="fr-FR" sz="2400" dirty="0" smtClean="0"/>
              <a:t>Effectuer les mesures nécessaires ( vitesse du tapis à l’aide d’un tachymètre ou à partir du capteur de vitesse)…</a:t>
            </a:r>
          </a:p>
          <a:p>
            <a:r>
              <a:rPr lang="fr-FR" sz="2400" dirty="0" smtClean="0"/>
              <a:t>Mesurer en charge ou à vide (mesure du courant moteur)…</a:t>
            </a:r>
          </a:p>
          <a:p>
            <a:endParaRPr lang="fr-FR" sz="2400" dirty="0" smtClean="0"/>
          </a:p>
          <a:p>
            <a:pPr algn="ctr">
              <a:buNone/>
            </a:pPr>
            <a:r>
              <a:rPr lang="fr-FR" sz="2800" dirty="0" smtClean="0"/>
              <a:t>Conclusion: Le poids n’est pas pris en compte</a:t>
            </a:r>
            <a:r>
              <a:rPr lang="fr-FR" sz="3600" dirty="0" smtClean="0"/>
              <a:t>.</a:t>
            </a:r>
            <a:endParaRPr lang="fr-FR" sz="36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133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Expérimentation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eleve-p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17" y="1640114"/>
            <a:ext cx="894854" cy="92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eleve-p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51" y="3071445"/>
            <a:ext cx="894854" cy="9280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91889" y="-10882"/>
            <a:ext cx="9942286" cy="1143000"/>
          </a:xfrm>
        </p:spPr>
        <p:txBody>
          <a:bodyPr>
            <a:noAutofit/>
          </a:bodyPr>
          <a:lstStyle/>
          <a:p>
            <a:r>
              <a:rPr lang="fr-FR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Modélisation  de la chaine d’information </a:t>
            </a:r>
            <a:endParaRPr lang="fr-FR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 descr="modele tapi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13" y="1015725"/>
            <a:ext cx="7549522" cy="2166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 descr="zoom_400PX_mediacom_448369314.jpg"/>
          <p:cNvPicPr/>
          <p:nvPr/>
        </p:nvPicPr>
        <p:blipFill>
          <a:blip r:embed="rId5">
            <a:lum bright="20000"/>
          </a:blip>
          <a:srcRect b="31602"/>
          <a:stretch>
            <a:fillRect/>
          </a:stretch>
        </p:blipFill>
        <p:spPr>
          <a:xfrm>
            <a:off x="4010744" y="3089835"/>
            <a:ext cx="4673611" cy="3196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4667250" y="2705890"/>
            <a:ext cx="4238625" cy="3063875"/>
            <a:chOff x="3701" y="1649"/>
            <a:chExt cx="6673" cy="4827"/>
          </a:xfrm>
        </p:grpSpPr>
        <p:sp>
          <p:nvSpPr>
            <p:cNvPr id="10" name="Rectangle à coins arrondis 14"/>
            <p:cNvSpPr>
              <a:spLocks noChangeArrowheads="1"/>
            </p:cNvSpPr>
            <p:nvPr/>
          </p:nvSpPr>
          <p:spPr bwMode="auto">
            <a:xfrm>
              <a:off x="6581" y="1649"/>
              <a:ext cx="1587" cy="7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Affichage</a:t>
              </a:r>
              <a:endParaRPr kumimoji="0" 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S Mincho" pitchFamily="49" charset="-128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calories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à coins arrondis 9"/>
            <p:cNvSpPr>
              <a:spLocks noChangeArrowheads="1"/>
            </p:cNvSpPr>
            <p:nvPr/>
          </p:nvSpPr>
          <p:spPr bwMode="auto">
            <a:xfrm>
              <a:off x="3701" y="2956"/>
              <a:ext cx="1587" cy="750"/>
            </a:xfrm>
            <a:prstGeom prst="roundRect">
              <a:avLst>
                <a:gd name="adj" fmla="val 16667"/>
              </a:avLst>
            </a:prstGeom>
            <a:solidFill>
              <a:srgbClr val="92CDDC"/>
            </a:soli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Coureur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5141" y="4024"/>
              <a:ext cx="1587" cy="750"/>
            </a:xfrm>
            <a:prstGeom prst="roundRect">
              <a:avLst>
                <a:gd name="adj" fmla="val 16667"/>
              </a:avLst>
            </a:prstGeom>
            <a:solidFill>
              <a:srgbClr val="DBE5F1"/>
            </a:soli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Durée de la course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Connecteur droit avec flèche 18"/>
            <p:cNvCxnSpPr>
              <a:cxnSpLocks noChangeShapeType="1"/>
            </p:cNvCxnSpPr>
            <p:nvPr/>
          </p:nvCxnSpPr>
          <p:spPr bwMode="auto">
            <a:xfrm>
              <a:off x="5288" y="3306"/>
              <a:ext cx="1317" cy="0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AutoShape 7"/>
            <p:cNvCxnSpPr>
              <a:cxnSpLocks noChangeShapeType="1"/>
            </p:cNvCxnSpPr>
            <p:nvPr/>
          </p:nvCxnSpPr>
          <p:spPr bwMode="auto">
            <a:xfrm>
              <a:off x="8120" y="3330"/>
              <a:ext cx="667" cy="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5" name="AutoShape 8"/>
            <p:cNvCxnSpPr>
              <a:cxnSpLocks noChangeShapeType="1"/>
            </p:cNvCxnSpPr>
            <p:nvPr/>
          </p:nvCxnSpPr>
          <p:spPr bwMode="auto">
            <a:xfrm>
              <a:off x="4659" y="3706"/>
              <a:ext cx="1" cy="704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</p:cxnSp>
        <p:cxnSp>
          <p:nvCxnSpPr>
            <p:cNvPr id="16" name="AutoShape 9"/>
            <p:cNvCxnSpPr>
              <a:cxnSpLocks noChangeShapeType="1"/>
            </p:cNvCxnSpPr>
            <p:nvPr/>
          </p:nvCxnSpPr>
          <p:spPr bwMode="auto">
            <a:xfrm>
              <a:off x="6728" y="4409"/>
              <a:ext cx="2544" cy="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6605" y="2967"/>
              <a:ext cx="1587" cy="7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Consigne vitesse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AutoShape 11"/>
            <p:cNvCxnSpPr>
              <a:cxnSpLocks noChangeShapeType="1"/>
            </p:cNvCxnSpPr>
            <p:nvPr/>
          </p:nvCxnSpPr>
          <p:spPr bwMode="auto">
            <a:xfrm flipV="1">
              <a:off x="9273" y="3717"/>
              <a:ext cx="1" cy="69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12"/>
            <p:cNvCxnSpPr>
              <a:cxnSpLocks noChangeShapeType="1"/>
            </p:cNvCxnSpPr>
            <p:nvPr/>
          </p:nvCxnSpPr>
          <p:spPr bwMode="auto">
            <a:xfrm flipH="1">
              <a:off x="8194" y="2009"/>
              <a:ext cx="1378" cy="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13"/>
            <p:cNvCxnSpPr>
              <a:cxnSpLocks noChangeShapeType="1"/>
            </p:cNvCxnSpPr>
            <p:nvPr/>
          </p:nvCxnSpPr>
          <p:spPr bwMode="auto">
            <a:xfrm flipV="1">
              <a:off x="9573" y="1989"/>
              <a:ext cx="0" cy="123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21" name="Rectangle à coins arrondis 15"/>
            <p:cNvSpPr>
              <a:spLocks noChangeArrowheads="1"/>
            </p:cNvSpPr>
            <p:nvPr/>
          </p:nvSpPr>
          <p:spPr bwMode="auto">
            <a:xfrm>
              <a:off x="8787" y="2956"/>
              <a:ext cx="1587" cy="7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Carte de traitement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 rot="-1440541">
              <a:off x="4589" y="2150"/>
              <a:ext cx="1815" cy="492"/>
            </a:xfrm>
            <a:prstGeom prst="leftArrow">
              <a:avLst>
                <a:gd name="adj1" fmla="val 50000"/>
                <a:gd name="adj2" fmla="val 92226"/>
              </a:avLst>
            </a:prstGeom>
            <a:gradFill rotWithShape="1">
              <a:gsLst>
                <a:gs pos="0">
                  <a:srgbClr val="00B0F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BD4B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cxnSp>
          <p:nvCxnSpPr>
            <p:cNvPr id="23" name="AutoShape 16"/>
            <p:cNvCxnSpPr>
              <a:cxnSpLocks noChangeShapeType="1"/>
            </p:cNvCxnSpPr>
            <p:nvPr/>
          </p:nvCxnSpPr>
          <p:spPr bwMode="auto">
            <a:xfrm flipV="1">
              <a:off x="10006" y="3717"/>
              <a:ext cx="0" cy="237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4" name="AutoShape 17"/>
            <p:cNvCxnSpPr>
              <a:cxnSpLocks noChangeShapeType="1"/>
            </p:cNvCxnSpPr>
            <p:nvPr/>
          </p:nvCxnSpPr>
          <p:spPr bwMode="auto">
            <a:xfrm flipV="1">
              <a:off x="8047" y="6087"/>
              <a:ext cx="1959" cy="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</p:spPr>
        </p:cxnSp>
        <p:sp>
          <p:nvSpPr>
            <p:cNvPr id="25" name="Rectangle à coins arrondis 17"/>
            <p:cNvSpPr>
              <a:spLocks noChangeArrowheads="1"/>
            </p:cNvSpPr>
            <p:nvPr/>
          </p:nvSpPr>
          <p:spPr bwMode="auto">
            <a:xfrm>
              <a:off x="6607" y="5726"/>
              <a:ext cx="1587" cy="7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Capteur de vitesse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AutoShape 19"/>
            <p:cNvCxnSpPr>
              <a:cxnSpLocks noChangeShapeType="1"/>
            </p:cNvCxnSpPr>
            <p:nvPr/>
          </p:nvCxnSpPr>
          <p:spPr bwMode="auto">
            <a:xfrm>
              <a:off x="4659" y="4409"/>
              <a:ext cx="482" cy="1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</p:cxnSp>
      </p:grpSp>
      <p:sp>
        <p:nvSpPr>
          <p:cNvPr id="29" name="Espace réservé du contenu 2"/>
          <p:cNvSpPr>
            <a:spLocks noGrp="1"/>
          </p:cNvSpPr>
          <p:nvPr>
            <p:ph idx="1"/>
          </p:nvPr>
        </p:nvSpPr>
        <p:spPr>
          <a:xfrm>
            <a:off x="437512" y="3704966"/>
            <a:ext cx="4229738" cy="271274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2800" dirty="0" smtClean="0"/>
              <a:t>Vérifier que le modèle de simulation fourni donne les mêmes résultats que ceux obtenus sur le tapis TC4.</a:t>
            </a:r>
          </a:p>
          <a:p>
            <a:pPr marL="0" indent="0">
              <a:spcBef>
                <a:spcPts val="0"/>
              </a:spcBef>
              <a:buNone/>
            </a:pPr>
            <a:endParaRPr lang="fr-FR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fr-FR" sz="2800" dirty="0" smtClean="0"/>
              <a:t>Analyser le modèle.</a:t>
            </a:r>
          </a:p>
          <a:p>
            <a:pPr>
              <a:buNone/>
            </a:pPr>
            <a:endParaRPr lang="fr-FR" sz="2800" dirty="0" smtClean="0"/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eleve-p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51" y="1045361"/>
            <a:ext cx="894854" cy="9280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923"/>
            <a:ext cx="8229600" cy="1143000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Amélioration du produit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 descr="zoom_400PX_mediacom_448369314.jpg"/>
          <p:cNvPicPr/>
          <p:nvPr/>
        </p:nvPicPr>
        <p:blipFill>
          <a:blip r:embed="rId4">
            <a:lum bright="20000"/>
          </a:blip>
          <a:srcRect b="31602"/>
          <a:stretch>
            <a:fillRect/>
          </a:stretch>
        </p:blipFill>
        <p:spPr>
          <a:xfrm>
            <a:off x="3552609" y="2099509"/>
            <a:ext cx="4673611" cy="3196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4442030" y="1947109"/>
            <a:ext cx="4238625" cy="3063875"/>
            <a:chOff x="3701" y="1649"/>
            <a:chExt cx="6673" cy="4827"/>
          </a:xfrm>
        </p:grpSpPr>
        <p:sp>
          <p:nvSpPr>
            <p:cNvPr id="14" name="Rectangle à coins arrondis 14"/>
            <p:cNvSpPr>
              <a:spLocks noChangeArrowheads="1"/>
            </p:cNvSpPr>
            <p:nvPr/>
          </p:nvSpPr>
          <p:spPr bwMode="auto">
            <a:xfrm>
              <a:off x="6581" y="1649"/>
              <a:ext cx="1587" cy="7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Affichage</a:t>
              </a:r>
              <a:endPara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S Mincho" pitchFamily="49" charset="-128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calories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à coins arrondis 9"/>
            <p:cNvSpPr>
              <a:spLocks noChangeArrowheads="1"/>
            </p:cNvSpPr>
            <p:nvPr/>
          </p:nvSpPr>
          <p:spPr bwMode="auto">
            <a:xfrm>
              <a:off x="3701" y="2956"/>
              <a:ext cx="1587" cy="750"/>
            </a:xfrm>
            <a:prstGeom prst="roundRect">
              <a:avLst>
                <a:gd name="adj" fmla="val 16667"/>
              </a:avLst>
            </a:prstGeom>
            <a:solidFill>
              <a:srgbClr val="92CDDC"/>
            </a:soli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Coureur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5141" y="4024"/>
              <a:ext cx="1587" cy="750"/>
            </a:xfrm>
            <a:prstGeom prst="roundRect">
              <a:avLst>
                <a:gd name="adj" fmla="val 16667"/>
              </a:avLst>
            </a:prstGeom>
            <a:solidFill>
              <a:srgbClr val="DBE5F1"/>
            </a:soli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Durée de la course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Connecteur droit avec flèche 18"/>
            <p:cNvCxnSpPr>
              <a:cxnSpLocks noChangeShapeType="1"/>
            </p:cNvCxnSpPr>
            <p:nvPr/>
          </p:nvCxnSpPr>
          <p:spPr bwMode="auto">
            <a:xfrm>
              <a:off x="5288" y="3306"/>
              <a:ext cx="1317" cy="0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</p:cxnSp>
        <p:cxnSp>
          <p:nvCxnSpPr>
            <p:cNvPr id="11" name="AutoShape 7"/>
            <p:cNvCxnSpPr>
              <a:cxnSpLocks noChangeShapeType="1"/>
            </p:cNvCxnSpPr>
            <p:nvPr/>
          </p:nvCxnSpPr>
          <p:spPr bwMode="auto">
            <a:xfrm>
              <a:off x="8120" y="3330"/>
              <a:ext cx="667" cy="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2" name="AutoShape 8"/>
            <p:cNvCxnSpPr>
              <a:cxnSpLocks noChangeShapeType="1"/>
            </p:cNvCxnSpPr>
            <p:nvPr/>
          </p:nvCxnSpPr>
          <p:spPr bwMode="auto">
            <a:xfrm>
              <a:off x="4659" y="3706"/>
              <a:ext cx="1" cy="704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</p:cxnSp>
        <p:cxnSp>
          <p:nvCxnSpPr>
            <p:cNvPr id="3081" name="AutoShape 9"/>
            <p:cNvCxnSpPr>
              <a:cxnSpLocks noChangeShapeType="1"/>
            </p:cNvCxnSpPr>
            <p:nvPr/>
          </p:nvCxnSpPr>
          <p:spPr bwMode="auto">
            <a:xfrm>
              <a:off x="6728" y="4409"/>
              <a:ext cx="2544" cy="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6605" y="2967"/>
              <a:ext cx="1587" cy="7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Consigne vitesse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AutoShape 11"/>
            <p:cNvCxnSpPr>
              <a:cxnSpLocks noChangeShapeType="1"/>
            </p:cNvCxnSpPr>
            <p:nvPr/>
          </p:nvCxnSpPr>
          <p:spPr bwMode="auto">
            <a:xfrm flipV="1">
              <a:off x="9273" y="3717"/>
              <a:ext cx="1" cy="69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6" name="AutoShape 12"/>
            <p:cNvCxnSpPr>
              <a:cxnSpLocks noChangeShapeType="1"/>
            </p:cNvCxnSpPr>
            <p:nvPr/>
          </p:nvCxnSpPr>
          <p:spPr bwMode="auto">
            <a:xfrm flipH="1">
              <a:off x="8194" y="2009"/>
              <a:ext cx="1378" cy="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085" name="AutoShape 13"/>
            <p:cNvCxnSpPr>
              <a:cxnSpLocks noChangeShapeType="1"/>
            </p:cNvCxnSpPr>
            <p:nvPr/>
          </p:nvCxnSpPr>
          <p:spPr bwMode="auto">
            <a:xfrm flipV="1">
              <a:off x="9573" y="1989"/>
              <a:ext cx="0" cy="123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7" name="Rectangle à coins arrondis 15"/>
            <p:cNvSpPr>
              <a:spLocks noChangeArrowheads="1"/>
            </p:cNvSpPr>
            <p:nvPr/>
          </p:nvSpPr>
          <p:spPr bwMode="auto">
            <a:xfrm>
              <a:off x="8787" y="2956"/>
              <a:ext cx="1587" cy="7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Carte de traitement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 rot="-1440541">
              <a:off x="4589" y="2150"/>
              <a:ext cx="1815" cy="492"/>
            </a:xfrm>
            <a:prstGeom prst="leftArrow">
              <a:avLst>
                <a:gd name="adj1" fmla="val 50000"/>
                <a:gd name="adj2" fmla="val 92226"/>
              </a:avLst>
            </a:prstGeom>
            <a:gradFill rotWithShape="1">
              <a:gsLst>
                <a:gs pos="0">
                  <a:srgbClr val="00B0F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BD4B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cxnSp>
          <p:nvCxnSpPr>
            <p:cNvPr id="19" name="AutoShape 16"/>
            <p:cNvCxnSpPr>
              <a:cxnSpLocks noChangeShapeType="1"/>
            </p:cNvCxnSpPr>
            <p:nvPr/>
          </p:nvCxnSpPr>
          <p:spPr bwMode="auto">
            <a:xfrm flipV="1">
              <a:off x="10006" y="3717"/>
              <a:ext cx="0" cy="237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089" name="AutoShape 17"/>
            <p:cNvCxnSpPr>
              <a:cxnSpLocks noChangeShapeType="1"/>
            </p:cNvCxnSpPr>
            <p:nvPr/>
          </p:nvCxnSpPr>
          <p:spPr bwMode="auto">
            <a:xfrm flipV="1">
              <a:off x="8047" y="6087"/>
              <a:ext cx="1959" cy="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</p:spPr>
        </p:cxnSp>
        <p:sp>
          <p:nvSpPr>
            <p:cNvPr id="20" name="Rectangle à coins arrondis 17"/>
            <p:cNvSpPr>
              <a:spLocks noChangeArrowheads="1"/>
            </p:cNvSpPr>
            <p:nvPr/>
          </p:nvSpPr>
          <p:spPr bwMode="auto">
            <a:xfrm>
              <a:off x="6607" y="5726"/>
              <a:ext cx="1587" cy="7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Capteur de vitesse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AutoShape 19"/>
            <p:cNvCxnSpPr>
              <a:cxnSpLocks noChangeShapeType="1"/>
            </p:cNvCxnSpPr>
            <p:nvPr/>
          </p:nvCxnSpPr>
          <p:spPr bwMode="auto">
            <a:xfrm>
              <a:off x="4659" y="4409"/>
              <a:ext cx="482" cy="1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</p:cxn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5141" y="4892"/>
              <a:ext cx="1587" cy="75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Consigne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poids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" name="AutoShape 21"/>
            <p:cNvCxnSpPr>
              <a:cxnSpLocks noChangeShapeType="1"/>
            </p:cNvCxnSpPr>
            <p:nvPr/>
          </p:nvCxnSpPr>
          <p:spPr bwMode="auto">
            <a:xfrm flipV="1">
              <a:off x="9694" y="3717"/>
              <a:ext cx="1" cy="1574"/>
            </a:xfrm>
            <a:prstGeom prst="straightConnector1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</p:spPr>
        </p:cxnSp>
        <p:cxnSp>
          <p:nvCxnSpPr>
            <p:cNvPr id="3094" name="AutoShape 22"/>
            <p:cNvCxnSpPr>
              <a:cxnSpLocks noChangeShapeType="1"/>
            </p:cNvCxnSpPr>
            <p:nvPr/>
          </p:nvCxnSpPr>
          <p:spPr bwMode="auto">
            <a:xfrm>
              <a:off x="6730" y="5290"/>
              <a:ext cx="2965" cy="1"/>
            </a:xfrm>
            <a:prstGeom prst="straightConnector1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4" name="AutoShape 23"/>
            <p:cNvCxnSpPr>
              <a:cxnSpLocks noChangeShapeType="1"/>
            </p:cNvCxnSpPr>
            <p:nvPr/>
          </p:nvCxnSpPr>
          <p:spPr bwMode="auto">
            <a:xfrm>
              <a:off x="4658" y="4410"/>
              <a:ext cx="2" cy="881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</p:cxnSp>
        <p:cxnSp>
          <p:nvCxnSpPr>
            <p:cNvPr id="25" name="AutoShape 24"/>
            <p:cNvCxnSpPr>
              <a:cxnSpLocks noChangeShapeType="1"/>
            </p:cNvCxnSpPr>
            <p:nvPr/>
          </p:nvCxnSpPr>
          <p:spPr bwMode="auto">
            <a:xfrm>
              <a:off x="4660" y="5289"/>
              <a:ext cx="482" cy="1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</p:cxn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4700" y="679269"/>
            <a:ext cx="3984830" cy="5721531"/>
          </a:xfrm>
        </p:spPr>
        <p:txBody>
          <a:bodyPr/>
          <a:lstStyle/>
          <a:p>
            <a:pPr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Comment peut-on prendre en compte le poids du coureur dans le modèle pour obtenir les mêmes résultats qu’avec VO2 max ?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32" name="Image 31" descr="site vo2ma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35" y="3534298"/>
            <a:ext cx="3695295" cy="2866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recis-1.jpg"/>
          <p:cNvPicPr/>
          <p:nvPr/>
        </p:nvPicPr>
        <p:blipFill>
          <a:blip r:embed="rId3"/>
          <a:srcRect t="7569" b="26691"/>
          <a:stretch>
            <a:fillRect/>
          </a:stretch>
        </p:blipFill>
        <p:spPr>
          <a:xfrm>
            <a:off x="3805477" y="2272231"/>
            <a:ext cx="5338523" cy="25548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532236" y="4827044"/>
            <a:ext cx="26822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Valeur attendue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8" name="Image 7" descr="11717222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455" y="5776903"/>
            <a:ext cx="1380997" cy="69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Mini_Stepp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629" y="5633446"/>
            <a:ext cx="997213" cy="999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 descr="copyright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562" y="5633446"/>
            <a:ext cx="1411146" cy="818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Espace réservé du contenu 3" descr="image du tapis TC4.jpg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0" r="36"/>
          <a:stretch>
            <a:fillRect/>
          </a:stretch>
        </p:blipFill>
        <p:spPr>
          <a:xfrm>
            <a:off x="2931021" y="5470836"/>
            <a:ext cx="1135848" cy="1161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57200" y="13386"/>
            <a:ext cx="8229600" cy="1143000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Restitution synthèse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532264" y="982640"/>
          <a:ext cx="8170536" cy="402732"/>
        </p:xfrm>
        <a:graphic>
          <a:graphicData uri="http://schemas.openxmlformats.org/drawingml/2006/table">
            <a:tbl>
              <a:tblPr/>
              <a:tblGrid>
                <a:gridCol w="1041495"/>
                <a:gridCol w="5069071"/>
                <a:gridCol w="907913"/>
                <a:gridCol w="391390"/>
                <a:gridCol w="389178"/>
                <a:gridCol w="371489"/>
              </a:tblGrid>
              <a:tr h="4027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Restitution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Restitution par les élèves , réponses aux problématiques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3498945" y="2102954"/>
            <a:ext cx="10290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Précision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517969" y="4889927"/>
            <a:ext cx="162603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Valeurs relevées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14" name="Image 13" descr="DSCN0044.JPG"/>
          <p:cNvPicPr>
            <a:picLocks noChangeAspect="1"/>
          </p:cNvPicPr>
          <p:nvPr/>
        </p:nvPicPr>
        <p:blipFill>
          <a:blip r:embed="rId8"/>
          <a:srcRect r="17994" b="9649"/>
          <a:stretch>
            <a:fillRect/>
          </a:stretch>
        </p:blipFill>
        <p:spPr>
          <a:xfrm>
            <a:off x="457200" y="1623894"/>
            <a:ext cx="3041745" cy="251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 descr="eleve-pc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2054" y="4237506"/>
            <a:ext cx="894854" cy="92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09600" y="68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Bilan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9601" y="2365829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Les élèves                 ont:</a:t>
            </a:r>
          </a:p>
          <a:p>
            <a:endParaRPr lang="fr-FR" sz="2400" dirty="0" smtClean="0"/>
          </a:p>
          <a:p>
            <a:r>
              <a:rPr lang="fr-FR" sz="2400" dirty="0" smtClean="0"/>
              <a:t> Résolu une problématique de Sciences de l’Ingénieur</a:t>
            </a:r>
          </a:p>
          <a:p>
            <a:r>
              <a:rPr lang="fr-FR" sz="2400" dirty="0" smtClean="0"/>
              <a:t>Acquis des connaissances  du domaine de la chaine d’information.</a:t>
            </a:r>
          </a:p>
          <a:p>
            <a:endParaRPr lang="fr-FR" sz="2400" dirty="0" smtClean="0"/>
          </a:p>
          <a:p>
            <a:r>
              <a:rPr lang="fr-FR" sz="2400" dirty="0" smtClean="0"/>
              <a:t>Travaillé alternativement par binôme ou trinôme et en groupe dans les phases d’analyse et  de conclusion.</a:t>
            </a:r>
          </a:p>
          <a:p>
            <a:endParaRPr lang="fr-FR" dirty="0"/>
          </a:p>
        </p:txBody>
      </p:sp>
      <p:pic>
        <p:nvPicPr>
          <p:cNvPr id="5" name="Image 4" descr="eleve-p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70" y="2149767"/>
            <a:ext cx="894854" cy="92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assets.domyos.com/p/800PX_mediacom_408002617.jpg"/>
          <p:cNvPicPr>
            <a:picLocks noChangeAspect="1" noChangeArrowheads="1"/>
          </p:cNvPicPr>
          <p:nvPr/>
        </p:nvPicPr>
        <p:blipFill>
          <a:blip r:embed="rId2"/>
          <a:srcRect l="12320" t="10484" r="7680"/>
          <a:stretch>
            <a:fillRect/>
          </a:stretch>
        </p:blipFill>
        <p:spPr bwMode="auto">
          <a:xfrm>
            <a:off x="4889885" y="1279856"/>
            <a:ext cx="3992858" cy="4467801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76523" y="1408007"/>
            <a:ext cx="490118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7030A0"/>
                </a:solidFill>
              </a:rPr>
              <a:t>Bravo, en assistant à cette présentation vous avez perdu </a:t>
            </a:r>
          </a:p>
          <a:p>
            <a:pPr algn="ctr"/>
            <a:r>
              <a:rPr lang="fr-FR" sz="3600" dirty="0" smtClean="0">
                <a:solidFill>
                  <a:srgbClr val="7030A0"/>
                </a:solidFill>
              </a:rPr>
              <a:t>2000 calories..</a:t>
            </a:r>
          </a:p>
          <a:p>
            <a:pPr algn="ctr"/>
            <a:r>
              <a:rPr lang="fr-FR" sz="3600" dirty="0" smtClean="0">
                <a:solidFill>
                  <a:srgbClr val="7030A0"/>
                </a:solidFill>
              </a:rPr>
              <a:t>En êtes vous sûrs ?</a:t>
            </a:r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 smtClean="0"/>
          </a:p>
          <a:p>
            <a:pPr algn="ctr"/>
            <a:r>
              <a:rPr lang="fr-FR" sz="2400" dirty="0" smtClean="0"/>
              <a:t>Merci de vos efforts!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386"/>
            <a:ext cx="8229600" cy="1143000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 objectifs de formation :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Espace réservé du contenu 6" descr="cisequence4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704" y="4791075"/>
            <a:ext cx="8900521" cy="1600200"/>
          </a:xfrm>
        </p:spPr>
      </p:pic>
      <p:pic>
        <p:nvPicPr>
          <p:cNvPr id="8" name="Image 7" descr="objectifs sequence 4.png"/>
          <p:cNvPicPr>
            <a:picLocks noChangeAspect="1"/>
          </p:cNvPicPr>
          <p:nvPr/>
        </p:nvPicPr>
        <p:blipFill>
          <a:blip r:embed="rId4"/>
          <a:srcRect b="22074"/>
          <a:stretch>
            <a:fillRect/>
          </a:stretch>
        </p:blipFill>
        <p:spPr>
          <a:xfrm>
            <a:off x="94625" y="990259"/>
            <a:ext cx="8954750" cy="380081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77824"/>
            <a:ext cx="8498114" cy="5406862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Chapitre A11 </a:t>
            </a:r>
            <a:r>
              <a:rPr lang="fr-FR" sz="2000" dirty="0" smtClean="0"/>
              <a:t>: Décrire le besoin. Présenter la fonction globale. Identifier les contraintes (fonctionnelles, sociétales, environnementales, etc.) .Ordonner les contraintes (critère, niveau, flexibilité) .               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Chapitre A13 </a:t>
            </a:r>
            <a:r>
              <a:rPr lang="fr-FR" sz="2000" dirty="0" smtClean="0"/>
              <a:t>: Identifier et caractériser les fonctions de service. 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Chapitre A24 </a:t>
            </a:r>
            <a:r>
              <a:rPr lang="fr-FR" sz="2000" dirty="0" smtClean="0"/>
              <a:t>: Identifier la matière d’</a:t>
            </a:r>
            <a:r>
              <a:rPr lang="fr-FR" sz="2000" dirty="0" err="1" smtClean="0"/>
              <a:t>oeuvre</a:t>
            </a:r>
            <a:r>
              <a:rPr lang="fr-FR" sz="2000" dirty="0" smtClean="0"/>
              <a:t> et la valeur ajoutée. Représenter les flux (matière, énergie, information) à l’aide d’un </a:t>
            </a:r>
            <a:r>
              <a:rPr lang="fr-FR" sz="2000" dirty="0" err="1" smtClean="0"/>
              <a:t>actigramme</a:t>
            </a:r>
            <a:r>
              <a:rPr lang="fr-FR" sz="2000" dirty="0" smtClean="0"/>
              <a:t> A-0 de la méthode SADT .                                                                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Chapitre A25 </a:t>
            </a:r>
            <a:r>
              <a:rPr lang="fr-FR" sz="2000" dirty="0" smtClean="0"/>
              <a:t>: Identifier et décrire la chaîne d’information du système                                               </a:t>
            </a:r>
          </a:p>
          <a:p>
            <a:r>
              <a:rPr lang="fr-FR" sz="2000" b="1" i="1" dirty="0" smtClean="0">
                <a:solidFill>
                  <a:srgbClr val="099A00"/>
                </a:solidFill>
              </a:rPr>
              <a:t>Chapitre A27 </a:t>
            </a:r>
            <a:r>
              <a:rPr lang="fr-FR" sz="2000" i="1" dirty="0" smtClean="0">
                <a:solidFill>
                  <a:srgbClr val="099A00"/>
                </a:solidFill>
              </a:rPr>
              <a:t>: Différencier un système asservi d’un système non asservi                                                       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Chapitre A210 </a:t>
            </a:r>
            <a:r>
              <a:rPr lang="fr-FR" sz="2000" dirty="0" smtClean="0"/>
              <a:t>: Identifier les composants réalisant les fonctions Acquérir, Traiter, Communiquer .                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Chapitre A3 </a:t>
            </a:r>
            <a:r>
              <a:rPr lang="fr-FR" sz="2000" dirty="0" smtClean="0"/>
              <a:t>: Traiter des données de mesures (valeur moyenne, médiane, caractéristique, etc.) Identifier des valeurs erronées. Quantifier des écarts entre des valeurs attendues et des valeurs mesurées.</a:t>
            </a:r>
            <a:endParaRPr lang="fr-FR" sz="2000" dirty="0"/>
          </a:p>
        </p:txBody>
      </p:sp>
      <p:sp>
        <p:nvSpPr>
          <p:cNvPr id="4" name="Rectangle 3"/>
          <p:cNvSpPr/>
          <p:nvPr/>
        </p:nvSpPr>
        <p:spPr>
          <a:xfrm>
            <a:off x="3725531" y="256252"/>
            <a:ext cx="19218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i="1" dirty="0" smtClean="0">
                <a:solidFill>
                  <a:srgbClr val="FF0000"/>
                </a:solidFill>
              </a:rPr>
              <a:t>ANALYSER</a:t>
            </a:r>
            <a:endParaRPr lang="fr-FR" b="1" i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7608026" y="5352097"/>
          <a:ext cx="895894" cy="1106805"/>
        </p:xfrm>
        <a:graphic>
          <a:graphicData uri="http://schemas.openxmlformats.org/drawingml/2006/table">
            <a:tbl>
              <a:tblPr/>
              <a:tblGrid>
                <a:gridCol w="89589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Niveau de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compétence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non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traité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82490"/>
            <a:ext cx="8229600" cy="4525963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Chapitre B22 </a:t>
            </a:r>
            <a:r>
              <a:rPr lang="fr-FR" sz="2000" dirty="0" smtClean="0"/>
              <a:t>: Associer un modèle aux composants d’une chaîne d’information.                                         </a:t>
            </a:r>
          </a:p>
          <a:p>
            <a:r>
              <a:rPr lang="fr-FR" sz="2000" b="1" i="1" dirty="0" smtClean="0">
                <a:solidFill>
                  <a:srgbClr val="099A00"/>
                </a:solidFill>
              </a:rPr>
              <a:t>Chapitre B24 </a:t>
            </a:r>
            <a:r>
              <a:rPr lang="fr-FR" sz="2000" i="1" dirty="0" smtClean="0">
                <a:solidFill>
                  <a:srgbClr val="099A00"/>
                </a:solidFill>
              </a:rPr>
              <a:t>:Traduire le comportement d’un système (Systèmes logiques à évènements discrets Langage de description : graphe d’états, logigramme, GRAFCET, </a:t>
            </a:r>
            <a:r>
              <a:rPr lang="fr-FR" sz="2000" i="1" dirty="0" err="1" smtClean="0">
                <a:solidFill>
                  <a:srgbClr val="099A00"/>
                </a:solidFill>
              </a:rPr>
              <a:t>algorigramme</a:t>
            </a:r>
            <a:r>
              <a:rPr lang="fr-FR" sz="2000" i="1" dirty="0" smtClean="0">
                <a:solidFill>
                  <a:srgbClr val="099A00"/>
                </a:solidFill>
              </a:rPr>
              <a:t> </a:t>
            </a:r>
            <a:r>
              <a:rPr lang="fr-FR" sz="2000" i="1" dirty="0" smtClean="0"/>
              <a:t>) </a:t>
            </a:r>
          </a:p>
          <a:p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Chapitre B41</a:t>
            </a:r>
            <a:r>
              <a:rPr lang="fr-FR" sz="2000" dirty="0" smtClean="0"/>
              <a:t>: Comparer les résultats obtenus (amplitudes et variations) avec les données du cahier des charges fonctionnel .</a:t>
            </a:r>
            <a:endParaRPr lang="fr-FR" sz="20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81799" y="553750"/>
            <a:ext cx="2180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i="1" dirty="0" smtClean="0">
                <a:solidFill>
                  <a:srgbClr val="FF0000"/>
                </a:solidFill>
              </a:rPr>
              <a:t>MODELISER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" y="45950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99A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Chapitre C24: </a:t>
            </a:r>
            <a:r>
              <a:rPr kumimoji="0" lang="fr-FR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99A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Générer un programme et l’implanter dans le système cible (Routines, procédures, etc. Systèmes logiques à évènements discrets)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Chapitre C21</a:t>
            </a:r>
            <a:r>
              <a:rPr lang="fr-FR" sz="2000" dirty="0" smtClean="0"/>
              <a:t>: Mettre en œuvre un appareil de mesure.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re 3"/>
          <p:cNvSpPr txBox="1">
            <a:spLocks/>
          </p:cNvSpPr>
          <p:nvPr/>
        </p:nvSpPr>
        <p:spPr>
          <a:xfrm>
            <a:off x="3315245" y="3894131"/>
            <a:ext cx="2832827" cy="58477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EXPERIMENTER</a:t>
            </a:r>
            <a:endParaRPr kumimoji="0" lang="fr-FR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7608026" y="5352097"/>
          <a:ext cx="895894" cy="1106805"/>
        </p:xfrm>
        <a:graphic>
          <a:graphicData uri="http://schemas.openxmlformats.org/drawingml/2006/table">
            <a:tbl>
              <a:tblPr/>
              <a:tblGrid>
                <a:gridCol w="89589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Niveau de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compétence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non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traité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386"/>
            <a:ext cx="8229600" cy="1143000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Matériels utilisables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 descr="11717222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2442" y="1410615"/>
            <a:ext cx="2812977" cy="1411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 descr="copyrigh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70" y="1410615"/>
            <a:ext cx="3377821" cy="1959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 descr="Mini_Stepp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755" y="4314087"/>
            <a:ext cx="2013045" cy="2017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image008-5186f.jpg"/>
          <p:cNvPicPr>
            <a:picLocks noChangeAspect="1"/>
          </p:cNvPicPr>
          <p:nvPr/>
        </p:nvPicPr>
        <p:blipFill>
          <a:blip r:embed="rId5"/>
          <a:srcRect l="4711" t="6275"/>
          <a:stretch>
            <a:fillRect/>
          </a:stretch>
        </p:blipFill>
        <p:spPr>
          <a:xfrm>
            <a:off x="512275" y="4005618"/>
            <a:ext cx="2862535" cy="2115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 descr="isi-store.JPG"/>
          <p:cNvPicPr>
            <a:picLocks noChangeAspect="1"/>
          </p:cNvPicPr>
          <p:nvPr/>
        </p:nvPicPr>
        <p:blipFill>
          <a:blip r:embed="rId6"/>
          <a:srcRect r="6055"/>
          <a:stretch>
            <a:fillRect/>
          </a:stretch>
        </p:blipFill>
        <p:spPr>
          <a:xfrm>
            <a:off x="7144603" y="1410615"/>
            <a:ext cx="1746914" cy="2423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zoom_400PX_mediacom_44836931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990" y="3356452"/>
            <a:ext cx="2764809" cy="2764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457200" y="3167807"/>
            <a:ext cx="8229600" cy="944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 question sociétale</a:t>
            </a:r>
            <a:endParaRPr kumimoji="0" lang="fr-FR" sz="4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199" y="4177685"/>
            <a:ext cx="8477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précision et la fiabilité de fonctionnement  d'un produit peuvent être: </a:t>
            </a:r>
          </a:p>
          <a:p>
            <a:pPr algn="just"/>
            <a:r>
              <a:rPr lang="fr-FR" sz="2400" b="1" dirty="0" smtClean="0">
                <a:solidFill>
                  <a:srgbClr val="FF0000"/>
                </a:solidFill>
              </a:rPr>
              <a:t>vitales</a:t>
            </a:r>
            <a:r>
              <a:rPr lang="fr-FR" sz="2400" dirty="0" smtClean="0"/>
              <a:t> dans le domaine de la </a:t>
            </a:r>
            <a:r>
              <a:rPr lang="fr-FR" sz="2400" b="1" dirty="0" smtClean="0">
                <a:solidFill>
                  <a:srgbClr val="FF0000"/>
                </a:solidFill>
              </a:rPr>
              <a:t>santé</a:t>
            </a:r>
            <a:r>
              <a:rPr lang="fr-FR" sz="2400" dirty="0" smtClean="0"/>
              <a:t>, </a:t>
            </a:r>
            <a:r>
              <a:rPr lang="fr-FR" sz="2400" b="1" dirty="0" smtClean="0">
                <a:solidFill>
                  <a:srgbClr val="0070C0"/>
                </a:solidFill>
              </a:rPr>
              <a:t>importantes</a:t>
            </a:r>
            <a:r>
              <a:rPr lang="fr-FR" sz="2400" dirty="0" smtClean="0"/>
              <a:t> dans le domaine  de la remise en </a:t>
            </a:r>
            <a:r>
              <a:rPr lang="fr-FR" sz="2400" b="1" dirty="0" smtClean="0">
                <a:solidFill>
                  <a:srgbClr val="0070C0"/>
                </a:solidFill>
              </a:rPr>
              <a:t>forme</a:t>
            </a:r>
            <a:r>
              <a:rPr lang="fr-FR" sz="2400" dirty="0" smtClean="0"/>
              <a:t> ou de la </a:t>
            </a:r>
            <a:r>
              <a:rPr lang="fr-FR" sz="2400" b="1" dirty="0" smtClean="0">
                <a:solidFill>
                  <a:srgbClr val="0070C0"/>
                </a:solidFill>
              </a:rPr>
              <a:t>préparation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physique</a:t>
            </a:r>
            <a:r>
              <a:rPr lang="fr-FR" sz="2400" dirty="0" smtClean="0"/>
              <a:t> , </a:t>
            </a:r>
            <a:r>
              <a:rPr lang="fr-FR" sz="2400" b="1" dirty="0" smtClean="0">
                <a:solidFill>
                  <a:srgbClr val="099A00"/>
                </a:solidFill>
              </a:rPr>
              <a:t>nécessaires</a:t>
            </a:r>
            <a:r>
              <a:rPr lang="fr-FR" sz="2400" dirty="0" smtClean="0"/>
              <a:t> pour le confort d'utilisation dans le domaine des </a:t>
            </a:r>
            <a:r>
              <a:rPr lang="fr-FR" sz="2400" b="1" dirty="0" smtClean="0">
                <a:solidFill>
                  <a:srgbClr val="099A00"/>
                </a:solidFill>
              </a:rPr>
              <a:t>loisirs</a:t>
            </a:r>
            <a:r>
              <a:rPr lang="fr-FR" sz="2400" dirty="0" smtClean="0"/>
              <a:t> et de la </a:t>
            </a:r>
            <a:r>
              <a:rPr lang="fr-FR" sz="2400" b="1" dirty="0" smtClean="0">
                <a:solidFill>
                  <a:srgbClr val="099A00"/>
                </a:solidFill>
              </a:rPr>
              <a:t>maison</a:t>
            </a:r>
            <a:r>
              <a:rPr lang="fr-FR" sz="2400" dirty="0" smtClean="0"/>
              <a:t>!</a:t>
            </a:r>
            <a:endParaRPr lang="fr-FR" sz="24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Les problématiques</a:t>
            </a:r>
            <a:endParaRPr kumimoji="0" lang="fr-FR" sz="4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082" y="1143000"/>
            <a:ext cx="80497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u="sng" dirty="0" smtClean="0"/>
              <a:t>Problématique N°1 : </a:t>
            </a:r>
          </a:p>
          <a:p>
            <a:pPr algn="ctr"/>
            <a:r>
              <a:rPr lang="fr-FR" sz="2400" dirty="0" smtClean="0"/>
              <a:t>D’où vient l’information affichée par le produit?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2400" i="1" u="sng" dirty="0" smtClean="0"/>
              <a:t>Problématique N°2 :</a:t>
            </a:r>
          </a:p>
          <a:p>
            <a:pPr algn="ctr"/>
            <a:r>
              <a:rPr lang="fr-FR" sz="2400" dirty="0" smtClean="0"/>
              <a:t> L’information affichée est-elle fiable ?</a:t>
            </a:r>
          </a:p>
          <a:p>
            <a:pPr algn="ctr"/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Scénario de la séquence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16112" y="1049654"/>
          <a:ext cx="8902889" cy="5579746"/>
        </p:xfrm>
        <a:graphic>
          <a:graphicData uri="http://schemas.openxmlformats.org/drawingml/2006/table">
            <a:tbl>
              <a:tblPr/>
              <a:tblGrid>
                <a:gridCol w="1134848"/>
                <a:gridCol w="238535"/>
                <a:gridCol w="701148"/>
                <a:gridCol w="166252"/>
                <a:gridCol w="824028"/>
                <a:gridCol w="238535"/>
                <a:gridCol w="903541"/>
                <a:gridCol w="166252"/>
                <a:gridCol w="838487"/>
                <a:gridCol w="702404"/>
                <a:gridCol w="1733541"/>
                <a:gridCol w="426471"/>
                <a:gridCol w="424061"/>
                <a:gridCol w="404786"/>
              </a:tblGrid>
              <a:tr h="5965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Type 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d'activité)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Brève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Support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Nb postes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Nb élèves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Durée (h)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4114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Activité de lancement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La valeur de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masse indiquée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sur le cadran est- elle fiable ?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Pèse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personne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Apport de connaissances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Structure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générale de la chaine d'information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Pèse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personne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88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Travaux pratiques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Identifier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et décrire la chaine d'information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 Identifier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les composants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apis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course,</a:t>
                      </a:r>
                      <a:r>
                        <a:rPr lang="fr-FR" sz="12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tepper,</a:t>
                      </a:r>
                      <a:r>
                        <a:rPr lang="fr-FR" sz="12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</a:t>
                      </a:r>
                      <a:r>
                        <a:rPr lang="fr-FR" sz="12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somfy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 Tondeuse …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Structuration des connaissances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Bilan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sur les différents types de capteurs et le traitement de l'information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Travaux pratiques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Mesurer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les écarts et associer un modèle aux composants de la chaine d'information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Tapis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 course,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 vMerge="1"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Mesurer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les écarts entre le débit réel et le débit affiché .Précision des résultats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Pousse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seringue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 vMerge="1"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Mesurer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les écarts entre le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souhait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du joueur et la valeur réelle de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 tension de la corde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.Valider les résultats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fr-FR" sz="12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Cordeuse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 vMerge="1"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Mesurer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les écarts et associer un modèle aux composants de la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                                                                         chaine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d'information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Stepper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2X5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 vMerge="1"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Restitution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Restitution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par les élèves , synthèse, réponses aux problématiques.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Travaux pratiques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Activités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pratiques de confortation si nécessaire.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Evaluation sommative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Etude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 cas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62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Lancement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 descr="balance 2.jpg"/>
          <p:cNvPicPr>
            <a:picLocks noChangeAspect="1"/>
          </p:cNvPicPr>
          <p:nvPr/>
        </p:nvPicPr>
        <p:blipFill>
          <a:blip r:embed="rId2"/>
          <a:srcRect l="6066" t="7213" r="6721" b="6667"/>
          <a:stretch>
            <a:fillRect/>
          </a:stretch>
        </p:blipFill>
        <p:spPr>
          <a:xfrm>
            <a:off x="97771" y="2189960"/>
            <a:ext cx="3537031" cy="3492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5261548" y="2473377"/>
            <a:ext cx="260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578065" y="1327483"/>
            <a:ext cx="5688767" cy="53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Choix du support: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Produit d’usage courant  avec une chaine minimale d’information de type: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Acquisition, traitement et affichage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200" b="1" i="1" u="sng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But </a:t>
            </a:r>
            <a:r>
              <a:rPr lang="fr-FR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Poser les problématiques et la question sociétale.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Confortation: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Expression du besoin des fonctions de service, diagramme A-0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i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Généralisation</a:t>
            </a:r>
            <a:r>
              <a:rPr lang="fr-FR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de la problématique et de la question sociétale à d’autres produits.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16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57200" y="21899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532264" y="983292"/>
          <a:ext cx="8170536" cy="402732"/>
        </p:xfrm>
        <a:graphic>
          <a:graphicData uri="http://schemas.openxmlformats.org/drawingml/2006/table">
            <a:tbl>
              <a:tblPr/>
              <a:tblGrid>
                <a:gridCol w="1041495"/>
                <a:gridCol w="5069071"/>
                <a:gridCol w="907913"/>
                <a:gridCol w="391390"/>
                <a:gridCol w="389178"/>
                <a:gridCol w="371489"/>
              </a:tblGrid>
              <a:tr h="4027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Activité de lancement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La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valeur de la masse indiquée sur le cadran est-elle fiable ?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3264</TotalTime>
  <Words>1365</Words>
  <Application>Microsoft Office PowerPoint</Application>
  <PresentationFormat>Affichage à l'écran (4:3)</PresentationFormat>
  <Paragraphs>342</Paragraphs>
  <Slides>28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Sciences de l’Ingénieur en 1ère S </vt:lpstr>
      <vt:lpstr>Questionnement de l’enseignant en sciences de l’ingénieur:</vt:lpstr>
      <vt:lpstr> Les objectifs de formation :</vt:lpstr>
      <vt:lpstr>Diapositive 4</vt:lpstr>
      <vt:lpstr>MODELISER</vt:lpstr>
      <vt:lpstr>Matériels utilisables</vt:lpstr>
      <vt:lpstr>Diapositive 7</vt:lpstr>
      <vt:lpstr>Scénario de la séquence</vt:lpstr>
      <vt:lpstr>Lancement</vt:lpstr>
      <vt:lpstr>Apport de connaissances</vt:lpstr>
      <vt:lpstr>Diapositive 11</vt:lpstr>
      <vt:lpstr>Diapositive 12</vt:lpstr>
      <vt:lpstr>Informations affichées</vt:lpstr>
      <vt:lpstr>Chaine d’information du tapis de course</vt:lpstr>
      <vt:lpstr>Synthèse et structuration des connaissances</vt:lpstr>
      <vt:lpstr>Synthèse et structuration des connaissances</vt:lpstr>
      <vt:lpstr>Diapositive 17</vt:lpstr>
      <vt:lpstr>Diapositive 18</vt:lpstr>
      <vt:lpstr>Résultats obtenus sur VO2max</vt:lpstr>
      <vt:lpstr>Diapositive 20</vt:lpstr>
      <vt:lpstr>Constats des écarts</vt:lpstr>
      <vt:lpstr>Analyses des écarts</vt:lpstr>
      <vt:lpstr>Diapositive 23</vt:lpstr>
      <vt:lpstr>Modélisation  de la chaine d’information </vt:lpstr>
      <vt:lpstr>Amélioration du produit</vt:lpstr>
      <vt:lpstr>Restitution synthèse</vt:lpstr>
      <vt:lpstr>Diapositive 27</vt:lpstr>
      <vt:lpstr>Diapositive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1ère S SI</dc:title>
  <dc:creator>DD</dc:creator>
  <cp:lastModifiedBy>DD</cp:lastModifiedBy>
  <cp:revision>214</cp:revision>
  <dcterms:created xsi:type="dcterms:W3CDTF">2014-02-05T09:38:28Z</dcterms:created>
  <dcterms:modified xsi:type="dcterms:W3CDTF">2014-03-25T20:48:15Z</dcterms:modified>
</cp:coreProperties>
</file>