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269" r:id="rId3"/>
    <p:sldId id="277" r:id="rId4"/>
    <p:sldId id="278" r:id="rId5"/>
    <p:sldId id="270" r:id="rId6"/>
    <p:sldId id="271" r:id="rId7"/>
    <p:sldId id="280" r:id="rId8"/>
    <p:sldId id="283" r:id="rId9"/>
    <p:sldId id="282" r:id="rId10"/>
    <p:sldId id="273" r:id="rId11"/>
    <p:sldId id="284" r:id="rId12"/>
    <p:sldId id="285" r:id="rId13"/>
    <p:sldId id="286" r:id="rId14"/>
    <p:sldId id="287" r:id="rId15"/>
    <p:sldId id="288" r:id="rId16"/>
    <p:sldId id="289" r:id="rId17"/>
    <p:sldId id="290" r:id="rId18"/>
    <p:sldId id="291" r:id="rId19"/>
    <p:sldId id="292" r:id="rId20"/>
    <p:sldId id="293" r:id="rId21"/>
    <p:sldId id="297" r:id="rId22"/>
    <p:sldId id="294" r:id="rId23"/>
    <p:sldId id="295" r:id="rId24"/>
    <p:sldId id="296" r:id="rId25"/>
    <p:sldId id="29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C0504D"/>
    <a:srgbClr val="9BBB59"/>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47" autoAdjust="0"/>
    <p:restoredTop sz="82616" autoAdjust="0"/>
  </p:normalViewPr>
  <p:slideViewPr>
    <p:cSldViewPr>
      <p:cViewPr>
        <p:scale>
          <a:sx n="75" d="100"/>
          <a:sy n="75" d="100"/>
        </p:scale>
        <p:origin x="-516"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cdtx\AppData\Local\MatchWare\MindView%205.0\%7bB498035E-6BF9-4CD2-903C-C5EDF7613FDE%7d_edit\AAA%20-%20Depouillement%20evaluation%20revue%20de%20projet.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cdtx\AppData\Local\MatchWare\MindView%205.0\%7bB498035E-6BF9-4CD2-903C-C5EDF7613FDE%7d_edit\AAA%20-%20Depouillement%20evaluation%20revue%20de%20proj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dtx\AppData\Local\MatchWare\MindView%205.0\%7bE42EFB68-EA2B-405D-8189-30153B794F7D%7d_edit\AAA%20-%20Depouillement%20evaluation%20revue%20de%20proj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dtx\AppData\Local\MatchWare\MindView%205.0\%7b692C0067-AE3D-4C93-A974-E2F07520293D%7d_edit\Depouillement%20evaluation%20du%20proj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dtx\AppData\Local\MatchWare\MindView%205.0\%7b692C0067-AE3D-4C93-A974-E2F07520293D%7d_edit\Depouillement%20evaluation%20du%20proje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dtx\AppData\Local\MatchWare\MindView%205.0\%7b692C0067-AE3D-4C93-A974-E2F07520293D%7d_edit\Depouillement%20evaluation%20du%20proje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dtx\AppData\Local\MatchWare\MindView%205.0\%7b692C0067-AE3D-4C93-A974-E2F07520293D%7d_edit\Depouillement%20evaluation%20du%20proje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dtx\AppData\Local\MatchWare\MindView%205.0\%7b692C0067-AE3D-4C93-A974-E2F07520293D%7d_edit\Depouillement%20evaluation%20du%20proj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dPt>
            <c:idx val="0"/>
            <c:spPr>
              <a:solidFill>
                <a:schemeClr val="accent2"/>
              </a:solidFill>
            </c:spPr>
          </c:dPt>
          <c:dPt>
            <c:idx val="1"/>
            <c:spPr>
              <a:solidFill>
                <a:schemeClr val="accent2"/>
              </a:solidFill>
            </c:spPr>
          </c:dPt>
          <c:dPt>
            <c:idx val="2"/>
            <c:spPr>
              <a:solidFill>
                <a:schemeClr val="accent2"/>
              </a:solidFill>
            </c:spPr>
          </c:dPt>
          <c:dPt>
            <c:idx val="3"/>
            <c:spPr>
              <a:solidFill>
                <a:schemeClr val="accent2"/>
              </a:solidFill>
            </c:spPr>
          </c:dPt>
          <c:dPt>
            <c:idx val="4"/>
            <c:spPr>
              <a:solidFill>
                <a:srgbClr val="FFC000"/>
              </a:solidFill>
            </c:spPr>
          </c:dPt>
          <c:val>
            <c:numRef>
              <c:f>'Exploitation RdP Anaïs'!$B$7:$F$7</c:f>
              <c:numCache>
                <c:formatCode>General</c:formatCode>
                <c:ptCount val="5"/>
                <c:pt idx="0">
                  <c:v>2</c:v>
                </c:pt>
                <c:pt idx="1">
                  <c:v>1</c:v>
                </c:pt>
                <c:pt idx="2">
                  <c:v>10</c:v>
                </c:pt>
                <c:pt idx="3">
                  <c:v>38</c:v>
                </c:pt>
                <c:pt idx="4">
                  <c:v>63</c:v>
                </c:pt>
              </c:numCache>
            </c:numRef>
          </c:val>
        </c:ser>
        <c:axId val="66496768"/>
        <c:axId val="66506752"/>
      </c:barChart>
      <c:catAx>
        <c:axId val="66496768"/>
        <c:scaling>
          <c:orientation val="minMax"/>
        </c:scaling>
        <c:axPos val="b"/>
        <c:tickLblPos val="nextTo"/>
        <c:crossAx val="66506752"/>
        <c:crosses val="autoZero"/>
        <c:auto val="1"/>
        <c:lblAlgn val="ctr"/>
        <c:lblOffset val="100"/>
      </c:catAx>
      <c:valAx>
        <c:axId val="66506752"/>
        <c:scaling>
          <c:orientation val="minMax"/>
          <c:max val="50"/>
          <c:min val="0"/>
        </c:scaling>
        <c:axPos val="l"/>
        <c:majorGridlines/>
        <c:numFmt formatCode="General" sourceLinked="1"/>
        <c:tickLblPos val="nextTo"/>
        <c:crossAx val="66496768"/>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35574099161117245"/>
          <c:y val="4.7752772838879326E-2"/>
          <c:w val="0.64425900838883265"/>
          <c:h val="0.81254457708915462"/>
        </c:manualLayout>
      </c:layout>
      <c:barChart>
        <c:barDir val="col"/>
        <c:grouping val="clustered"/>
        <c:ser>
          <c:idx val="0"/>
          <c:order val="0"/>
          <c:spPr>
            <a:solidFill>
              <a:schemeClr val="accent2"/>
            </a:solidFill>
          </c:spPr>
          <c:dPt>
            <c:idx val="2"/>
            <c:spPr>
              <a:solidFill>
                <a:schemeClr val="accent3"/>
              </a:solidFill>
            </c:spPr>
          </c:dPt>
          <c:val>
            <c:numRef>
              <c:f>'Exploitation Soutenance'!$B$18:$F$18</c:f>
              <c:numCache>
                <c:formatCode>General</c:formatCode>
                <c:ptCount val="5"/>
                <c:pt idx="0">
                  <c:v>21</c:v>
                </c:pt>
                <c:pt idx="1">
                  <c:v>30</c:v>
                </c:pt>
                <c:pt idx="2">
                  <c:v>26</c:v>
                </c:pt>
                <c:pt idx="3">
                  <c:v>20</c:v>
                </c:pt>
                <c:pt idx="4">
                  <c:v>3</c:v>
                </c:pt>
              </c:numCache>
            </c:numRef>
          </c:val>
        </c:ser>
        <c:axId val="73642752"/>
        <c:axId val="73644288"/>
      </c:barChart>
      <c:catAx>
        <c:axId val="73642752"/>
        <c:scaling>
          <c:orientation val="minMax"/>
        </c:scaling>
        <c:axPos val="b"/>
        <c:tickLblPos val="nextTo"/>
        <c:crossAx val="73644288"/>
        <c:crosses val="autoZero"/>
        <c:auto val="1"/>
        <c:lblAlgn val="ctr"/>
        <c:lblOffset val="100"/>
      </c:catAx>
      <c:valAx>
        <c:axId val="73644288"/>
        <c:scaling>
          <c:orientation val="minMax"/>
          <c:max val="50"/>
          <c:min val="0"/>
        </c:scaling>
        <c:axPos val="l"/>
        <c:majorGridlines/>
        <c:numFmt formatCode="General" sourceLinked="1"/>
        <c:tickLblPos val="nextTo"/>
        <c:crossAx val="73642752"/>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3496072042718798"/>
          <c:y val="4.7752772838879326E-2"/>
          <c:w val="0.65039279572812014"/>
          <c:h val="0.81254457708915462"/>
        </c:manualLayout>
      </c:layout>
      <c:barChart>
        <c:barDir val="col"/>
        <c:grouping val="clustered"/>
        <c:ser>
          <c:idx val="0"/>
          <c:order val="0"/>
          <c:spPr>
            <a:solidFill>
              <a:schemeClr val="accent1"/>
            </a:solidFill>
          </c:spPr>
          <c:dPt>
            <c:idx val="0"/>
            <c:spPr>
              <a:solidFill>
                <a:schemeClr val="accent2"/>
              </a:solidFill>
            </c:spPr>
          </c:dPt>
          <c:dPt>
            <c:idx val="1"/>
            <c:spPr>
              <a:solidFill>
                <a:schemeClr val="accent2"/>
              </a:solidFill>
            </c:spPr>
          </c:dPt>
          <c:val>
            <c:numRef>
              <c:f>'Exploitation Soutenance'!$B$34:$F$34</c:f>
              <c:numCache>
                <c:formatCode>General</c:formatCode>
                <c:ptCount val="5"/>
                <c:pt idx="0">
                  <c:v>39</c:v>
                </c:pt>
                <c:pt idx="1">
                  <c:v>22</c:v>
                </c:pt>
                <c:pt idx="2">
                  <c:v>15</c:v>
                </c:pt>
                <c:pt idx="3">
                  <c:v>23</c:v>
                </c:pt>
                <c:pt idx="4">
                  <c:v>5</c:v>
                </c:pt>
              </c:numCache>
            </c:numRef>
          </c:val>
        </c:ser>
        <c:axId val="73830400"/>
        <c:axId val="73831936"/>
      </c:barChart>
      <c:catAx>
        <c:axId val="73830400"/>
        <c:scaling>
          <c:orientation val="minMax"/>
        </c:scaling>
        <c:axPos val="b"/>
        <c:tickLblPos val="nextTo"/>
        <c:crossAx val="73831936"/>
        <c:crosses val="autoZero"/>
        <c:auto val="1"/>
        <c:lblAlgn val="ctr"/>
        <c:lblOffset val="100"/>
      </c:catAx>
      <c:valAx>
        <c:axId val="73831936"/>
        <c:scaling>
          <c:orientation val="minMax"/>
          <c:max val="50"/>
          <c:min val="0"/>
        </c:scaling>
        <c:axPos val="l"/>
        <c:majorGridlines/>
        <c:numFmt formatCode="General" sourceLinked="1"/>
        <c:tickLblPos val="nextTo"/>
        <c:crossAx val="73830400"/>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8477116830984622"/>
          <c:y val="4.7907312556804187E-2"/>
          <c:w val="0.71522883169015972"/>
          <c:h val="0.8119379252350738"/>
        </c:manualLayout>
      </c:layout>
      <c:barChart>
        <c:barDir val="col"/>
        <c:grouping val="clustered"/>
        <c:ser>
          <c:idx val="0"/>
          <c:order val="0"/>
          <c:spPr>
            <a:solidFill>
              <a:schemeClr val="accent1"/>
            </a:solidFill>
          </c:spPr>
          <c:dPt>
            <c:idx val="0"/>
            <c:spPr>
              <a:solidFill>
                <a:schemeClr val="accent2"/>
              </a:solidFill>
            </c:spPr>
          </c:dPt>
          <c:dPt>
            <c:idx val="1"/>
            <c:spPr>
              <a:solidFill>
                <a:schemeClr val="accent2"/>
              </a:solidFill>
            </c:spPr>
          </c:dPt>
          <c:val>
            <c:numRef>
              <c:f>'Exploitation Soutenance'!$B$35:$F$35</c:f>
              <c:numCache>
                <c:formatCode>General</c:formatCode>
                <c:ptCount val="5"/>
                <c:pt idx="0">
                  <c:v>37</c:v>
                </c:pt>
                <c:pt idx="1">
                  <c:v>29</c:v>
                </c:pt>
                <c:pt idx="2">
                  <c:v>19</c:v>
                </c:pt>
                <c:pt idx="3">
                  <c:v>15</c:v>
                </c:pt>
                <c:pt idx="4">
                  <c:v>1</c:v>
                </c:pt>
              </c:numCache>
            </c:numRef>
          </c:val>
        </c:ser>
        <c:axId val="73843840"/>
        <c:axId val="73845376"/>
      </c:barChart>
      <c:catAx>
        <c:axId val="73843840"/>
        <c:scaling>
          <c:orientation val="minMax"/>
        </c:scaling>
        <c:axPos val="b"/>
        <c:tickLblPos val="nextTo"/>
        <c:crossAx val="73845376"/>
        <c:crosses val="autoZero"/>
        <c:auto val="1"/>
        <c:lblAlgn val="ctr"/>
        <c:lblOffset val="100"/>
      </c:catAx>
      <c:valAx>
        <c:axId val="73845376"/>
        <c:scaling>
          <c:orientation val="minMax"/>
          <c:max val="50"/>
          <c:min val="0"/>
        </c:scaling>
        <c:axPos val="l"/>
        <c:majorGridlines/>
        <c:numFmt formatCode="General" sourceLinked="1"/>
        <c:tickLblPos val="nextTo"/>
        <c:crossAx val="73843840"/>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30256936632921139"/>
          <c:y val="4.7907312556804187E-2"/>
          <c:w val="0.69743063367079472"/>
          <c:h val="0.8119379252350738"/>
        </c:manualLayout>
      </c:layout>
      <c:barChart>
        <c:barDir val="col"/>
        <c:grouping val="clustered"/>
        <c:ser>
          <c:idx val="0"/>
          <c:order val="0"/>
          <c:dPt>
            <c:idx val="0"/>
            <c:spPr>
              <a:solidFill>
                <a:schemeClr val="accent2"/>
              </a:solidFill>
            </c:spPr>
          </c:dPt>
          <c:dPt>
            <c:idx val="1"/>
            <c:spPr>
              <a:solidFill>
                <a:schemeClr val="accent2"/>
              </a:solidFill>
            </c:spPr>
          </c:dPt>
          <c:val>
            <c:numRef>
              <c:f>'Exploitation Soutenance'!$B$36:$F$36</c:f>
              <c:numCache>
                <c:formatCode>General</c:formatCode>
                <c:ptCount val="5"/>
                <c:pt idx="0">
                  <c:v>41</c:v>
                </c:pt>
                <c:pt idx="1">
                  <c:v>37</c:v>
                </c:pt>
                <c:pt idx="2">
                  <c:v>16</c:v>
                </c:pt>
                <c:pt idx="3">
                  <c:v>4</c:v>
                </c:pt>
                <c:pt idx="4">
                  <c:v>1</c:v>
                </c:pt>
              </c:numCache>
            </c:numRef>
          </c:val>
        </c:ser>
        <c:axId val="73857280"/>
        <c:axId val="73871360"/>
      </c:barChart>
      <c:catAx>
        <c:axId val="73857280"/>
        <c:scaling>
          <c:orientation val="minMax"/>
        </c:scaling>
        <c:axPos val="b"/>
        <c:tickLblPos val="nextTo"/>
        <c:crossAx val="73871360"/>
        <c:crosses val="autoZero"/>
        <c:auto val="1"/>
        <c:lblAlgn val="ctr"/>
        <c:lblOffset val="100"/>
      </c:catAx>
      <c:valAx>
        <c:axId val="73871360"/>
        <c:scaling>
          <c:orientation val="minMax"/>
          <c:max val="50"/>
          <c:min val="0"/>
        </c:scaling>
        <c:axPos val="l"/>
        <c:majorGridlines/>
        <c:numFmt formatCode="General" sourceLinked="1"/>
        <c:tickLblPos val="nextTo"/>
        <c:crossAx val="7385728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8963905152881525"/>
          <c:y val="4.7907312556804187E-2"/>
          <c:w val="0.71036094847118469"/>
          <c:h val="0.8119379252350738"/>
        </c:manualLayout>
      </c:layout>
      <c:barChart>
        <c:barDir val="col"/>
        <c:grouping val="clustered"/>
        <c:ser>
          <c:idx val="0"/>
          <c:order val="0"/>
          <c:dPt>
            <c:idx val="0"/>
            <c:spPr>
              <a:solidFill>
                <a:schemeClr val="accent2"/>
              </a:solidFill>
            </c:spPr>
          </c:dPt>
          <c:dPt>
            <c:idx val="1"/>
            <c:spPr>
              <a:solidFill>
                <a:schemeClr val="accent2"/>
              </a:solidFill>
            </c:spPr>
          </c:dPt>
          <c:val>
            <c:numRef>
              <c:f>'Exploitation Soutenance'!$B$37:$F$37</c:f>
              <c:numCache>
                <c:formatCode>General</c:formatCode>
                <c:ptCount val="5"/>
                <c:pt idx="0">
                  <c:v>41</c:v>
                </c:pt>
                <c:pt idx="1">
                  <c:v>29</c:v>
                </c:pt>
                <c:pt idx="2">
                  <c:v>11</c:v>
                </c:pt>
                <c:pt idx="3">
                  <c:v>11</c:v>
                </c:pt>
                <c:pt idx="4">
                  <c:v>8</c:v>
                </c:pt>
              </c:numCache>
            </c:numRef>
          </c:val>
        </c:ser>
        <c:axId val="73878912"/>
        <c:axId val="73905280"/>
      </c:barChart>
      <c:catAx>
        <c:axId val="73878912"/>
        <c:scaling>
          <c:orientation val="minMax"/>
        </c:scaling>
        <c:axPos val="b"/>
        <c:tickLblPos val="nextTo"/>
        <c:crossAx val="73905280"/>
        <c:crosses val="autoZero"/>
        <c:auto val="1"/>
        <c:lblAlgn val="ctr"/>
        <c:lblOffset val="100"/>
      </c:catAx>
      <c:valAx>
        <c:axId val="73905280"/>
        <c:scaling>
          <c:orientation val="minMax"/>
          <c:max val="50"/>
          <c:min val="0"/>
        </c:scaling>
        <c:axPos val="l"/>
        <c:majorGridlines/>
        <c:numFmt formatCode="General" sourceLinked="1"/>
        <c:tickLblPos val="nextTo"/>
        <c:crossAx val="73878912"/>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8477116830984622"/>
          <c:y val="4.7752772838879326E-2"/>
          <c:w val="0.71522883169015972"/>
          <c:h val="0.81254457708915462"/>
        </c:manualLayout>
      </c:layout>
      <c:barChart>
        <c:barDir val="col"/>
        <c:grouping val="clustered"/>
        <c:ser>
          <c:idx val="0"/>
          <c:order val="0"/>
          <c:dPt>
            <c:idx val="0"/>
            <c:spPr>
              <a:solidFill>
                <a:schemeClr val="accent2"/>
              </a:solidFill>
            </c:spPr>
          </c:dPt>
          <c:dPt>
            <c:idx val="1"/>
            <c:spPr>
              <a:solidFill>
                <a:schemeClr val="accent2"/>
              </a:solidFill>
            </c:spPr>
          </c:dPt>
          <c:val>
            <c:numRef>
              <c:f>'Exploitation Soutenance'!$B$38:$F$38</c:f>
              <c:numCache>
                <c:formatCode>General</c:formatCode>
                <c:ptCount val="5"/>
                <c:pt idx="0">
                  <c:v>39</c:v>
                </c:pt>
                <c:pt idx="1">
                  <c:v>36</c:v>
                </c:pt>
                <c:pt idx="2">
                  <c:v>7</c:v>
                </c:pt>
                <c:pt idx="3">
                  <c:v>8</c:v>
                </c:pt>
                <c:pt idx="4">
                  <c:v>1</c:v>
                </c:pt>
              </c:numCache>
            </c:numRef>
          </c:val>
        </c:ser>
        <c:axId val="73921280"/>
        <c:axId val="73922816"/>
      </c:barChart>
      <c:catAx>
        <c:axId val="73921280"/>
        <c:scaling>
          <c:orientation val="minMax"/>
        </c:scaling>
        <c:axPos val="b"/>
        <c:tickLblPos val="nextTo"/>
        <c:crossAx val="73922816"/>
        <c:crosses val="autoZero"/>
        <c:auto val="1"/>
        <c:lblAlgn val="ctr"/>
        <c:lblOffset val="100"/>
      </c:catAx>
      <c:valAx>
        <c:axId val="73922816"/>
        <c:scaling>
          <c:orientation val="minMax"/>
          <c:max val="50"/>
          <c:min val="0"/>
        </c:scaling>
        <c:axPos val="l"/>
        <c:majorGridlines/>
        <c:numFmt formatCode="General" sourceLinked="1"/>
        <c:tickLblPos val="nextTo"/>
        <c:crossAx val="73921280"/>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1"/>
          <c:order val="0"/>
          <c:cat>
            <c:numRef>
              <c:f>'Bilan note de Soutenance'!$J$3:$J$43</c:f>
              <c:numCache>
                <c:formatCode>General</c:formatCode>
                <c:ptCount val="4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numCache>
            </c:numRef>
          </c:cat>
          <c:val>
            <c:numRef>
              <c:f>'Bilan note de Soutenance'!$K$3:$K$43</c:f>
              <c:numCache>
                <c:formatCode>General</c:formatCode>
                <c:ptCount val="41"/>
                <c:pt idx="0">
                  <c:v>0</c:v>
                </c:pt>
                <c:pt idx="1">
                  <c:v>0</c:v>
                </c:pt>
                <c:pt idx="2">
                  <c:v>0</c:v>
                </c:pt>
                <c:pt idx="3">
                  <c:v>0</c:v>
                </c:pt>
                <c:pt idx="4">
                  <c:v>0</c:v>
                </c:pt>
                <c:pt idx="5">
                  <c:v>0</c:v>
                </c:pt>
                <c:pt idx="6">
                  <c:v>0</c:v>
                </c:pt>
                <c:pt idx="7">
                  <c:v>0</c:v>
                </c:pt>
                <c:pt idx="8">
                  <c:v>0</c:v>
                </c:pt>
                <c:pt idx="9">
                  <c:v>0</c:v>
                </c:pt>
                <c:pt idx="10">
                  <c:v>2</c:v>
                </c:pt>
                <c:pt idx="11">
                  <c:v>0</c:v>
                </c:pt>
                <c:pt idx="12">
                  <c:v>0</c:v>
                </c:pt>
                <c:pt idx="13">
                  <c:v>0</c:v>
                </c:pt>
                <c:pt idx="14">
                  <c:v>2</c:v>
                </c:pt>
                <c:pt idx="15">
                  <c:v>1</c:v>
                </c:pt>
                <c:pt idx="16">
                  <c:v>5</c:v>
                </c:pt>
                <c:pt idx="17">
                  <c:v>1</c:v>
                </c:pt>
                <c:pt idx="18">
                  <c:v>3</c:v>
                </c:pt>
                <c:pt idx="19">
                  <c:v>1</c:v>
                </c:pt>
                <c:pt idx="20">
                  <c:v>5</c:v>
                </c:pt>
                <c:pt idx="21">
                  <c:v>3</c:v>
                </c:pt>
                <c:pt idx="22">
                  <c:v>3</c:v>
                </c:pt>
                <c:pt idx="23">
                  <c:v>1</c:v>
                </c:pt>
                <c:pt idx="24">
                  <c:v>3</c:v>
                </c:pt>
                <c:pt idx="25">
                  <c:v>4</c:v>
                </c:pt>
                <c:pt idx="26">
                  <c:v>9</c:v>
                </c:pt>
                <c:pt idx="27">
                  <c:v>4</c:v>
                </c:pt>
                <c:pt idx="28">
                  <c:v>3</c:v>
                </c:pt>
                <c:pt idx="29">
                  <c:v>1</c:v>
                </c:pt>
                <c:pt idx="30">
                  <c:v>5</c:v>
                </c:pt>
                <c:pt idx="31">
                  <c:v>2</c:v>
                </c:pt>
                <c:pt idx="32">
                  <c:v>1</c:v>
                </c:pt>
                <c:pt idx="33">
                  <c:v>0</c:v>
                </c:pt>
                <c:pt idx="34">
                  <c:v>0</c:v>
                </c:pt>
                <c:pt idx="35">
                  <c:v>0</c:v>
                </c:pt>
                <c:pt idx="36">
                  <c:v>0</c:v>
                </c:pt>
                <c:pt idx="37">
                  <c:v>1</c:v>
                </c:pt>
                <c:pt idx="38">
                  <c:v>0</c:v>
                </c:pt>
                <c:pt idx="39">
                  <c:v>0</c:v>
                </c:pt>
                <c:pt idx="40">
                  <c:v>0</c:v>
                </c:pt>
              </c:numCache>
            </c:numRef>
          </c:val>
        </c:ser>
        <c:axId val="73947776"/>
        <c:axId val="73961856"/>
      </c:barChart>
      <c:catAx>
        <c:axId val="73947776"/>
        <c:scaling>
          <c:orientation val="minMax"/>
        </c:scaling>
        <c:axPos val="b"/>
        <c:numFmt formatCode="General" sourceLinked="1"/>
        <c:tickLblPos val="nextTo"/>
        <c:crossAx val="73961856"/>
        <c:crosses val="autoZero"/>
        <c:auto val="1"/>
        <c:lblAlgn val="ctr"/>
        <c:lblOffset val="100"/>
      </c:catAx>
      <c:valAx>
        <c:axId val="73961856"/>
        <c:scaling>
          <c:orientation val="minMax"/>
        </c:scaling>
        <c:axPos val="l"/>
        <c:majorGridlines/>
        <c:numFmt formatCode="General" sourceLinked="1"/>
        <c:tickLblPos val="nextTo"/>
        <c:crossAx val="73947776"/>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6.8111664766320412E-2"/>
          <c:y val="1.7772404042666404E-2"/>
          <c:w val="0.93133103848301013"/>
          <c:h val="0.85715121967536789"/>
        </c:manualLayout>
      </c:layout>
      <c:scatterChart>
        <c:scatterStyle val="smoothMarker"/>
        <c:ser>
          <c:idx val="0"/>
          <c:order val="0"/>
          <c:marker>
            <c:symbol val="none"/>
          </c:marker>
          <c:xVal>
            <c:numRef>
              <c:f>'Bilan note de Soutenance'!$M$47:$M$87</c:f>
              <c:numCache>
                <c:formatCode>General</c:formatCode>
                <c:ptCount val="4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numCache>
            </c:numRef>
          </c:xVal>
          <c:yVal>
            <c:numRef>
              <c:f>'Bilan note de Soutenance'!$N$47:$N$87</c:f>
              <c:numCache>
                <c:formatCode>General</c:formatCode>
                <c:ptCount val="41"/>
                <c:pt idx="0">
                  <c:v>3.0792172924890667E-5</c:v>
                </c:pt>
                <c:pt idx="1">
                  <c:v>6.2666605053826187E-5</c:v>
                </c:pt>
                <c:pt idx="2">
                  <c:v>1.2360824549720659E-4</c:v>
                </c:pt>
                <c:pt idx="3">
                  <c:v>2.3630567990872402E-4</c:v>
                </c:pt>
                <c:pt idx="4">
                  <c:v>4.3784089520627819E-4</c:v>
                </c:pt>
                <c:pt idx="5">
                  <c:v>7.862740265489951E-4</c:v>
                </c:pt>
                <c:pt idx="6">
                  <c:v>1.3685068642168372E-3</c:v>
                </c:pt>
                <c:pt idx="7">
                  <c:v>2.3085297443487013E-3</c:v>
                </c:pt>
                <c:pt idx="8">
                  <c:v>3.7743260376125391E-3</c:v>
                </c:pt>
                <c:pt idx="9">
                  <c:v>5.9807933334678574E-3</c:v>
                </c:pt>
                <c:pt idx="10">
                  <c:v>9.1853058541455073E-3</c:v>
                </c:pt>
                <c:pt idx="11">
                  <c:v>1.3672372830403977E-2</c:v>
                </c:pt>
                <c:pt idx="12">
                  <c:v>1.9724663688615564E-2</c:v>
                </c:pt>
                <c:pt idx="13">
                  <c:v>2.7579777970188412E-2</c:v>
                </c:pt>
                <c:pt idx="14">
                  <c:v>3.7375530708032435E-2</c:v>
                </c:pt>
                <c:pt idx="15">
                  <c:v>4.9090721439587155E-2</c:v>
                </c:pt>
                <c:pt idx="16">
                  <c:v>6.249235699282242E-2</c:v>
                </c:pt>
                <c:pt idx="17">
                  <c:v>7.7102744913622123E-2</c:v>
                </c:pt>
                <c:pt idx="18">
                  <c:v>9.2199426148818528E-2</c:v>
                </c:pt>
                <c:pt idx="19">
                  <c:v>0.10685676951267878</c:v>
                </c:pt>
                <c:pt idx="20">
                  <c:v>0.12003041480661619</c:v>
                </c:pt>
                <c:pt idx="21">
                  <c:v>0.13067605572573907</c:v>
                </c:pt>
                <c:pt idx="22">
                  <c:v>0.13788472963897552</c:v>
                </c:pt>
                <c:pt idx="23">
                  <c:v>0.14101060319837441</c:v>
                </c:pt>
                <c:pt idx="24">
                  <c:v>0.13976641086446406</c:v>
                </c:pt>
                <c:pt idx="25">
                  <c:v>0.13426700431214586</c:v>
                </c:pt>
                <c:pt idx="26">
                  <c:v>0.12501186369747541</c:v>
                </c:pt>
                <c:pt idx="27">
                  <c:v>0.11281026105205044</c:v>
                </c:pt>
                <c:pt idx="28">
                  <c:v>9.8664614344422252E-2</c:v>
                </c:pt>
                <c:pt idx="29">
                  <c:v>8.3635312723792335E-2</c:v>
                </c:pt>
                <c:pt idx="30">
                  <c:v>6.8712126864980433E-2</c:v>
                </c:pt>
                <c:pt idx="31">
                  <c:v>5.4713253670625198E-2</c:v>
                </c:pt>
                <c:pt idx="32">
                  <c:v>4.2224754818304552E-2</c:v>
                </c:pt>
                <c:pt idx="33">
                  <c:v>3.1583275955233255E-2</c:v>
                </c:pt>
                <c:pt idx="34">
                  <c:v>2.2896160319726556E-2</c:v>
                </c:pt>
                <c:pt idx="35">
                  <c:v>1.608731567222348E-2</c:v>
                </c:pt>
                <c:pt idx="36">
                  <c:v>1.0955191012979025E-2</c:v>
                </c:pt>
                <c:pt idx="37">
                  <c:v>7.2305572428937124E-3</c:v>
                </c:pt>
                <c:pt idx="38">
                  <c:v>4.6252906333165162E-3</c:v>
                </c:pt>
                <c:pt idx="39">
                  <c:v>2.8676208509785016E-3</c:v>
                </c:pt>
                <c:pt idx="40">
                  <c:v>1.7231372701276473E-3</c:v>
                </c:pt>
              </c:numCache>
            </c:numRef>
          </c:yVal>
          <c:smooth val="1"/>
        </c:ser>
        <c:axId val="74051584"/>
        <c:axId val="74053120"/>
      </c:scatterChart>
      <c:valAx>
        <c:axId val="74051584"/>
        <c:scaling>
          <c:orientation val="minMax"/>
          <c:max val="20"/>
        </c:scaling>
        <c:axPos val="b"/>
        <c:numFmt formatCode="General" sourceLinked="1"/>
        <c:majorTickMark val="none"/>
        <c:tickLblPos val="none"/>
        <c:crossAx val="74053120"/>
        <c:crosses val="autoZero"/>
        <c:crossBetween val="midCat"/>
      </c:valAx>
      <c:valAx>
        <c:axId val="74053120"/>
        <c:scaling>
          <c:orientation val="minMax"/>
        </c:scaling>
        <c:axPos val="l"/>
        <c:majorGridlines>
          <c:spPr>
            <a:ln>
              <a:solidFill>
                <a:srgbClr val="4F81BD">
                  <a:alpha val="0"/>
                </a:srgbClr>
              </a:solidFill>
            </a:ln>
          </c:spPr>
        </c:majorGridlines>
        <c:numFmt formatCode="General" sourceLinked="1"/>
        <c:majorTickMark val="none"/>
        <c:tickLblPos val="none"/>
        <c:spPr>
          <a:ln>
            <a:noFill/>
          </a:ln>
        </c:spPr>
        <c:crossAx val="74051584"/>
        <c:crosses val="autoZero"/>
        <c:crossBetween val="midCat"/>
      </c:valAx>
      <c:spPr>
        <a:noFill/>
      </c:spPr>
    </c:plotArea>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spPr>
            <a:solidFill>
              <a:schemeClr val="accent2"/>
            </a:solidFill>
          </c:spPr>
          <c:dPt>
            <c:idx val="4"/>
            <c:spPr>
              <a:solidFill>
                <a:srgbClr val="FFC000"/>
              </a:solidFill>
            </c:spPr>
          </c:dPt>
          <c:val>
            <c:numRef>
              <c:f>'Exploitation RdP Marjorie'!$B$5:$F$5</c:f>
              <c:numCache>
                <c:formatCode>General</c:formatCode>
                <c:ptCount val="5"/>
                <c:pt idx="0">
                  <c:v>4</c:v>
                </c:pt>
                <c:pt idx="1">
                  <c:v>4</c:v>
                </c:pt>
                <c:pt idx="2">
                  <c:v>12</c:v>
                </c:pt>
                <c:pt idx="3">
                  <c:v>33</c:v>
                </c:pt>
                <c:pt idx="4">
                  <c:v>60</c:v>
                </c:pt>
              </c:numCache>
            </c:numRef>
          </c:val>
        </c:ser>
        <c:axId val="66513920"/>
        <c:axId val="66515712"/>
      </c:barChart>
      <c:catAx>
        <c:axId val="66513920"/>
        <c:scaling>
          <c:orientation val="minMax"/>
        </c:scaling>
        <c:axPos val="b"/>
        <c:tickLblPos val="nextTo"/>
        <c:crossAx val="66515712"/>
        <c:crosses val="autoZero"/>
        <c:auto val="1"/>
        <c:lblAlgn val="ctr"/>
        <c:lblOffset val="100"/>
      </c:catAx>
      <c:valAx>
        <c:axId val="66515712"/>
        <c:scaling>
          <c:orientation val="minMax"/>
          <c:max val="80"/>
          <c:min val="0"/>
        </c:scaling>
        <c:axPos val="l"/>
        <c:majorGridlines/>
        <c:numFmt formatCode="General" sourceLinked="1"/>
        <c:tickLblPos val="nextTo"/>
        <c:crossAx val="6651392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dPt>
            <c:idx val="2"/>
            <c:spPr>
              <a:solidFill>
                <a:srgbClr val="FFC000"/>
              </a:solidFill>
            </c:spPr>
          </c:dPt>
          <c:dPt>
            <c:idx val="3"/>
            <c:spPr>
              <a:solidFill>
                <a:schemeClr val="accent3"/>
              </a:solidFill>
            </c:spPr>
          </c:dPt>
          <c:dPt>
            <c:idx val="4"/>
            <c:spPr>
              <a:solidFill>
                <a:schemeClr val="accent3"/>
              </a:solidFill>
            </c:spPr>
          </c:dPt>
          <c:val>
            <c:numRef>
              <c:f>'Exploitation RdP Anaïs'!$B$5:$F$5</c:f>
              <c:numCache>
                <c:formatCode>General</c:formatCode>
                <c:ptCount val="5"/>
                <c:pt idx="0">
                  <c:v>0</c:v>
                </c:pt>
                <c:pt idx="1">
                  <c:v>1</c:v>
                </c:pt>
                <c:pt idx="2">
                  <c:v>78</c:v>
                </c:pt>
                <c:pt idx="3">
                  <c:v>30</c:v>
                </c:pt>
                <c:pt idx="4">
                  <c:v>4</c:v>
                </c:pt>
              </c:numCache>
            </c:numRef>
          </c:val>
        </c:ser>
        <c:axId val="67138304"/>
        <c:axId val="67139840"/>
      </c:barChart>
      <c:catAx>
        <c:axId val="67138304"/>
        <c:scaling>
          <c:orientation val="minMax"/>
        </c:scaling>
        <c:axPos val="b"/>
        <c:tickLblPos val="nextTo"/>
        <c:crossAx val="67139840"/>
        <c:crosses val="autoZero"/>
        <c:auto val="1"/>
        <c:lblAlgn val="ctr"/>
        <c:lblOffset val="100"/>
      </c:catAx>
      <c:valAx>
        <c:axId val="67139840"/>
        <c:scaling>
          <c:orientation val="minMax"/>
          <c:max val="80"/>
          <c:min val="0"/>
        </c:scaling>
        <c:axPos val="l"/>
        <c:majorGridlines/>
        <c:numFmt formatCode="General" sourceLinked="1"/>
        <c:tickLblPos val="nextTo"/>
        <c:crossAx val="67138304"/>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0538041835679641"/>
          <c:y val="3.0210944391439155E-2"/>
          <c:w val="0.79461958164320368"/>
          <c:h val="0.89501117253439988"/>
        </c:manualLayout>
      </c:layout>
      <c:barChart>
        <c:barDir val="col"/>
        <c:grouping val="clustered"/>
        <c:ser>
          <c:idx val="0"/>
          <c:order val="0"/>
          <c:spPr>
            <a:solidFill>
              <a:srgbClr val="FFC000"/>
            </a:solidFill>
          </c:spPr>
          <c:dPt>
            <c:idx val="3"/>
            <c:spPr>
              <a:solidFill>
                <a:schemeClr val="accent3"/>
              </a:solidFill>
            </c:spPr>
          </c:dPt>
          <c:dPt>
            <c:idx val="4"/>
            <c:spPr>
              <a:solidFill>
                <a:schemeClr val="accent3"/>
              </a:solidFill>
            </c:spPr>
          </c:dPt>
          <c:val>
            <c:numRef>
              <c:f>Feuil2!$A$3:$E$3</c:f>
              <c:numCache>
                <c:formatCode>General</c:formatCode>
                <c:ptCount val="5"/>
                <c:pt idx="0">
                  <c:v>0</c:v>
                </c:pt>
                <c:pt idx="1">
                  <c:v>0</c:v>
                </c:pt>
                <c:pt idx="2">
                  <c:v>32</c:v>
                </c:pt>
                <c:pt idx="3">
                  <c:v>80</c:v>
                </c:pt>
                <c:pt idx="4">
                  <c:v>4</c:v>
                </c:pt>
              </c:numCache>
            </c:numRef>
          </c:val>
        </c:ser>
        <c:axId val="67164032"/>
        <c:axId val="67165568"/>
      </c:barChart>
      <c:catAx>
        <c:axId val="67164032"/>
        <c:scaling>
          <c:orientation val="minMax"/>
        </c:scaling>
        <c:axPos val="b"/>
        <c:tickLblPos val="nextTo"/>
        <c:crossAx val="67165568"/>
        <c:crosses val="autoZero"/>
        <c:auto val="1"/>
        <c:lblAlgn val="ctr"/>
        <c:lblOffset val="100"/>
      </c:catAx>
      <c:valAx>
        <c:axId val="67165568"/>
        <c:scaling>
          <c:orientation val="minMax"/>
        </c:scaling>
        <c:axPos val="l"/>
        <c:majorGridlines/>
        <c:numFmt formatCode="General" sourceLinked="1"/>
        <c:tickLblPos val="nextTo"/>
        <c:crossAx val="6716403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28477116830984522"/>
          <c:y val="5.3354351874905899E-2"/>
          <c:w val="0.71522883169015838"/>
          <c:h val="0.79055535416570488"/>
        </c:manualLayout>
      </c:layout>
      <c:barChart>
        <c:barDir val="col"/>
        <c:grouping val="clustered"/>
        <c:ser>
          <c:idx val="0"/>
          <c:order val="0"/>
          <c:spPr>
            <a:solidFill>
              <a:schemeClr val="accent3"/>
            </a:solidFill>
          </c:spPr>
          <c:val>
            <c:numRef>
              <c:f>'Exploitation Soutenance'!$B$5:$F$5</c:f>
              <c:numCache>
                <c:formatCode>General</c:formatCode>
                <c:ptCount val="5"/>
                <c:pt idx="0">
                  <c:v>9</c:v>
                </c:pt>
                <c:pt idx="1">
                  <c:v>2</c:v>
                </c:pt>
                <c:pt idx="2">
                  <c:v>20</c:v>
                </c:pt>
                <c:pt idx="3">
                  <c:v>54</c:v>
                </c:pt>
                <c:pt idx="4">
                  <c:v>18</c:v>
                </c:pt>
              </c:numCache>
            </c:numRef>
          </c:val>
        </c:ser>
        <c:axId val="72338432"/>
        <c:axId val="72340224"/>
      </c:barChart>
      <c:catAx>
        <c:axId val="72338432"/>
        <c:scaling>
          <c:orientation val="minMax"/>
        </c:scaling>
        <c:axPos val="b"/>
        <c:tickLblPos val="nextTo"/>
        <c:crossAx val="72340224"/>
        <c:crosses val="autoZero"/>
        <c:auto val="1"/>
        <c:lblAlgn val="ctr"/>
        <c:lblOffset val="100"/>
      </c:catAx>
      <c:valAx>
        <c:axId val="72340224"/>
        <c:scaling>
          <c:orientation val="minMax"/>
          <c:max val="60"/>
          <c:min val="0"/>
        </c:scaling>
        <c:axPos val="l"/>
        <c:majorGridlines/>
        <c:numFmt formatCode="General" sourceLinked="1"/>
        <c:tickLblPos val="nextTo"/>
        <c:crossAx val="7233843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28718448329552165"/>
          <c:y val="7.2108035738485773E-2"/>
          <c:w val="0.71281551670448196"/>
          <c:h val="0.71693701682548305"/>
        </c:manualLayout>
      </c:layout>
      <c:barChart>
        <c:barDir val="col"/>
        <c:grouping val="clustered"/>
        <c:ser>
          <c:idx val="0"/>
          <c:order val="0"/>
          <c:spPr>
            <a:solidFill>
              <a:schemeClr val="accent2"/>
            </a:solidFill>
          </c:spPr>
          <c:val>
            <c:numRef>
              <c:f>'Exploitation Soutenance'!$B$15:$F$15</c:f>
              <c:numCache>
                <c:formatCode>General</c:formatCode>
                <c:ptCount val="5"/>
                <c:pt idx="0">
                  <c:v>28</c:v>
                </c:pt>
                <c:pt idx="1">
                  <c:v>28</c:v>
                </c:pt>
                <c:pt idx="2">
                  <c:v>22</c:v>
                </c:pt>
                <c:pt idx="3">
                  <c:v>19</c:v>
                </c:pt>
                <c:pt idx="4">
                  <c:v>5</c:v>
                </c:pt>
              </c:numCache>
            </c:numRef>
          </c:val>
        </c:ser>
        <c:axId val="73534848"/>
        <c:axId val="73540736"/>
      </c:barChart>
      <c:catAx>
        <c:axId val="73534848"/>
        <c:scaling>
          <c:orientation val="minMax"/>
        </c:scaling>
        <c:axPos val="b"/>
        <c:tickLblPos val="nextTo"/>
        <c:crossAx val="73540736"/>
        <c:crosses val="autoZero"/>
        <c:auto val="1"/>
        <c:lblAlgn val="ctr"/>
        <c:lblOffset val="100"/>
      </c:catAx>
      <c:valAx>
        <c:axId val="73540736"/>
        <c:scaling>
          <c:orientation val="minMax"/>
          <c:max val="50"/>
          <c:min val="0"/>
        </c:scaling>
        <c:axPos val="l"/>
        <c:majorGridlines/>
        <c:numFmt formatCode="General" sourceLinked="1"/>
        <c:tickLblPos val="nextTo"/>
        <c:crossAx val="7353484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35574099161117245"/>
          <c:y val="4.7752772838879215E-2"/>
          <c:w val="0.64425900838883132"/>
          <c:h val="0.81254457708915462"/>
        </c:manualLayout>
      </c:layout>
      <c:barChart>
        <c:barDir val="col"/>
        <c:grouping val="clustered"/>
        <c:ser>
          <c:idx val="0"/>
          <c:order val="0"/>
          <c:spPr>
            <a:solidFill>
              <a:schemeClr val="accent2"/>
            </a:solidFill>
          </c:spPr>
          <c:val>
            <c:numRef>
              <c:f>'Exploitation Soutenance'!$B$18:$F$18</c:f>
              <c:numCache>
                <c:formatCode>General</c:formatCode>
                <c:ptCount val="5"/>
                <c:pt idx="0">
                  <c:v>21</c:v>
                </c:pt>
                <c:pt idx="1">
                  <c:v>30</c:v>
                </c:pt>
                <c:pt idx="2">
                  <c:v>26</c:v>
                </c:pt>
                <c:pt idx="3">
                  <c:v>20</c:v>
                </c:pt>
                <c:pt idx="4">
                  <c:v>3</c:v>
                </c:pt>
              </c:numCache>
            </c:numRef>
          </c:val>
        </c:ser>
        <c:axId val="73551872"/>
        <c:axId val="73553408"/>
      </c:barChart>
      <c:catAx>
        <c:axId val="73551872"/>
        <c:scaling>
          <c:orientation val="minMax"/>
        </c:scaling>
        <c:axPos val="b"/>
        <c:tickLblPos val="nextTo"/>
        <c:crossAx val="73553408"/>
        <c:crosses val="autoZero"/>
        <c:auto val="1"/>
        <c:lblAlgn val="ctr"/>
        <c:lblOffset val="100"/>
      </c:catAx>
      <c:valAx>
        <c:axId val="73553408"/>
        <c:scaling>
          <c:orientation val="minMax"/>
          <c:max val="50"/>
          <c:min val="0"/>
        </c:scaling>
        <c:axPos val="l"/>
        <c:majorGridlines/>
        <c:numFmt formatCode="General" sourceLinked="1"/>
        <c:tickLblPos val="nextTo"/>
        <c:crossAx val="7355187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9962652209457546"/>
          <c:y val="4.7907312556804187E-2"/>
          <c:w val="0.7003734779054257"/>
          <c:h val="0.8119379252350738"/>
        </c:manualLayout>
      </c:layout>
      <c:barChart>
        <c:barDir val="col"/>
        <c:grouping val="clustered"/>
        <c:ser>
          <c:idx val="0"/>
          <c:order val="0"/>
          <c:spPr>
            <a:solidFill>
              <a:schemeClr val="accent2"/>
            </a:solidFill>
          </c:spPr>
          <c:val>
            <c:numRef>
              <c:f>'Exploitation Soutenance'!$B$19:$F$19</c:f>
              <c:numCache>
                <c:formatCode>General</c:formatCode>
                <c:ptCount val="5"/>
                <c:pt idx="0">
                  <c:v>20</c:v>
                </c:pt>
                <c:pt idx="1">
                  <c:v>30</c:v>
                </c:pt>
                <c:pt idx="2">
                  <c:v>29</c:v>
                </c:pt>
                <c:pt idx="3">
                  <c:v>17</c:v>
                </c:pt>
                <c:pt idx="4">
                  <c:v>5</c:v>
                </c:pt>
              </c:numCache>
            </c:numRef>
          </c:val>
        </c:ser>
        <c:axId val="73576832"/>
        <c:axId val="73578368"/>
      </c:barChart>
      <c:catAx>
        <c:axId val="73576832"/>
        <c:scaling>
          <c:orientation val="minMax"/>
        </c:scaling>
        <c:axPos val="b"/>
        <c:tickLblPos val="nextTo"/>
        <c:crossAx val="73578368"/>
        <c:crosses val="autoZero"/>
        <c:auto val="1"/>
        <c:lblAlgn val="ctr"/>
        <c:lblOffset val="100"/>
      </c:catAx>
      <c:valAx>
        <c:axId val="73578368"/>
        <c:scaling>
          <c:orientation val="minMax"/>
          <c:max val="50"/>
          <c:min val="0"/>
        </c:scaling>
        <c:axPos val="l"/>
        <c:majorGridlines/>
        <c:numFmt formatCode="General" sourceLinked="1"/>
        <c:tickLblPos val="nextTo"/>
        <c:crossAx val="7357683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9726113183220532"/>
          <c:y val="4.7752772838879215E-2"/>
          <c:w val="0.70273886816779485"/>
          <c:h val="0.81254457708915462"/>
        </c:manualLayout>
      </c:layout>
      <c:barChart>
        <c:barDir val="col"/>
        <c:grouping val="clustered"/>
        <c:ser>
          <c:idx val="0"/>
          <c:order val="0"/>
          <c:spPr>
            <a:solidFill>
              <a:schemeClr val="accent2"/>
            </a:solidFill>
          </c:spPr>
          <c:val>
            <c:numRef>
              <c:f>'Exploitation Soutenance'!$B$20:$F$20</c:f>
              <c:numCache>
                <c:formatCode>General</c:formatCode>
                <c:ptCount val="5"/>
                <c:pt idx="0">
                  <c:v>18</c:v>
                </c:pt>
                <c:pt idx="1">
                  <c:v>19</c:v>
                </c:pt>
                <c:pt idx="2">
                  <c:v>36</c:v>
                </c:pt>
                <c:pt idx="3">
                  <c:v>19</c:v>
                </c:pt>
                <c:pt idx="4">
                  <c:v>13</c:v>
                </c:pt>
              </c:numCache>
            </c:numRef>
          </c:val>
        </c:ser>
        <c:axId val="73593600"/>
        <c:axId val="73595136"/>
      </c:barChart>
      <c:catAx>
        <c:axId val="73593600"/>
        <c:scaling>
          <c:orientation val="minMax"/>
        </c:scaling>
        <c:axPos val="b"/>
        <c:tickLblPos val="nextTo"/>
        <c:crossAx val="73595136"/>
        <c:crosses val="autoZero"/>
        <c:auto val="1"/>
        <c:lblAlgn val="ctr"/>
        <c:lblOffset val="100"/>
      </c:catAx>
      <c:valAx>
        <c:axId val="73595136"/>
        <c:scaling>
          <c:orientation val="minMax"/>
          <c:max val="50"/>
          <c:min val="0"/>
        </c:scaling>
        <c:axPos val="l"/>
        <c:majorGridlines/>
        <c:numFmt formatCode="General" sourceLinked="1"/>
        <c:tickLblPos val="nextTo"/>
        <c:crossAx val="7359360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18913-F8C1-4DDD-A67C-1A3803424C4E}" type="datetimeFigureOut">
              <a:rPr lang="fr-FR" smtClean="0"/>
              <a:pPr/>
              <a:t>24/03/2014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5716-C5B9-4F9B-99E3-F468B026D05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projet d’architecture et construction présenté consiste à requalifier l’entrée principale des élèves et des visiteurs. Le</a:t>
            </a:r>
            <a:r>
              <a:rPr lang="fr-FR" baseline="0" dirty="0" smtClean="0"/>
              <a:t> contrôle des accès aux heures de début et fin de cours est assuré par un assistant d’éducation, éventuellement avec un renfort. Jusque maintenant un simple cabanon de jardin est mis à sa disposition sans aucun confort : ni chauffage, ni éclairage. Pour assurer sa mission, l’AE doit pouvoir consulter </a:t>
            </a:r>
            <a:r>
              <a:rPr lang="fr-FR" baseline="0" dirty="0" err="1" smtClean="0"/>
              <a:t>confoirtablement</a:t>
            </a:r>
            <a:r>
              <a:rPr lang="fr-FR" baseline="0" dirty="0" smtClean="0"/>
              <a:t> les carnet de correspondance des élèves (emploi du temps), </a:t>
            </a:r>
            <a:r>
              <a:rPr lang="fr-FR" baseline="0" dirty="0" err="1" smtClean="0"/>
              <a:t>éventuellent</a:t>
            </a:r>
            <a:endParaRPr lang="fr-FR" dirty="0"/>
          </a:p>
        </p:txBody>
      </p:sp>
      <p:sp>
        <p:nvSpPr>
          <p:cNvPr id="4" name="Espace réservé du numéro de diapositive 3"/>
          <p:cNvSpPr>
            <a:spLocks noGrp="1"/>
          </p:cNvSpPr>
          <p:nvPr>
            <p:ph type="sldNum" sz="quarter" idx="10"/>
          </p:nvPr>
        </p:nvSpPr>
        <p:spPr/>
        <p:txBody>
          <a:bodyPr/>
          <a:lstStyle/>
          <a:p>
            <a:fld id="{2F3F5716-C5B9-4F9B-99E3-F468B026D052}"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jeu de rôle : les professeurs qui ont évalué se sont mis dans le rôle du professeur. Les grilles pré-complétées qui ont été fournies donnaient les évaluations </a:t>
            </a:r>
            <a:r>
              <a:rPr lang="fr-FR" b="1" i="1" baseline="0" dirty="0" smtClean="0"/>
              <a:t>constatées</a:t>
            </a:r>
            <a:r>
              <a:rPr lang="fr-FR" baseline="0" dirty="0" smtClean="0"/>
              <a:t> au cours du travail des élèves : les candidats ont </a:t>
            </a:r>
            <a:r>
              <a:rPr lang="fr-FR" b="1" i="1" baseline="0" dirty="0" smtClean="0"/>
              <a:t>prouvé</a:t>
            </a:r>
            <a:r>
              <a:rPr lang="fr-FR" b="0" i="0" baseline="0" dirty="0" smtClean="0"/>
              <a:t> qu’ils avaient atteint un certain niveau pou quelques indicateur de performance. Ces évaluations « </a:t>
            </a:r>
            <a:r>
              <a:rPr lang="fr-FR" b="1" i="1" baseline="0" dirty="0" smtClean="0"/>
              <a:t>au fil de l’eau</a:t>
            </a:r>
            <a:r>
              <a:rPr lang="fr-FR" b="0" i="0" baseline="0" dirty="0" smtClean="0"/>
              <a:t> » sont représentées dans les histogrammes par les barres jaunes.</a:t>
            </a:r>
          </a:p>
          <a:p>
            <a:pPr marL="0" marR="0" indent="0" algn="l" defTabSz="914400" rtl="0" eaLnBrk="1" fontAlgn="auto" latinLnBrk="0" hangingPunct="1">
              <a:lnSpc>
                <a:spcPct val="100000"/>
              </a:lnSpc>
              <a:spcBef>
                <a:spcPts val="0"/>
              </a:spcBef>
              <a:spcAft>
                <a:spcPts val="0"/>
              </a:spcAft>
              <a:buClrTx/>
              <a:buSzTx/>
              <a:buFontTx/>
              <a:buNone/>
              <a:tabLst/>
              <a:defRPr/>
            </a:pPr>
            <a:r>
              <a:rPr lang="fr-FR" b="0" i="0" baseline="0" dirty="0" smtClean="0"/>
              <a:t>Pour un grand nombre d’indicateurs dont deux exemples particulièrement représentatifs sont donnés ici, les évaluateurs de la simulation se sont autorisés à dégrader l’évaluation observée. Cela n’a pas de sens. Si un candidat démontre à un instant donné un niveau de performance la seule modification future possible est une augmentation de sa note. </a:t>
            </a:r>
          </a:p>
          <a:p>
            <a:pPr marL="0" marR="0" indent="0" algn="l" defTabSz="914400" rtl="0" eaLnBrk="1" fontAlgn="auto" latinLnBrk="0" hangingPunct="1">
              <a:lnSpc>
                <a:spcPct val="100000"/>
              </a:lnSpc>
              <a:spcBef>
                <a:spcPts val="0"/>
              </a:spcBef>
              <a:spcAft>
                <a:spcPts val="0"/>
              </a:spcAft>
              <a:buClrTx/>
              <a:buSzTx/>
              <a:buFontTx/>
              <a:buNone/>
              <a:tabLst/>
              <a:defRPr/>
            </a:pPr>
            <a:r>
              <a:rPr lang="fr-FR" b="0" i="0" baseline="0" dirty="0" smtClean="0"/>
              <a:t>Ce comportement a été constaté sur quelques indicateurs, mais de manière assez rare </a:t>
            </a:r>
            <a:endParaRPr lang="fr-FR" b="0" i="0" dirty="0" smtClean="0"/>
          </a:p>
          <a:p>
            <a:endParaRPr lang="fr-FR" dirty="0"/>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19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Candidat an dernier.</a:t>
            </a:r>
            <a:endParaRPr lang="fr-FR" baseline="0" dirty="0" smtClean="0"/>
          </a:p>
          <a:p>
            <a:r>
              <a:rPr lang="fr-FR" baseline="0" dirty="0" smtClean="0"/>
              <a:t>Les évaluateurs n’ont pas posé leurs propres questions</a:t>
            </a:r>
          </a:p>
          <a:p>
            <a:r>
              <a:rPr lang="fr-FR" baseline="0" dirty="0" smtClean="0"/>
              <a:t>scenario de la soutenance</a:t>
            </a:r>
          </a:p>
          <a:p>
            <a:endParaRPr lang="fr-FR" baseline="0" dirty="0" smtClean="0"/>
          </a:p>
          <a:p>
            <a:r>
              <a:rPr lang="fr-FR" baseline="0" dirty="0" smtClean="0"/>
              <a:t>Passons maintenant à la présentation orale du dossier de projet. La vidéo qui a été proposée présente la prestation d’un candidat de la session 2013 qui a accepté de rejoué le jeu 6 mois plus tard. Il y un gap important entre le travail produit et la présentation.</a:t>
            </a:r>
          </a:p>
          <a:p>
            <a:r>
              <a:rPr lang="fr-FR" baseline="0" dirty="0" smtClean="0"/>
              <a:t>D’autre part, le jeu de rôle d’évaluation repose sur des questions posées par un autre jury. Peut-être auriez-vous posé d’autres questions. Le jury filmé a fait certains choix qui permettent d’apporter tout de même une évaluation plutôt pertinente</a:t>
            </a:r>
            <a:endParaRPr lang="fr-FR" dirty="0"/>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20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L’histogramme des notes proposées</a:t>
            </a:r>
            <a:r>
              <a:rPr lang="fr-FR" baseline="0" dirty="0" smtClean="0"/>
              <a:t> pour l’indicateur mis en surbrillance. L’échange avec le jury est présenté par les bulles. </a:t>
            </a:r>
          </a:p>
          <a:p>
            <a:r>
              <a:rPr lang="fr-FR" baseline="0" dirty="0" smtClean="0"/>
              <a:t>Une grande proportion des jury ont indiqué la note 0, d’autres indiquent que l’indicateur ne peut pas être évalué.</a:t>
            </a:r>
          </a:p>
          <a:p>
            <a:r>
              <a:rPr lang="fr-FR" baseline="0" dirty="0" smtClean="0"/>
              <a:t>Très clairement, Jordan apporte une réponse certes très incomplète mais réelle et pertinente. On peut raisonnablement lui attribuer la note 1 sur cet indicateur. La note 0 doit être réservée à l’absence de réponse, à la réponse « Je ne sais pas » ou à une réponse « à côté de la plaque » du style « La brique </a:t>
            </a:r>
            <a:r>
              <a:rPr lang="fr-FR" baseline="0" dirty="0" err="1" smtClean="0"/>
              <a:t>Euromac</a:t>
            </a:r>
            <a:r>
              <a:rPr lang="fr-FR" baseline="0" dirty="0" smtClean="0"/>
              <a:t> évite de couper des arbres » !</a:t>
            </a:r>
          </a:p>
          <a:p>
            <a:r>
              <a:rPr lang="fr-FR" dirty="0" smtClean="0"/>
              <a:t>Jordan a compris que la solution qu’il a retenue a</a:t>
            </a:r>
            <a:r>
              <a:rPr lang="fr-FR" baseline="0" dirty="0" smtClean="0"/>
              <a:t> une influence sur la consommation énergétique mais sa réponse est insuffisante pour lui attribuer la note maximale. </a:t>
            </a:r>
            <a:endParaRPr lang="fr-FR" dirty="0"/>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21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L’histogramme des notes proposées</a:t>
            </a:r>
            <a:r>
              <a:rPr lang="fr-FR" baseline="0" dirty="0" smtClean="0"/>
              <a:t> pour l’indicateur mis en surbrillance. L’échange avec le jury est présenté par les bulles. </a:t>
            </a:r>
          </a:p>
          <a:p>
            <a:r>
              <a:rPr lang="fr-FR" baseline="0" dirty="0" smtClean="0"/>
              <a:t>Une grande proportion des jury ont indiqué la note 0, d’autres indiquent que l’indicateur ne peut pas être évalué.</a:t>
            </a:r>
          </a:p>
          <a:p>
            <a:r>
              <a:rPr lang="fr-FR" baseline="0" dirty="0" smtClean="0"/>
              <a:t>Très clairement, Jordan apporte une réponse certes très incomplète mais réelle et pertinente. On peut raisonnablement lui attribuer la note 1 sur cet indicateur. La note 0 doit être réservée à l’absence de réponse, à la réponse « Je ne sais pas » ou à une réponse « à côté de la plaque » du style « La brique </a:t>
            </a:r>
            <a:r>
              <a:rPr lang="fr-FR" baseline="0" dirty="0" err="1" smtClean="0"/>
              <a:t>Euromac</a:t>
            </a:r>
            <a:r>
              <a:rPr lang="fr-FR" baseline="0" dirty="0" smtClean="0"/>
              <a:t> évite de couper des arbres » !</a:t>
            </a:r>
          </a:p>
          <a:p>
            <a:r>
              <a:rPr lang="fr-FR" dirty="0" smtClean="0"/>
              <a:t>Jordan a compris que la solution qu’il a retenue a</a:t>
            </a:r>
            <a:r>
              <a:rPr lang="fr-FR" baseline="0" dirty="0" smtClean="0"/>
              <a:t> une influence sur la consommation énergétique mais sa réponse est insuffisante pour lui attribuer la note maximale. </a:t>
            </a:r>
            <a:endParaRPr lang="fr-FR" dirty="0"/>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22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Notre présentation, en se basant sur le projet qui vient d’être présenté,</a:t>
            </a:r>
            <a:r>
              <a:rPr lang="fr-FR" baseline="0" dirty="0" smtClean="0"/>
              <a:t> a pour objectif d’analyser les résultats de la simulation d’évaluation qui a été proposé à l’échelle académique. </a:t>
            </a:r>
          </a:p>
          <a:p>
            <a:r>
              <a:rPr lang="fr-FR" baseline="0" dirty="0" smtClean="0"/>
              <a:t>Je commencerai par vous remercier de votre participation : professeur pour avoir jouer le jeu de rôle d’évaluateur qui vous était imposé et aux collègues chefs de travaux d’avoir synthétiser les évaluations et de nous avoir transmis les informations.</a:t>
            </a:r>
          </a:p>
          <a:p>
            <a:r>
              <a:rPr lang="fr-FR" baseline="0" dirty="0" smtClean="0"/>
              <a:t>Nous avons pu repérer quelques éléments clés que je vais détailler maintenant</a:t>
            </a:r>
          </a:p>
        </p:txBody>
      </p:sp>
      <p:sp>
        <p:nvSpPr>
          <p:cNvPr id="4" name="Espace réservé du numéro de diapositive 3"/>
          <p:cNvSpPr>
            <a:spLocks noGrp="1"/>
          </p:cNvSpPr>
          <p:nvPr>
            <p:ph type="sldNum" sz="quarter" idx="10"/>
          </p:nvPr>
        </p:nvSpPr>
        <p:spPr/>
        <p:txBody>
          <a:bodyPr/>
          <a:lstStyle/>
          <a:p>
            <a:fld id="{2F3F5716-C5B9-4F9B-99E3-F468B026D052}" type="slidenum">
              <a:rPr lang="fr-FR" smtClean="0"/>
              <a:pPr/>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Notre présentation, en se basant sur le projet qui vient d’être présenté,</a:t>
            </a:r>
            <a:r>
              <a:rPr lang="fr-FR" baseline="0" dirty="0" smtClean="0"/>
              <a:t> a pour objectif d’analyser les résultats de la simulation d’évaluation qui a été proposé à l’échelle académique. </a:t>
            </a:r>
          </a:p>
          <a:p>
            <a:r>
              <a:rPr lang="fr-FR" baseline="0" dirty="0" smtClean="0"/>
              <a:t>Je commencerai par vous remercier de votre participation : professeur pour avoir jouer le jeu de rôle d’évaluateur qui vous était imposé et aux collègues chefs de travaux d’avoir synthétiser les évaluations et de nous avoir transmis les informations.</a:t>
            </a:r>
          </a:p>
          <a:p>
            <a:r>
              <a:rPr lang="fr-FR" baseline="0" dirty="0" smtClean="0"/>
              <a:t>Nous avons pu repérer quelques éléments clés que je vais détailler maintenant</a:t>
            </a:r>
          </a:p>
        </p:txBody>
      </p:sp>
      <p:sp>
        <p:nvSpPr>
          <p:cNvPr id="4" name="Espace réservé du numéro de diapositive 3"/>
          <p:cNvSpPr>
            <a:spLocks noGrp="1"/>
          </p:cNvSpPr>
          <p:nvPr>
            <p:ph type="sldNum" sz="quarter" idx="10"/>
          </p:nvPr>
        </p:nvSpPr>
        <p:spPr/>
        <p:txBody>
          <a:bodyPr/>
          <a:lstStyle/>
          <a:p>
            <a:fld id="{2F3F5716-C5B9-4F9B-99E3-F468B026D052}"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Commençons par la revue de projet</a:t>
            </a:r>
            <a:r>
              <a:rPr lang="fr-FR" baseline="0" dirty="0" smtClean="0"/>
              <a:t> q</a:t>
            </a:r>
            <a:r>
              <a:rPr lang="fr-FR" dirty="0" smtClean="0"/>
              <a:t>ui est un temps fort de l’évaluation du projet en cours d’année</a:t>
            </a:r>
          </a:p>
          <a:p>
            <a:r>
              <a:rPr lang="fr-FR" dirty="0" smtClean="0"/>
              <a:t>La vidéo qui vous a été proposée présente une</a:t>
            </a:r>
            <a:r>
              <a:rPr lang="fr-FR" baseline="0" dirty="0" smtClean="0"/>
              <a:t> organisation  optimale de la revue de projet. Il s’agit de réunir le groupe (l’équipe) de projet autour d’une table de réunion. Il n’y a pas de « confrontation » de type jury interrogateur face à des élèves interrogés.</a:t>
            </a:r>
          </a:p>
          <a:p>
            <a:r>
              <a:rPr lang="fr-FR" baseline="0" dirty="0" smtClean="0"/>
              <a:t>Les élèves ne sont pas extraits de la classe ni même du laboratoire </a:t>
            </a:r>
          </a:p>
          <a:p>
            <a:r>
              <a:rPr lang="fr-FR" baseline="0" dirty="0" smtClean="0"/>
              <a:t>Et le temps de projet n’est pas interrompu, les autres élèves travaillent en autonomie </a:t>
            </a:r>
          </a:p>
          <a:p>
            <a:r>
              <a:rPr lang="fr-FR" baseline="0" dirty="0" smtClean="0"/>
              <a:t>Le professeur, qui est surtout le chef de projet, fait partie de l’équipe ne doit pas se positionner en « supérieur » </a:t>
            </a:r>
            <a:r>
              <a:rPr lang="fr-FR" baseline="0" dirty="0" err="1" smtClean="0"/>
              <a:t>hierarchique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2F3F5716-C5B9-4F9B-99E3-F468B026D052}" type="slidenum">
              <a:rPr lang="fr-FR" smtClean="0"/>
              <a:pPr/>
              <a:t>12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 on le voit le professeur, profite des interventions des élèves lors de la revue de projet pour ajuster son évaluation (on</a:t>
            </a:r>
            <a:r>
              <a:rPr lang="fr-FR" baseline="0" dirty="0" smtClean="0"/>
              <a:t> verra plus loin pourquoi il s’agit d’un ajustement).</a:t>
            </a:r>
          </a:p>
          <a:p>
            <a:r>
              <a:rPr lang="fr-FR" baseline="0" dirty="0" smtClean="0"/>
              <a:t>Les élèves également</a:t>
            </a:r>
            <a:r>
              <a:rPr lang="fr-FR" dirty="0" smtClean="0"/>
              <a:t> disposent de quoi prendre des notes, il s’agit d’une réunion d’animation du projet</a:t>
            </a:r>
            <a:endParaRPr lang="fr-FR" dirty="0"/>
          </a:p>
        </p:txBody>
      </p:sp>
      <p:sp>
        <p:nvSpPr>
          <p:cNvPr id="4" name="Espace réservé du numéro de diapositive 3"/>
          <p:cNvSpPr>
            <a:spLocks noGrp="1"/>
          </p:cNvSpPr>
          <p:nvPr>
            <p:ph type="sldNum" sz="quarter" idx="10"/>
          </p:nvPr>
        </p:nvSpPr>
        <p:spPr/>
        <p:txBody>
          <a:bodyPr/>
          <a:lstStyle/>
          <a:p>
            <a:fld id="{2F3F5716-C5B9-4F9B-99E3-F468B026D052}" type="slidenum">
              <a:rPr lang="fr-FR" smtClean="0"/>
              <a:pPr/>
              <a:t>13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élèves présentent leurs productions numériques sur un ordinateur mis à leur disposition. Pour</a:t>
            </a:r>
            <a:r>
              <a:rPr lang="fr-FR" baseline="0" dirty="0" smtClean="0"/>
              <a:t> plus de confort et d’</a:t>
            </a:r>
            <a:r>
              <a:rPr lang="fr-FR" baseline="0" dirty="0" err="1" smtClean="0"/>
              <a:t>interrativité</a:t>
            </a:r>
            <a:r>
              <a:rPr lang="fr-FR" baseline="0" dirty="0" smtClean="0"/>
              <a:t> lors de la réunion, il peu souhaitable que les élèves s’</a:t>
            </a:r>
            <a:r>
              <a:rPr lang="fr-FR" baseline="0" dirty="0" err="1" smtClean="0"/>
              <a:t>appuyent</a:t>
            </a:r>
            <a:r>
              <a:rPr lang="fr-FR" baseline="0" dirty="0" smtClean="0"/>
              <a:t> sur un diaporama, trop statique pour être efficace.</a:t>
            </a:r>
          </a:p>
          <a:p>
            <a:r>
              <a:rPr lang="fr-FR" dirty="0" smtClean="0"/>
              <a:t>L</a:t>
            </a:r>
            <a:r>
              <a:rPr lang="fr-FR" baseline="0" dirty="0" smtClean="0"/>
              <a:t>a RP qui était proposée se positionnait tôt dans le projet, les élèves n’avaient pas encore de production matérielle, mais il est possible de les présenter sur la table.</a:t>
            </a:r>
          </a:p>
          <a:p>
            <a:r>
              <a:rPr lang="fr-FR" baseline="0" dirty="0" smtClean="0"/>
              <a:t>Il sera peut être nécessaire de déplacer la réunion si les échanges s’intéressent par exemple à des essais sur un système difficilement déplaçables.</a:t>
            </a:r>
            <a:endParaRPr lang="fr-FR" dirty="0"/>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14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revues de projet sont des temps indispensables</a:t>
            </a:r>
            <a:r>
              <a:rPr lang="fr-FR" baseline="0" dirty="0" smtClean="0"/>
              <a:t> au pilotage du projet. Elles s’assurent de l’aboutissement de celui-ci et participent à la construction du dossier de projet avec la contribution de chaque élève.</a:t>
            </a:r>
          </a:p>
          <a:p>
            <a:r>
              <a:rPr lang="fr-FR" baseline="0" dirty="0" smtClean="0"/>
              <a:t>Revenons sur le dossier personnel constitué par les candidats. La deuxième partie de l’épreuve, présentation du projet, est, dans un premier temps, une présentation orale du dossier. Ce n’est pas nécessairement un diaporama. Le candidat peut s’appuyer sur toute une panoplie de support : carte mentale, site internet et éventuellement un diaporama.</a:t>
            </a:r>
          </a:p>
          <a:p>
            <a:r>
              <a:rPr lang="fr-FR" baseline="0" dirty="0" smtClean="0"/>
              <a:t>Les revues de projet doivent permettre aux élèves, futurs candidats, de dégager les éléments clés qui figureront dans leur dossier et donc dans leur support de présentation</a:t>
            </a:r>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15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 exemple,</a:t>
            </a:r>
            <a:r>
              <a:rPr lang="fr-FR" baseline="0" dirty="0" smtClean="0"/>
              <a:t> pour la RP qui nous a intéressés, on dégage comme important les diagramme du cahier des charges, les éléments de situation du projet architectural, le planning qui se construit et se précise …</a:t>
            </a:r>
            <a:endParaRPr lang="fr-FR" dirty="0"/>
          </a:p>
        </p:txBody>
      </p:sp>
      <p:sp>
        <p:nvSpPr>
          <p:cNvPr id="4" name="Espace réservé du numéro de diapositive 3"/>
          <p:cNvSpPr>
            <a:spLocks noGrp="1"/>
          </p:cNvSpPr>
          <p:nvPr>
            <p:ph type="sldNum" sz="quarter" idx="10"/>
          </p:nvPr>
        </p:nvSpPr>
        <p:spPr/>
        <p:txBody>
          <a:bodyPr/>
          <a:lstStyle/>
          <a:p>
            <a:fld id="{2F3F5716-C5B9-4F9B-99E3-F468B026D052}" type="slidenum">
              <a:rPr lang="fr-FR" smtClean="0"/>
              <a:pPr/>
              <a:t>16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a:t>
            </a:r>
            <a:r>
              <a:rPr lang="fr-FR" baseline="0" dirty="0" smtClean="0"/>
              <a:t> est possible de proposer un scénario type de la revue de projet en ayant en tête qu’elle joue pour nous un double rôle</a:t>
            </a:r>
          </a:p>
          <a:p>
            <a:pPr lvl="1">
              <a:buFont typeface="Arial" pitchFamily="34" charset="0"/>
              <a:buChar char="•"/>
            </a:pPr>
            <a:r>
              <a:rPr lang="fr-FR" baseline="0" dirty="0" smtClean="0"/>
              <a:t> Le pilotage du projet qui est son rôle initial dans la démarche </a:t>
            </a:r>
          </a:p>
          <a:p>
            <a:pPr lvl="1">
              <a:buFont typeface="Arial" pitchFamily="34" charset="0"/>
              <a:buChar char="•"/>
            </a:pPr>
            <a:r>
              <a:rPr lang="fr-FR" baseline="0" dirty="0" smtClean="0"/>
              <a:t> un temps d’évaluation des candidats</a:t>
            </a:r>
          </a:p>
          <a:p>
            <a:pPr marL="228600" lvl="0" indent="-228600">
              <a:buFont typeface="+mj-lt"/>
              <a:buAutoNum type="arabicPeriod"/>
            </a:pPr>
            <a:r>
              <a:rPr lang="fr-FR" baseline="0" dirty="0" smtClean="0"/>
              <a:t>L’équipe revient sur la revue de projet précédente en reformulant ce qui était attendu</a:t>
            </a:r>
          </a:p>
          <a:p>
            <a:pPr marL="228600" lvl="0" indent="-228600">
              <a:buFont typeface="+mj-lt"/>
              <a:buAutoNum type="arabicPeriod"/>
            </a:pPr>
            <a:r>
              <a:rPr lang="fr-FR" baseline="0" dirty="0" smtClean="0"/>
              <a:t>La discussion dirigée par le chef de projet fait le point du travail effectué depuis; Les objectifs qui étaient fixés sont-ils atteint ? Les résultats sont-ils positifs, satisfaisants ? Le planning est-il tenu ?</a:t>
            </a:r>
          </a:p>
          <a:p>
            <a:pPr marL="228600" lvl="0" indent="-228600">
              <a:buFont typeface="+mj-lt"/>
              <a:buAutoNum type="arabicPeriod"/>
            </a:pPr>
            <a:r>
              <a:rPr lang="fr-FR" dirty="0" smtClean="0"/>
              <a:t>On</a:t>
            </a:r>
            <a:r>
              <a:rPr lang="fr-FR" baseline="0" dirty="0" smtClean="0"/>
              <a:t> précise les objectifs futurs qui seront évalués lors de la RP suivante, le planning futur est détaillé.</a:t>
            </a:r>
          </a:p>
          <a:p>
            <a:pPr marL="228600" lvl="0" indent="-228600">
              <a:buFont typeface="+mj-lt"/>
              <a:buNone/>
            </a:pPr>
            <a:r>
              <a:rPr lang="fr-FR" baseline="0" dirty="0" smtClean="0"/>
              <a:t>A l’issue de la RP chacun sait ce qu’il a à faire et connaît ses objectifs. La date de la prochaine RP est confirmée.</a:t>
            </a:r>
          </a:p>
          <a:p>
            <a:pPr marL="228600" lvl="0" indent="-228600">
              <a:buFont typeface="+mj-lt"/>
              <a:buNone/>
            </a:pPr>
            <a:r>
              <a:rPr lang="fr-FR" baseline="0" dirty="0" smtClean="0"/>
              <a:t>Le professeur/chef de projet continue d’assurer sa fonction d’enseignement</a:t>
            </a:r>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17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a:t>
            </a:r>
            <a:r>
              <a:rPr lang="fr-FR" baseline="0" dirty="0" smtClean="0"/>
              <a:t> cause de contrainte de temps pour le tournage de la vidéo, l</a:t>
            </a:r>
            <a:r>
              <a:rPr lang="fr-FR" dirty="0" smtClean="0"/>
              <a:t>a RP</a:t>
            </a:r>
            <a:r>
              <a:rPr lang="fr-FR" baseline="0" dirty="0" smtClean="0"/>
              <a:t> qui vous a été soumise a eu lieu assez tôt dans le projet. L’exploitation du cahier des charge et la planification est terminée. La conception préliminaire a commencé depuis quelques heures de travail.</a:t>
            </a:r>
            <a:endParaRPr lang="fr-FR" dirty="0" smtClean="0"/>
          </a:p>
          <a:p>
            <a:r>
              <a:rPr lang="fr-FR" dirty="0" smtClean="0"/>
              <a:t>Ceci avait l’avantage de permettre à tous d’évaluer même non spécialistes</a:t>
            </a:r>
            <a:r>
              <a:rPr lang="fr-FR" baseline="0" dirty="0" smtClean="0"/>
              <a:t> </a:t>
            </a:r>
            <a:r>
              <a:rPr lang="fr-FR" baseline="0" dirty="0" err="1" smtClean="0"/>
              <a:t>Ac</a:t>
            </a:r>
            <a:r>
              <a:rPr lang="fr-FR" baseline="0" dirty="0" smtClean="0"/>
              <a:t>.</a:t>
            </a:r>
          </a:p>
          <a:p>
            <a:r>
              <a:rPr lang="fr-FR" baseline="0" dirty="0" smtClean="0"/>
              <a:t>Des grilles avaient été mises à la disposition des évaluateurs avec l’évaluation au fil de l’eau constatée par le professeur.</a:t>
            </a:r>
          </a:p>
          <a:p>
            <a:r>
              <a:rPr lang="fr-FR" baseline="0" dirty="0" smtClean="0"/>
              <a:t>Au stade de la RP les quelques premiers indicateurs pouvaient raisonnablement être évalués.</a:t>
            </a:r>
          </a:p>
        </p:txBody>
      </p:sp>
      <p:sp>
        <p:nvSpPr>
          <p:cNvPr id="4" name="Espace réservé du numéro de diapositive 3"/>
          <p:cNvSpPr>
            <a:spLocks noGrp="1"/>
          </p:cNvSpPr>
          <p:nvPr>
            <p:ph type="sldNum" sz="quarter" idx="10"/>
          </p:nvPr>
        </p:nvSpPr>
        <p:spPr/>
        <p:txBody>
          <a:bodyPr/>
          <a:lstStyle/>
          <a:p>
            <a:fld id="{D6DA210D-7911-4E99-8598-C30B0D74C13F}"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95B42-1BDA-40F0-9D08-C650834E35A7}" type="datetimeFigureOut">
              <a:rPr lang="fr-FR" smtClean="0"/>
              <a:pPr/>
              <a:t>24/03/2014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B493-01D1-49AB-B2A1-B44FF289297B}" type="slidenum">
              <a:rPr lang="fr-FR" smtClean="0"/>
              <a:pPr/>
              <a:t>‹N°›</a:t>
            </a:fld>
            <a:endParaRPr lang="fr-FR"/>
          </a:p>
        </p:txBody>
      </p:sp>
      <p:pic>
        <p:nvPicPr>
          <p:cNvPr id="7" name="Image 6" descr="logo lycee 2.png"/>
          <p:cNvPicPr>
            <a:picLocks noChangeAspect="1"/>
          </p:cNvPicPr>
          <p:nvPr userDrawn="1"/>
        </p:nvPicPr>
        <p:blipFill>
          <a:blip r:embed="rId13" cstate="print"/>
          <a:stretch>
            <a:fillRect/>
          </a:stretch>
        </p:blipFill>
        <p:spPr>
          <a:xfrm>
            <a:off x="3286116" y="6357958"/>
            <a:ext cx="388564" cy="407279"/>
          </a:xfrm>
          <a:prstGeom prst="rect">
            <a:avLst/>
          </a:prstGeom>
        </p:spPr>
      </p:pic>
      <p:sp>
        <p:nvSpPr>
          <p:cNvPr id="8" name="ZoneTexte 7"/>
          <p:cNvSpPr txBox="1"/>
          <p:nvPr userDrawn="1"/>
        </p:nvSpPr>
        <p:spPr>
          <a:xfrm>
            <a:off x="3730390" y="6459664"/>
            <a:ext cx="2159566" cy="369332"/>
          </a:xfrm>
          <a:prstGeom prst="rect">
            <a:avLst/>
          </a:prstGeom>
          <a:noFill/>
        </p:spPr>
        <p:txBody>
          <a:bodyPr wrap="none" rtlCol="0">
            <a:spAutoFit/>
          </a:bodyPr>
          <a:lstStyle/>
          <a:p>
            <a:r>
              <a:rPr lang="fr-FR" sz="1800" dirty="0" smtClean="0">
                <a:latin typeface="PenultimateLight" pitchFamily="2" charset="0"/>
              </a:rPr>
              <a:t>Lycée Pierre Forest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8.xml"/><Relationship Id="rId11" Type="http://schemas.openxmlformats.org/officeDocument/2006/relationships/image" Target="../media/image50.png"/><Relationship Id="rId5" Type="http://schemas.openxmlformats.org/officeDocument/2006/relationships/chart" Target="../charts/chart7.xml"/><Relationship Id="rId10" Type="http://schemas.openxmlformats.org/officeDocument/2006/relationships/image" Target="../media/image49.png"/><Relationship Id="rId4" Type="http://schemas.openxmlformats.org/officeDocument/2006/relationships/chart" Target="../charts/chart6.xml"/><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54.png"/><Relationship Id="rId2" Type="http://schemas.openxmlformats.org/officeDocument/2006/relationships/chart" Target="../charts/chart11.xml"/><Relationship Id="rId1" Type="http://schemas.openxmlformats.org/officeDocument/2006/relationships/slideLayout" Target="../slideLayouts/slideLayout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635005"/>
            <a:ext cx="9144000" cy="1470025"/>
          </a:xfrm>
        </p:spPr>
        <p:txBody>
          <a:bodyPr/>
          <a:lstStyle/>
          <a:p>
            <a:r>
              <a:rPr lang="fr-FR" dirty="0" smtClean="0">
                <a:solidFill>
                  <a:schemeClr val="bg1">
                    <a:lumMod val="85000"/>
                  </a:schemeClr>
                </a:solidFill>
              </a:rPr>
              <a:t>Espace d’accueil du lycée</a:t>
            </a:r>
            <a:endParaRPr lang="fr-FR" dirty="0">
              <a:solidFill>
                <a:schemeClr val="bg1">
                  <a:lumMod val="85000"/>
                </a:schemeClr>
              </a:solidFill>
            </a:endParaRPr>
          </a:p>
        </p:txBody>
      </p:sp>
      <p:sp>
        <p:nvSpPr>
          <p:cNvPr id="3" name="Sous-titre 2"/>
          <p:cNvSpPr>
            <a:spLocks noGrp="1"/>
          </p:cNvSpPr>
          <p:nvPr>
            <p:ph type="subTitle" idx="1"/>
          </p:nvPr>
        </p:nvSpPr>
        <p:spPr>
          <a:xfrm>
            <a:off x="1371600" y="2390780"/>
            <a:ext cx="6400800" cy="1752600"/>
          </a:xfrm>
        </p:spPr>
        <p:txBody>
          <a:bodyPr/>
          <a:lstStyle/>
          <a:p>
            <a:r>
              <a:rPr lang="fr-FR" dirty="0" smtClean="0"/>
              <a:t>Requalification de l’entrée principale d’un établissement scolaire</a:t>
            </a:r>
            <a:endParaRPr lang="fr-FR" dirty="0"/>
          </a:p>
        </p:txBody>
      </p:sp>
      <p:pic>
        <p:nvPicPr>
          <p:cNvPr id="4" name="Image 3" descr="ensemble.jpg"/>
          <p:cNvPicPr>
            <a:picLocks noChangeAspect="1"/>
          </p:cNvPicPr>
          <p:nvPr/>
        </p:nvPicPr>
        <p:blipFill>
          <a:blip r:embed="rId2" cstate="email"/>
          <a:stretch>
            <a:fillRect/>
          </a:stretch>
        </p:blipFill>
        <p:spPr>
          <a:xfrm>
            <a:off x="285720" y="3429000"/>
            <a:ext cx="2786082" cy="1277556"/>
          </a:xfrm>
          <a:prstGeom prst="rect">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3" cstate="email">
            <a:lum bright="40000" contrast="30000"/>
          </a:blip>
          <a:srcRect/>
          <a:stretch>
            <a:fillRect/>
          </a:stretch>
        </p:blipFill>
        <p:spPr bwMode="auto">
          <a:xfrm>
            <a:off x="5929322" y="4929198"/>
            <a:ext cx="2643206" cy="1492634"/>
          </a:xfrm>
          <a:prstGeom prst="rect">
            <a:avLst/>
          </a:prstGeom>
          <a:noFill/>
          <a:ln w="9525">
            <a:noFill/>
            <a:miter lim="800000"/>
            <a:headEnd/>
            <a:tailEnd/>
          </a:ln>
          <a:effectLst/>
        </p:spPr>
      </p:pic>
      <p:pic>
        <p:nvPicPr>
          <p:cNvPr id="6" name="Image 5"/>
          <p:cNvPicPr/>
          <p:nvPr/>
        </p:nvPicPr>
        <p:blipFill>
          <a:blip r:embed="rId4" cstate="email"/>
          <a:srcRect/>
          <a:stretch>
            <a:fillRect/>
          </a:stretch>
        </p:blipFill>
        <p:spPr bwMode="auto">
          <a:xfrm>
            <a:off x="4429124" y="3643314"/>
            <a:ext cx="2675290" cy="1949428"/>
          </a:xfrm>
          <a:prstGeom prst="rect">
            <a:avLst/>
          </a:prstGeom>
          <a:solidFill>
            <a:srgbClr val="FFFFFF">
              <a:shade val="85000"/>
            </a:srgbClr>
          </a:solidFill>
          <a:ln>
            <a:noFill/>
          </a:ln>
          <a:effectLst>
            <a:reflection blurRad="12700" stA="38000" endPos="28000" dist="5000" dir="5400000" sy="-100000" algn="bl" rotWithShape="0"/>
          </a:effectLst>
        </p:spPr>
      </p:pic>
      <p:pic>
        <p:nvPicPr>
          <p:cNvPr id="8" name="Picture 2" descr="C:\Users\cdtx\Google Drive\Inspecteurs\séminaire STI2D 2014\simulation meca armature garage\DSC_0408.JPG"/>
          <p:cNvPicPr>
            <a:picLocks noChangeAspect="1" noChangeArrowheads="1"/>
          </p:cNvPicPr>
          <p:nvPr/>
        </p:nvPicPr>
        <p:blipFill>
          <a:blip r:embed="rId5" cstate="email"/>
          <a:srcRect/>
          <a:stretch>
            <a:fillRect/>
          </a:stretch>
        </p:blipFill>
        <p:spPr bwMode="auto">
          <a:xfrm>
            <a:off x="928662" y="4643446"/>
            <a:ext cx="2571768" cy="1978283"/>
          </a:xfrm>
          <a:prstGeom prst="rect">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6" cstate="email"/>
          <a:srcRect/>
          <a:stretch>
            <a:fillRect/>
          </a:stretch>
        </p:blipFill>
        <p:spPr bwMode="auto">
          <a:xfrm>
            <a:off x="3071802" y="5357802"/>
            <a:ext cx="2178022" cy="1500198"/>
          </a:xfrm>
          <a:prstGeom prst="rect">
            <a:avLst/>
          </a:prstGeom>
          <a:solidFill>
            <a:srgbClr val="FFFFFF">
              <a:shade val="85000"/>
            </a:srgbClr>
          </a:solidFill>
          <a:ln>
            <a:noFill/>
          </a:ln>
          <a:effectLst>
            <a:reflection blurRad="12700" stA="38000" endPos="28000" dist="5000" dir="5400000" sy="-100000" algn="bl" rotWithShape="0"/>
          </a:effectLst>
        </p:spPr>
      </p:pic>
      <p:pic>
        <p:nvPicPr>
          <p:cNvPr id="9" name="Image 1"/>
          <p:cNvPicPr>
            <a:picLocks noChangeAspect="1"/>
          </p:cNvPicPr>
          <p:nvPr/>
        </p:nvPicPr>
        <p:blipFill>
          <a:blip r:embed="rId7" cstate="email"/>
          <a:srcRect b="20240"/>
          <a:stretch>
            <a:fillRect/>
          </a:stretch>
        </p:blipFill>
        <p:spPr bwMode="auto">
          <a:xfrm>
            <a:off x="7215206" y="3286124"/>
            <a:ext cx="1857388" cy="1575966"/>
          </a:xfrm>
          <a:prstGeom prst="rect">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506975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4</a:t>
            </a:r>
            <a:endParaRPr lang="fr-FR" dirty="0"/>
          </a:p>
        </p:txBody>
      </p:sp>
      <p:sp>
        <p:nvSpPr>
          <p:cNvPr id="30" name="Rectangle à coins arrondis 29"/>
          <p:cNvSpPr/>
          <p:nvPr/>
        </p:nvSpPr>
        <p:spPr>
          <a:xfrm>
            <a:off x="188682" y="1785926"/>
            <a:ext cx="8784976" cy="4857784"/>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3" name="Rectangle à coins arrondis 32"/>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2" name="Picture 2"/>
          <p:cNvPicPr>
            <a:picLocks noChangeAspect="1" noChangeArrowheads="1"/>
          </p:cNvPicPr>
          <p:nvPr/>
        </p:nvPicPr>
        <p:blipFill>
          <a:blip r:embed="rId2" cstate="email"/>
          <a:srcRect/>
          <a:stretch>
            <a:fillRect/>
          </a:stretch>
        </p:blipFill>
        <p:spPr bwMode="auto">
          <a:xfrm>
            <a:off x="642910" y="2571744"/>
            <a:ext cx="3007744" cy="2071702"/>
          </a:xfrm>
          <a:prstGeom prst="rect">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cdtx\Google Drive\Inspecteurs\séminaire STI2D 2014\simulation meca armature garage\DSC_0408.JPG"/>
          <p:cNvPicPr>
            <a:picLocks noChangeAspect="1" noChangeArrowheads="1"/>
          </p:cNvPicPr>
          <p:nvPr/>
        </p:nvPicPr>
        <p:blipFill>
          <a:blip r:embed="rId3" cstate="email"/>
          <a:srcRect/>
          <a:stretch>
            <a:fillRect/>
          </a:stretch>
        </p:blipFill>
        <p:spPr bwMode="auto">
          <a:xfrm>
            <a:off x="3500430" y="2357430"/>
            <a:ext cx="4922078" cy="3786214"/>
          </a:xfrm>
          <a:prstGeom prst="rect">
            <a:avLst/>
          </a:prstGeom>
          <a:solidFill>
            <a:srgbClr val="FFFFFF">
              <a:shade val="85000"/>
            </a:srgbClr>
          </a:solidFill>
          <a:ln>
            <a:noFill/>
          </a:ln>
          <a:effectLst>
            <a:reflection blurRad="12700" stA="38000" endPos="28000" dist="5000" dir="5400000" sy="-100000" algn="bl" rotWithShape="0"/>
          </a:effectLst>
        </p:spPr>
      </p:pic>
      <p:pic>
        <p:nvPicPr>
          <p:cNvPr id="35" name="Picture 2"/>
          <p:cNvPicPr>
            <a:picLocks noChangeAspect="1" noChangeArrowheads="1"/>
          </p:cNvPicPr>
          <p:nvPr/>
        </p:nvPicPr>
        <p:blipFill>
          <a:blip r:embed="rId4" cstate="print"/>
          <a:srcRect/>
          <a:stretch>
            <a:fillRect/>
          </a:stretch>
        </p:blipFill>
        <p:spPr bwMode="auto">
          <a:xfrm>
            <a:off x="571472" y="5257967"/>
            <a:ext cx="2571768" cy="1323418"/>
          </a:xfrm>
          <a:prstGeom prst="rect">
            <a:avLst/>
          </a:prstGeom>
          <a:solidFill>
            <a:srgbClr val="FFFFFF">
              <a:shade val="85000"/>
            </a:srgbClr>
          </a:solidFill>
          <a:ln>
            <a:noFill/>
          </a:ln>
          <a:effectLst>
            <a:reflection blurRad="12700" stA="38000" endPos="28000" dist="5000" dir="5400000" sy="-100000" algn="bl" rotWithShape="0"/>
          </a:effectLst>
        </p:spPr>
      </p:pic>
      <p:sp>
        <p:nvSpPr>
          <p:cNvPr id="34" name="ZoneTexte 33"/>
          <p:cNvSpPr txBox="1"/>
          <p:nvPr/>
        </p:nvSpPr>
        <p:spPr>
          <a:xfrm>
            <a:off x="214282" y="4929198"/>
            <a:ext cx="3976153" cy="46166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sz="2400" dirty="0" smtClean="0"/>
              <a:t>Vérification de la modélisation</a:t>
            </a:r>
            <a:endParaRPr lang="fr-FR" sz="2400" dirty="0"/>
          </a:p>
        </p:txBody>
      </p:sp>
    </p:spTree>
    <p:extLst>
      <p:ext uri="{BB962C8B-B14F-4D97-AF65-F5344CB8AC3E}">
        <p14:creationId xmlns:p14="http://schemas.microsoft.com/office/powerpoint/2010/main" xmlns="" val="4459263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0034" y="1071546"/>
            <a:ext cx="7772400" cy="1470025"/>
          </a:xfrm>
        </p:spPr>
        <p:txBody>
          <a:bodyPr/>
          <a:lstStyle/>
          <a:p>
            <a:pPr algn="l"/>
            <a:r>
              <a:rPr lang="fr-FR" dirty="0" smtClean="0">
                <a:solidFill>
                  <a:schemeClr val="bg1">
                    <a:lumMod val="85000"/>
                  </a:schemeClr>
                </a:solidFill>
              </a:rPr>
              <a:t>Merci à</a:t>
            </a:r>
            <a:endParaRPr lang="fr-FR" dirty="0">
              <a:solidFill>
                <a:schemeClr val="bg1">
                  <a:lumMod val="85000"/>
                </a:schemeClr>
              </a:solidFill>
            </a:endParaRPr>
          </a:p>
        </p:txBody>
      </p:sp>
      <p:sp>
        <p:nvSpPr>
          <p:cNvPr id="3" name="Sous-titre 2"/>
          <p:cNvSpPr>
            <a:spLocks noGrp="1"/>
          </p:cNvSpPr>
          <p:nvPr>
            <p:ph type="subTitle" idx="1"/>
          </p:nvPr>
        </p:nvSpPr>
        <p:spPr>
          <a:xfrm>
            <a:off x="0" y="2500306"/>
            <a:ext cx="9144000" cy="3286148"/>
          </a:xfrm>
        </p:spPr>
        <p:txBody>
          <a:bodyPr>
            <a:normAutofit/>
          </a:bodyPr>
          <a:lstStyle/>
          <a:p>
            <a:pPr algn="r">
              <a:lnSpc>
                <a:spcPct val="150000"/>
              </a:lnSpc>
            </a:pPr>
            <a:r>
              <a:rPr lang="fr-FR" sz="2400" dirty="0" smtClean="0"/>
              <a:t>Anaïs, Marjorie, Florian et Rémy pour leur participation</a:t>
            </a:r>
          </a:p>
          <a:p>
            <a:pPr algn="r">
              <a:lnSpc>
                <a:spcPct val="150000"/>
              </a:lnSpc>
            </a:pPr>
            <a:r>
              <a:rPr lang="fr-FR" sz="2400" dirty="0" smtClean="0"/>
              <a:t>Jordan d’être revenu nous parler du mur </a:t>
            </a:r>
            <a:r>
              <a:rPr lang="fr-FR" sz="2400" dirty="0" err="1" smtClean="0"/>
              <a:t>Euromac</a:t>
            </a:r>
            <a:r>
              <a:rPr lang="fr-FR" sz="2400" dirty="0" smtClean="0"/>
              <a:t> et d’autres choses</a:t>
            </a:r>
          </a:p>
          <a:p>
            <a:pPr algn="r">
              <a:lnSpc>
                <a:spcPct val="150000"/>
              </a:lnSpc>
            </a:pPr>
            <a:r>
              <a:rPr lang="fr-FR" sz="2400" dirty="0" smtClean="0"/>
              <a:t>Claude </a:t>
            </a:r>
            <a:r>
              <a:rPr lang="fr-FR" sz="2400" dirty="0" err="1" smtClean="0"/>
              <a:t>Oziard</a:t>
            </a:r>
            <a:r>
              <a:rPr lang="fr-FR" sz="2400" dirty="0" smtClean="0"/>
              <a:t> d’avoir jouer le rôle du jury</a:t>
            </a:r>
          </a:p>
          <a:p>
            <a:pPr algn="r">
              <a:lnSpc>
                <a:spcPct val="150000"/>
              </a:lnSpc>
            </a:pPr>
            <a:r>
              <a:rPr lang="fr-FR" sz="2400" dirty="0" smtClean="0"/>
              <a:t>Simon </a:t>
            </a:r>
            <a:r>
              <a:rPr lang="fr-FR" sz="2400" dirty="0" err="1" smtClean="0"/>
              <a:t>Rongère</a:t>
            </a:r>
            <a:r>
              <a:rPr lang="fr-FR" sz="2400" dirty="0" smtClean="0"/>
              <a:t> qui a apporté son assistance technique</a:t>
            </a:r>
          </a:p>
          <a:p>
            <a:pPr algn="r">
              <a:lnSpc>
                <a:spcPct val="150000"/>
              </a:lnSpc>
            </a:pP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cadre pour la revue du projet ?</a:t>
            </a:r>
            <a:endParaRPr lang="fr-FR" dirty="0"/>
          </a:p>
        </p:txBody>
      </p:sp>
      <p:pic>
        <p:nvPicPr>
          <p:cNvPr id="3" name="Image 2" descr="revue de projet cadre general.bmp"/>
          <p:cNvPicPr>
            <a:picLocks noChangeAspect="1"/>
          </p:cNvPicPr>
          <p:nvPr/>
        </p:nvPicPr>
        <p:blipFill>
          <a:blip r:embed="rId3" cstate="email"/>
          <a:stretch>
            <a:fillRect/>
          </a:stretch>
        </p:blipFill>
        <p:spPr>
          <a:xfrm>
            <a:off x="285721" y="1522499"/>
            <a:ext cx="8596372" cy="4835459"/>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714348" y="1928802"/>
            <a:ext cx="486799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fr-FR" dirty="0" smtClean="0"/>
              <a:t>Le groupe se réunit autour d’une table de réunion</a:t>
            </a:r>
            <a:endParaRPr lang="fr-FR" dirty="0"/>
          </a:p>
        </p:txBody>
      </p:sp>
      <p:sp>
        <p:nvSpPr>
          <p:cNvPr id="5" name="ZoneTexte 4"/>
          <p:cNvSpPr txBox="1"/>
          <p:nvPr/>
        </p:nvSpPr>
        <p:spPr>
          <a:xfrm>
            <a:off x="6072198" y="2357430"/>
            <a:ext cx="235745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La réunion a lieu dans le laboratoire</a:t>
            </a:r>
            <a:endParaRPr lang="fr-FR" dirty="0"/>
          </a:p>
        </p:txBody>
      </p:sp>
      <p:sp>
        <p:nvSpPr>
          <p:cNvPr id="6" name="ZoneTexte 5"/>
          <p:cNvSpPr txBox="1"/>
          <p:nvPr/>
        </p:nvSpPr>
        <p:spPr>
          <a:xfrm>
            <a:off x="357158" y="5072074"/>
            <a:ext cx="2357454"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Le professeur/chef de projet fait partie du groupe</a:t>
            </a:r>
            <a:endParaRPr lang="fr-FR" dirty="0"/>
          </a:p>
        </p:txBody>
      </p:sp>
      <p:sp>
        <p:nvSpPr>
          <p:cNvPr id="7" name="ZoneTexte 6"/>
          <p:cNvSpPr txBox="1"/>
          <p:nvPr/>
        </p:nvSpPr>
        <p:spPr>
          <a:xfrm>
            <a:off x="571472" y="2714620"/>
            <a:ext cx="2357454"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Les élèves qui ne sont pas concernés continuent leur travail</a:t>
            </a:r>
            <a:endParaRPr lang="fr-FR" dirty="0"/>
          </a:p>
        </p:txBody>
      </p:sp>
      <p:sp>
        <p:nvSpPr>
          <p:cNvPr id="8" name="ZoneTexte 7"/>
          <p:cNvSpPr txBox="1"/>
          <p:nvPr/>
        </p:nvSpPr>
        <p:spPr>
          <a:xfrm>
            <a:off x="4143372" y="4786322"/>
            <a:ext cx="2643206"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Un ordinateur pour consulter les documents numériques</a:t>
            </a:r>
            <a:endParaRPr lang="fr-FR" dirty="0"/>
          </a:p>
        </p:txBody>
      </p:sp>
      <p:sp>
        <p:nvSpPr>
          <p:cNvPr id="9" name="ZoneTexte 8"/>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revue de projet prof notes.bmp"/>
          <p:cNvPicPr>
            <a:picLocks noChangeAspect="1"/>
          </p:cNvPicPr>
          <p:nvPr/>
        </p:nvPicPr>
        <p:blipFill>
          <a:blip r:embed="rId3" cstate="email"/>
          <a:stretch>
            <a:fillRect/>
          </a:stretch>
        </p:blipFill>
        <p:spPr>
          <a:xfrm>
            <a:off x="285720" y="1500174"/>
            <a:ext cx="8636060" cy="4857784"/>
          </a:xfrm>
          <a:prstGeom prst="rect">
            <a:avLst/>
          </a:prstGeom>
        </p:spPr>
      </p:pic>
      <p:sp>
        <p:nvSpPr>
          <p:cNvPr id="2" name="Titre 1"/>
          <p:cNvSpPr>
            <a:spLocks noGrp="1"/>
          </p:cNvSpPr>
          <p:nvPr>
            <p:ph type="title"/>
          </p:nvPr>
        </p:nvSpPr>
        <p:spPr/>
        <p:txBody>
          <a:bodyPr>
            <a:normAutofit fontScale="90000"/>
          </a:bodyPr>
          <a:lstStyle/>
          <a:p>
            <a:r>
              <a:rPr lang="fr-FR" dirty="0" smtClean="0"/>
              <a:t>Quel cadre pour la revue du projet ?</a:t>
            </a:r>
            <a:endParaRPr lang="fr-FR" dirty="0"/>
          </a:p>
        </p:txBody>
      </p:sp>
      <p:sp>
        <p:nvSpPr>
          <p:cNvPr id="6" name="ZoneTexte 5"/>
          <p:cNvSpPr txBox="1"/>
          <p:nvPr/>
        </p:nvSpPr>
        <p:spPr>
          <a:xfrm>
            <a:off x="2714612" y="5357826"/>
            <a:ext cx="2357454"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Le professeur profite des interventions pour ajuster les évaluations</a:t>
            </a:r>
            <a:endParaRPr lang="fr-FR" dirty="0"/>
          </a:p>
        </p:txBody>
      </p:sp>
      <p:sp>
        <p:nvSpPr>
          <p:cNvPr id="5" name="ZoneTexte 4"/>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sp>
        <p:nvSpPr>
          <p:cNvPr id="7" name="ZoneTexte 6"/>
          <p:cNvSpPr txBox="1"/>
          <p:nvPr/>
        </p:nvSpPr>
        <p:spPr>
          <a:xfrm>
            <a:off x="714348" y="2071678"/>
            <a:ext cx="2571768"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Il prend garde d’accorder le temps de parole  nécessaire à chacun pour le valoriser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evue de projet pas de diaporama eleve.bmp"/>
          <p:cNvPicPr>
            <a:picLocks noChangeAspect="1"/>
          </p:cNvPicPr>
          <p:nvPr/>
        </p:nvPicPr>
        <p:blipFill>
          <a:blip r:embed="rId3" cstate="email"/>
          <a:stretch>
            <a:fillRect/>
          </a:stretch>
        </p:blipFill>
        <p:spPr>
          <a:xfrm>
            <a:off x="285784" y="1500174"/>
            <a:ext cx="8636060" cy="4857784"/>
          </a:xfrm>
          <a:prstGeom prst="rect">
            <a:avLst/>
          </a:prstGeom>
        </p:spPr>
      </p:pic>
      <p:sp>
        <p:nvSpPr>
          <p:cNvPr id="2" name="Titre 1"/>
          <p:cNvSpPr>
            <a:spLocks noGrp="1"/>
          </p:cNvSpPr>
          <p:nvPr>
            <p:ph type="title"/>
          </p:nvPr>
        </p:nvSpPr>
        <p:spPr/>
        <p:txBody>
          <a:bodyPr>
            <a:normAutofit fontScale="90000"/>
          </a:bodyPr>
          <a:lstStyle/>
          <a:p>
            <a:r>
              <a:rPr lang="fr-FR" dirty="0" smtClean="0"/>
              <a:t>Quel cadre pour la revue du projet ?</a:t>
            </a:r>
            <a:endParaRPr lang="fr-FR" dirty="0"/>
          </a:p>
        </p:txBody>
      </p:sp>
      <p:sp>
        <p:nvSpPr>
          <p:cNvPr id="6" name="ZoneTexte 5"/>
          <p:cNvSpPr txBox="1"/>
          <p:nvPr/>
        </p:nvSpPr>
        <p:spPr>
          <a:xfrm>
            <a:off x="1071538" y="1857364"/>
            <a:ext cx="3143272"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Les élèves argumentent sur la base de leurs productions réelles, numériques ou virtuelles</a:t>
            </a:r>
            <a:endParaRPr lang="fr-FR" dirty="0"/>
          </a:p>
        </p:txBody>
      </p:sp>
      <p:sp>
        <p:nvSpPr>
          <p:cNvPr id="7" name="ZoneTexte 6"/>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Alimenter le dossier de projet</a:t>
            </a:r>
            <a:endParaRPr lang="fr-FR" dirty="0"/>
          </a:p>
        </p:txBody>
      </p:sp>
      <p:sp>
        <p:nvSpPr>
          <p:cNvPr id="3" name="ZoneTexte 2"/>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sp>
        <p:nvSpPr>
          <p:cNvPr id="4" name="ZoneTexte 3"/>
          <p:cNvSpPr txBox="1"/>
          <p:nvPr/>
        </p:nvSpPr>
        <p:spPr>
          <a:xfrm>
            <a:off x="0" y="1643050"/>
            <a:ext cx="3077317" cy="369332"/>
          </a:xfrm>
          <a:prstGeom prst="rect">
            <a:avLst/>
          </a:prstGeom>
          <a:noFill/>
        </p:spPr>
        <p:txBody>
          <a:bodyPr wrap="square" rtlCol="0">
            <a:spAutoFit/>
          </a:bodyPr>
          <a:lstStyle/>
          <a:p>
            <a:r>
              <a:rPr lang="fr-FR" dirty="0" smtClean="0"/>
              <a:t>BOEN  N° 12 du 22 mars 2012 :</a:t>
            </a:r>
            <a:endParaRPr lang="fr-FR" dirty="0"/>
          </a:p>
        </p:txBody>
      </p:sp>
      <p:sp>
        <p:nvSpPr>
          <p:cNvPr id="5" name="Rectangle 4"/>
          <p:cNvSpPr/>
          <p:nvPr/>
        </p:nvSpPr>
        <p:spPr>
          <a:xfrm>
            <a:off x="285720" y="2214554"/>
            <a:ext cx="8143932"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dirty="0" smtClean="0"/>
              <a:t>2.2 Deuxième partie : présentation du projet</a:t>
            </a:r>
          </a:p>
          <a:p>
            <a:r>
              <a:rPr lang="fr-FR" dirty="0" smtClean="0"/>
              <a:t>Oral terminal</a:t>
            </a:r>
          </a:p>
          <a:p>
            <a:r>
              <a:rPr lang="fr-FR" dirty="0" smtClean="0"/>
              <a:t>Durée : 20 minutes</a:t>
            </a:r>
          </a:p>
          <a:p>
            <a:r>
              <a:rPr lang="fr-FR" dirty="0" smtClean="0"/>
              <a:t>Cette partie permet l'évaluation individuelle du dossier relatif au projet préparé par le candidat, ainsi que sa  soutenance orale. </a:t>
            </a:r>
          </a:p>
          <a:p>
            <a:r>
              <a:rPr lang="fr-FR" dirty="0" smtClean="0"/>
              <a:t>Le dossier proposé par le candidat comporte un maximum de 10 pages pour sa version papier. </a:t>
            </a:r>
            <a:r>
              <a:rPr lang="fr-FR" b="1" dirty="0" smtClean="0">
                <a:solidFill>
                  <a:srgbClr val="FF0000"/>
                </a:solidFill>
              </a:rPr>
              <a:t>Il présente les différentes tâches effectuées par le candidat durant le projet</a:t>
            </a:r>
            <a:r>
              <a:rPr lang="fr-FR" dirty="0" smtClean="0"/>
              <a:t>.</a:t>
            </a:r>
          </a:p>
          <a:p>
            <a:r>
              <a:rPr lang="fr-FR" dirty="0" smtClean="0"/>
              <a:t>L'épreuve débute par une présentation orale du </a:t>
            </a:r>
            <a:r>
              <a:rPr lang="fr-FR" b="1" dirty="0" smtClean="0">
                <a:solidFill>
                  <a:srgbClr val="FF0000"/>
                </a:solidFill>
              </a:rPr>
              <a:t>dossier</a:t>
            </a:r>
            <a:r>
              <a:rPr lang="fr-FR" dirty="0" smtClean="0"/>
              <a:t> sous sa forme numérique, </a:t>
            </a:r>
            <a:r>
              <a:rPr lang="fr-FR" b="1" dirty="0" smtClean="0">
                <a:solidFill>
                  <a:srgbClr val="FF0000"/>
                </a:solidFill>
              </a:rPr>
              <a:t>qui peut inclure des cartes heuristiques, diaporamas, sites internet, etc.</a:t>
            </a:r>
            <a:r>
              <a:rPr lang="fr-FR" dirty="0" smtClean="0"/>
              <a:t>, pendant une durée maximale de 10 minutes. Cette présentation est suivie d'un dialogue avec les interrogateurs d'une durée de 10 min.</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Besoins des parties prenantes.jpg"/>
          <p:cNvPicPr>
            <a:picLocks noChangeAspect="1"/>
          </p:cNvPicPr>
          <p:nvPr/>
        </p:nvPicPr>
        <p:blipFill>
          <a:blip r:embed="rId3" cstate="email"/>
          <a:stretch>
            <a:fillRect/>
          </a:stretch>
        </p:blipFill>
        <p:spPr>
          <a:xfrm>
            <a:off x="428596" y="1500174"/>
            <a:ext cx="3214710" cy="2622054"/>
          </a:xfrm>
          <a:prstGeom prst="rect">
            <a:avLst/>
          </a:prstGeom>
          <a:solidFill>
            <a:srgbClr val="FFFFFF">
              <a:shade val="85000"/>
            </a:srgbClr>
          </a:solidFill>
          <a:ln w="381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re 1"/>
          <p:cNvSpPr>
            <a:spLocks noGrp="1"/>
          </p:cNvSpPr>
          <p:nvPr>
            <p:ph type="title"/>
          </p:nvPr>
        </p:nvSpPr>
        <p:spPr/>
        <p:txBody>
          <a:bodyPr/>
          <a:lstStyle/>
          <a:p>
            <a:r>
              <a:rPr lang="fr-FR" dirty="0" smtClean="0"/>
              <a:t>Alimenter le dossier de projet</a:t>
            </a:r>
            <a:endParaRPr lang="fr-FR" dirty="0"/>
          </a:p>
        </p:txBody>
      </p:sp>
      <p:sp>
        <p:nvSpPr>
          <p:cNvPr id="3" name="ZoneTexte 2"/>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grpSp>
        <p:nvGrpSpPr>
          <p:cNvPr id="4" name="Groupe 7"/>
          <p:cNvGrpSpPr/>
          <p:nvPr/>
        </p:nvGrpSpPr>
        <p:grpSpPr>
          <a:xfrm>
            <a:off x="428596" y="4429132"/>
            <a:ext cx="3429024" cy="2070610"/>
            <a:chOff x="500034" y="2643182"/>
            <a:chExt cx="4357718" cy="2767011"/>
          </a:xfrm>
        </p:grpSpPr>
        <p:pic>
          <p:nvPicPr>
            <p:cNvPr id="5" name="Picture 2"/>
            <p:cNvPicPr>
              <a:picLocks noChangeAspect="1" noChangeArrowheads="1"/>
            </p:cNvPicPr>
            <p:nvPr/>
          </p:nvPicPr>
          <p:blipFill>
            <a:blip r:embed="rId4" cstate="email"/>
            <a:srcRect/>
            <a:stretch>
              <a:fillRect/>
            </a:stretch>
          </p:blipFill>
          <p:spPr bwMode="auto">
            <a:xfrm>
              <a:off x="500034" y="2643182"/>
              <a:ext cx="4144041" cy="2767011"/>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3"/>
            <p:cNvPicPr>
              <a:picLocks noChangeAspect="1" noChangeArrowheads="1"/>
            </p:cNvPicPr>
            <p:nvPr/>
          </p:nvPicPr>
          <p:blipFill>
            <a:blip r:embed="rId5" cstate="email"/>
            <a:srcRect/>
            <a:stretch>
              <a:fillRect/>
            </a:stretch>
          </p:blipFill>
          <p:spPr bwMode="auto">
            <a:xfrm>
              <a:off x="571473" y="2662086"/>
              <a:ext cx="1643074" cy="1220709"/>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0999999"/>
              </a:camera>
              <a:lightRig rig="twoPt" dir="t">
                <a:rot lat="0" lon="0" rev="7200000"/>
              </a:lightRig>
            </a:scene3d>
            <a:sp3d contourW="12700">
              <a:bevelT w="25400" h="19050"/>
              <a:contourClr>
                <a:srgbClr val="969696"/>
              </a:contourClr>
            </a:sp3d>
          </p:spPr>
        </p:pic>
        <p:pic>
          <p:nvPicPr>
            <p:cNvPr id="7" name="Image 6"/>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3500430" y="4286256"/>
              <a:ext cx="1357322" cy="1000037"/>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359999"/>
              </a:camera>
              <a:lightRig rig="twoPt" dir="t">
                <a:rot lat="0" lon="0" rev="7200000"/>
              </a:lightRig>
            </a:scene3d>
            <a:sp3d contourW="12700">
              <a:bevelT w="25400" h="19050"/>
              <a:contourClr>
                <a:srgbClr val="969696"/>
              </a:contourClr>
            </a:sp3d>
          </p:spPr>
        </p:pic>
      </p:grpSp>
      <p:pic>
        <p:nvPicPr>
          <p:cNvPr id="27650" name="Picture 2"/>
          <p:cNvPicPr>
            <a:picLocks noChangeAspect="1" noChangeArrowheads="1"/>
          </p:cNvPicPr>
          <p:nvPr/>
        </p:nvPicPr>
        <p:blipFill>
          <a:blip r:embed="rId7" cstate="email">
            <a:lum bright="10000"/>
          </a:blip>
          <a:srcRect/>
          <a:stretch>
            <a:fillRect/>
          </a:stretch>
        </p:blipFill>
        <p:spPr bwMode="auto">
          <a:xfrm>
            <a:off x="3929058" y="1285860"/>
            <a:ext cx="3643338" cy="2199740"/>
          </a:xfrm>
          <a:prstGeom prst="rect">
            <a:avLst/>
          </a:prstGeom>
          <a:solidFill>
            <a:srgbClr val="FFFFFF">
              <a:shade val="85000"/>
            </a:srgbClr>
          </a:solidFill>
          <a:ln w="381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52" name="Picture 4"/>
          <p:cNvPicPr>
            <a:picLocks noChangeAspect="1" noChangeArrowheads="1"/>
          </p:cNvPicPr>
          <p:nvPr/>
        </p:nvPicPr>
        <p:blipFill>
          <a:blip r:embed="rId8" cstate="email">
            <a:lum bright="30000" contrast="10000"/>
          </a:blip>
          <a:srcRect/>
          <a:stretch>
            <a:fillRect/>
          </a:stretch>
        </p:blipFill>
        <p:spPr bwMode="auto">
          <a:xfrm>
            <a:off x="4286248" y="3357562"/>
            <a:ext cx="4572032" cy="2882278"/>
          </a:xfrm>
          <a:prstGeom prst="rect">
            <a:avLst/>
          </a:prstGeom>
          <a:solidFill>
            <a:srgbClr val="FFFFFF">
              <a:shade val="85000"/>
            </a:srgbClr>
          </a:solidFill>
          <a:ln w="381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scénario de la revue de projet</a:t>
            </a:r>
            <a:endParaRPr lang="fr-FR" dirty="0"/>
          </a:p>
        </p:txBody>
      </p:sp>
      <p:sp>
        <p:nvSpPr>
          <p:cNvPr id="3" name="ZoneTexte 2"/>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pic>
        <p:nvPicPr>
          <p:cNvPr id="25602" name="Picture 2" descr="C:\Users\cdtx\Google Drive\Inspecteurs\séminaire STI2D 2014\Depouillement sondage\ressources diaporama\Revue de projet.jpg"/>
          <p:cNvPicPr>
            <a:picLocks noChangeAspect="1" noChangeArrowheads="1"/>
          </p:cNvPicPr>
          <p:nvPr/>
        </p:nvPicPr>
        <p:blipFill>
          <a:blip r:embed="rId3"/>
          <a:srcRect/>
          <a:stretch>
            <a:fillRect/>
          </a:stretch>
        </p:blipFill>
        <p:spPr bwMode="auto">
          <a:xfrm>
            <a:off x="-78453" y="1857364"/>
            <a:ext cx="9222454" cy="35956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 de la revue de projet</a:t>
            </a:r>
            <a:endParaRPr lang="fr-FR" dirty="0"/>
          </a:p>
        </p:txBody>
      </p:sp>
      <p:sp>
        <p:nvSpPr>
          <p:cNvPr id="3" name="Rectangle 2"/>
          <p:cNvSpPr/>
          <p:nvPr/>
        </p:nvSpPr>
        <p:spPr>
          <a:xfrm>
            <a:off x="8317432" y="1397892"/>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4" name="Flèche droite 3"/>
          <p:cNvSpPr/>
          <p:nvPr/>
        </p:nvSpPr>
        <p:spPr>
          <a:xfrm>
            <a:off x="1" y="1357300"/>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5" name="Rectangle à coins arrondis 4"/>
          <p:cNvSpPr/>
          <p:nvPr/>
        </p:nvSpPr>
        <p:spPr>
          <a:xfrm>
            <a:off x="57295" y="144670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6" name="Rectangle à coins arrondis 5"/>
          <p:cNvSpPr/>
          <p:nvPr/>
        </p:nvSpPr>
        <p:spPr>
          <a:xfrm>
            <a:off x="2009937" y="144840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7" name="Rectangle à coins arrondis 6"/>
          <p:cNvSpPr/>
          <p:nvPr/>
        </p:nvSpPr>
        <p:spPr>
          <a:xfrm>
            <a:off x="2986258" y="1449248"/>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8" name="Rectangle à coins arrondis 7"/>
          <p:cNvSpPr/>
          <p:nvPr/>
        </p:nvSpPr>
        <p:spPr>
          <a:xfrm>
            <a:off x="3962579" y="145009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9" name="Rectangle à coins arrondis 8"/>
          <p:cNvSpPr/>
          <p:nvPr/>
        </p:nvSpPr>
        <p:spPr>
          <a:xfrm>
            <a:off x="4923786" y="145094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10" name="Groupe 60"/>
          <p:cNvGrpSpPr/>
          <p:nvPr/>
        </p:nvGrpSpPr>
        <p:grpSpPr>
          <a:xfrm>
            <a:off x="37786" y="1357298"/>
            <a:ext cx="6798304" cy="1942808"/>
            <a:chOff x="574129" y="622096"/>
            <a:chExt cx="6798304" cy="5913452"/>
          </a:xfrm>
        </p:grpSpPr>
        <p:cxnSp>
          <p:nvCxnSpPr>
            <p:cNvPr id="11" name="Connecteur droit 10"/>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19" name="Flèche droite 18"/>
          <p:cNvSpPr/>
          <p:nvPr/>
        </p:nvSpPr>
        <p:spPr>
          <a:xfrm>
            <a:off x="0" y="2252810"/>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20" name="Rectangle 19"/>
          <p:cNvSpPr/>
          <p:nvPr/>
        </p:nvSpPr>
        <p:spPr>
          <a:xfrm>
            <a:off x="5877566" y="2345172"/>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21" name="Rectangle 20"/>
          <p:cNvSpPr/>
          <p:nvPr/>
        </p:nvSpPr>
        <p:spPr>
          <a:xfrm>
            <a:off x="1962722" y="2345171"/>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22" name="Rectangle 21"/>
          <p:cNvSpPr/>
          <p:nvPr/>
        </p:nvSpPr>
        <p:spPr>
          <a:xfrm>
            <a:off x="4892093" y="2345171"/>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23" name="Rectangle 22"/>
          <p:cNvSpPr/>
          <p:nvPr/>
        </p:nvSpPr>
        <p:spPr>
          <a:xfrm>
            <a:off x="3915147" y="2345171"/>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24" name="Rectangle 23"/>
          <p:cNvSpPr/>
          <p:nvPr/>
        </p:nvSpPr>
        <p:spPr>
          <a:xfrm>
            <a:off x="2948005" y="2345171"/>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25" name="Ellipse 24"/>
          <p:cNvSpPr/>
          <p:nvPr/>
        </p:nvSpPr>
        <p:spPr>
          <a:xfrm>
            <a:off x="6994724" y="2345170"/>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26" name="Rectangle à coins arrondis 25"/>
          <p:cNvSpPr/>
          <p:nvPr/>
        </p:nvSpPr>
        <p:spPr>
          <a:xfrm>
            <a:off x="1043134" y="1447365"/>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27" name="Rectangle 26"/>
          <p:cNvSpPr/>
          <p:nvPr/>
        </p:nvSpPr>
        <p:spPr>
          <a:xfrm>
            <a:off x="22291" y="2345170"/>
            <a:ext cx="1923769" cy="6688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Idée, besoin et définition du projet</a:t>
            </a:r>
            <a:endParaRPr lang="fr-FR" sz="1200" dirty="0"/>
          </a:p>
        </p:txBody>
      </p:sp>
      <p:cxnSp>
        <p:nvCxnSpPr>
          <p:cNvPr id="30" name="Connecteur droit 29"/>
          <p:cNvCxnSpPr/>
          <p:nvPr/>
        </p:nvCxnSpPr>
        <p:spPr>
          <a:xfrm rot="5400000" flipH="1" flipV="1">
            <a:off x="1495157" y="2367935"/>
            <a:ext cx="1285884" cy="6353"/>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31" name="Losange 30"/>
          <p:cNvSpPr/>
          <p:nvPr/>
        </p:nvSpPr>
        <p:spPr>
          <a:xfrm>
            <a:off x="1998398" y="2085358"/>
            <a:ext cx="285752" cy="500066"/>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b="1"/>
          </a:p>
        </p:txBody>
      </p:sp>
      <p:pic>
        <p:nvPicPr>
          <p:cNvPr id="35" name="Picture 2"/>
          <p:cNvPicPr>
            <a:picLocks noChangeAspect="1" noChangeArrowheads="1"/>
          </p:cNvPicPr>
          <p:nvPr/>
        </p:nvPicPr>
        <p:blipFill>
          <a:blip r:embed="rId3"/>
          <a:srcRect/>
          <a:stretch>
            <a:fillRect/>
          </a:stretch>
        </p:blipFill>
        <p:spPr bwMode="auto">
          <a:xfrm>
            <a:off x="428596" y="3390258"/>
            <a:ext cx="4786346" cy="3824956"/>
          </a:xfrm>
          <a:prstGeom prst="rect">
            <a:avLst/>
          </a:prstGeom>
          <a:ln>
            <a:noFill/>
          </a:ln>
          <a:effectLst>
            <a:outerShdw blurRad="292100" dist="139700" dir="2700000" algn="tl" rotWithShape="0">
              <a:srgbClr val="333333">
                <a:alpha val="65000"/>
              </a:srgbClr>
            </a:outerShdw>
          </a:effectLst>
        </p:spPr>
      </p:pic>
      <p:pic>
        <p:nvPicPr>
          <p:cNvPr id="36" name="Picture 3"/>
          <p:cNvPicPr>
            <a:picLocks noChangeAspect="1" noChangeArrowheads="1"/>
          </p:cNvPicPr>
          <p:nvPr/>
        </p:nvPicPr>
        <p:blipFill>
          <a:blip r:embed="rId4"/>
          <a:srcRect/>
          <a:stretch>
            <a:fillRect/>
          </a:stretch>
        </p:blipFill>
        <p:spPr bwMode="auto">
          <a:xfrm>
            <a:off x="4857752" y="3604572"/>
            <a:ext cx="3971925" cy="2253320"/>
          </a:xfrm>
          <a:prstGeom prst="rect">
            <a:avLst/>
          </a:prstGeom>
          <a:ln>
            <a:noFill/>
          </a:ln>
          <a:effectLst>
            <a:outerShdw blurRad="292100" dist="139700" dir="2700000" algn="tl" rotWithShape="0">
              <a:srgbClr val="333333">
                <a:alpha val="65000"/>
              </a:srgbClr>
            </a:outerShdw>
          </a:effectLst>
        </p:spPr>
      </p:pic>
      <p:sp>
        <p:nvSpPr>
          <p:cNvPr id="37" name="Rectangle 36"/>
          <p:cNvSpPr/>
          <p:nvPr/>
        </p:nvSpPr>
        <p:spPr>
          <a:xfrm>
            <a:off x="500034" y="3461696"/>
            <a:ext cx="2000264" cy="11817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38" name="Connecteur droit avec flèche 37"/>
          <p:cNvCxnSpPr/>
          <p:nvPr/>
        </p:nvCxnSpPr>
        <p:spPr>
          <a:xfrm>
            <a:off x="2571736" y="3461696"/>
            <a:ext cx="5715040" cy="357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Connecteur droit avec flèche 38"/>
          <p:cNvCxnSpPr/>
          <p:nvPr/>
        </p:nvCxnSpPr>
        <p:spPr>
          <a:xfrm>
            <a:off x="500034" y="4643446"/>
            <a:ext cx="4286280" cy="12144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0" name="ZoneTexte 39"/>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dirty="0" smtClean="0"/>
              <a:t>Acter l’évaluation ou valoriser la performance</a:t>
            </a:r>
            <a:endParaRPr lang="fr-FR" dirty="0"/>
          </a:p>
        </p:txBody>
      </p:sp>
      <p:sp>
        <p:nvSpPr>
          <p:cNvPr id="7" name="ZoneTexte 6"/>
          <p:cNvSpPr txBox="1"/>
          <p:nvPr/>
        </p:nvSpPr>
        <p:spPr>
          <a:xfrm>
            <a:off x="0" y="0"/>
            <a:ext cx="6159828" cy="369332"/>
          </a:xfrm>
          <a:prstGeom prst="rect">
            <a:avLst/>
          </a:prstGeom>
          <a:noFill/>
        </p:spPr>
        <p:txBody>
          <a:bodyPr wrap="none" rtlCol="0">
            <a:spAutoFit/>
          </a:bodyPr>
          <a:lstStyle/>
          <a:p>
            <a:r>
              <a:rPr lang="fr-FR" dirty="0" smtClean="0"/>
              <a:t>La revue de projet : temps fort de  l’évaluation en cours d’année</a:t>
            </a:r>
            <a:endParaRPr lang="fr-FR" dirty="0"/>
          </a:p>
        </p:txBody>
      </p:sp>
      <p:sp>
        <p:nvSpPr>
          <p:cNvPr id="8" name="ZoneTexte 7"/>
          <p:cNvSpPr txBox="1"/>
          <p:nvPr/>
        </p:nvSpPr>
        <p:spPr>
          <a:xfrm>
            <a:off x="571472" y="1454995"/>
            <a:ext cx="8358246"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2400" dirty="0" smtClean="0"/>
              <a:t>A </a:t>
            </a:r>
            <a:r>
              <a:rPr lang="fr-FR" sz="2400" b="1" i="1" dirty="0" smtClean="0"/>
              <a:t>387</a:t>
            </a:r>
            <a:r>
              <a:rPr lang="fr-FR" sz="2400" dirty="0" smtClean="0"/>
              <a:t> reprises la performance de l’élève a été </a:t>
            </a:r>
            <a:r>
              <a:rPr lang="fr-FR" sz="2400" b="1" i="1" dirty="0" smtClean="0"/>
              <a:t>dégradée</a:t>
            </a:r>
            <a:r>
              <a:rPr lang="fr-FR" sz="2400" dirty="0" smtClean="0"/>
              <a:t> par rapport à ce qui a été observé au fil de l’eau</a:t>
            </a:r>
            <a:endParaRPr lang="fr-FR" sz="2400" dirty="0"/>
          </a:p>
        </p:txBody>
      </p:sp>
      <p:graphicFrame>
        <p:nvGraphicFramePr>
          <p:cNvPr id="9" name="Graphique 8"/>
          <p:cNvGraphicFramePr/>
          <p:nvPr/>
        </p:nvGraphicFramePr>
        <p:xfrm>
          <a:off x="500034" y="2214554"/>
          <a:ext cx="1643074" cy="464344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rot="16200000">
            <a:off x="-2309593" y="3774613"/>
            <a:ext cx="5357850" cy="523220"/>
          </a:xfrm>
          <a:prstGeom prst="rect">
            <a:avLst/>
          </a:prstGeom>
        </p:spPr>
        <p:txBody>
          <a:bodyPr wrap="square">
            <a:spAutoFit/>
          </a:bodyPr>
          <a:lstStyle/>
          <a:p>
            <a:r>
              <a:rPr lang="fr-FR" sz="1400" dirty="0" smtClean="0"/>
              <a:t>Les principaux points de vigilance (économiques, DD, intégration en site) relatifs au projet sont identifiés</a:t>
            </a:r>
            <a:endParaRPr lang="fr-FR" sz="1400" dirty="0"/>
          </a:p>
        </p:txBody>
      </p:sp>
      <p:graphicFrame>
        <p:nvGraphicFramePr>
          <p:cNvPr id="11" name="Graphique 10"/>
          <p:cNvGraphicFramePr/>
          <p:nvPr/>
        </p:nvGraphicFramePr>
        <p:xfrm>
          <a:off x="2428860" y="2285992"/>
          <a:ext cx="1714512" cy="4572008"/>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rot="16200000">
            <a:off x="10997" y="4275259"/>
            <a:ext cx="4572000" cy="307777"/>
          </a:xfrm>
          <a:prstGeom prst="rect">
            <a:avLst/>
          </a:prstGeom>
        </p:spPr>
        <p:txBody>
          <a:bodyPr>
            <a:spAutoFit/>
          </a:bodyPr>
          <a:lstStyle/>
          <a:p>
            <a:r>
              <a:rPr lang="fr-FR" sz="1400" dirty="0" smtClean="0"/>
              <a:t>Les critères du cahier des charges du projet sont décodés </a:t>
            </a:r>
            <a:endParaRPr lang="fr-FR" sz="1400" dirty="0"/>
          </a:p>
        </p:txBody>
      </p:sp>
      <p:graphicFrame>
        <p:nvGraphicFramePr>
          <p:cNvPr id="13" name="Graphique 12"/>
          <p:cNvGraphicFramePr/>
          <p:nvPr/>
        </p:nvGraphicFramePr>
        <p:xfrm>
          <a:off x="4714876" y="2214554"/>
          <a:ext cx="1643074" cy="4643446"/>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rot="16200000">
            <a:off x="2297013" y="4418111"/>
            <a:ext cx="4572000" cy="307777"/>
          </a:xfrm>
          <a:prstGeom prst="rect">
            <a:avLst/>
          </a:prstGeom>
        </p:spPr>
        <p:txBody>
          <a:bodyPr>
            <a:spAutoFit/>
          </a:bodyPr>
          <a:lstStyle/>
          <a:p>
            <a:r>
              <a:rPr lang="fr-FR" sz="1400" dirty="0" smtClean="0"/>
              <a:t>Les critères du cahier des charges du projet sont décodés </a:t>
            </a:r>
            <a:endParaRPr lang="fr-FR" sz="1400" dirty="0"/>
          </a:p>
        </p:txBody>
      </p:sp>
      <p:graphicFrame>
        <p:nvGraphicFramePr>
          <p:cNvPr id="15" name="Graphique 14"/>
          <p:cNvGraphicFramePr/>
          <p:nvPr/>
        </p:nvGraphicFramePr>
        <p:xfrm>
          <a:off x="7286644" y="2190751"/>
          <a:ext cx="1571625" cy="4667249"/>
        </p:xfrm>
        <a:graphic>
          <a:graphicData uri="http://schemas.openxmlformats.org/drawingml/2006/chart">
            <c:chart xmlns:c="http://schemas.openxmlformats.org/drawingml/2006/chart" xmlns:r="http://schemas.openxmlformats.org/officeDocument/2006/relationships" r:id="rId6"/>
          </a:graphicData>
        </a:graphic>
      </p:graphicFrame>
      <p:sp>
        <p:nvSpPr>
          <p:cNvPr id="17" name="Multiplier 16"/>
          <p:cNvSpPr/>
          <p:nvPr/>
        </p:nvSpPr>
        <p:spPr>
          <a:xfrm>
            <a:off x="214282" y="2500306"/>
            <a:ext cx="4429156" cy="4143404"/>
          </a:xfrm>
          <a:prstGeom prst="mathMultiply">
            <a:avLst>
              <a:gd name="adj1" fmla="val 1040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Flèche droite rayée 18"/>
          <p:cNvSpPr/>
          <p:nvPr/>
        </p:nvSpPr>
        <p:spPr>
          <a:xfrm>
            <a:off x="5786446" y="3643314"/>
            <a:ext cx="2500330" cy="714380"/>
          </a:xfrm>
          <a:prstGeom prst="stripedRightArrow">
            <a:avLst>
              <a:gd name="adj1" fmla="val 41606"/>
              <a:gd name="adj2" fmla="val 7308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Et pourquoi pas</a:t>
            </a:r>
            <a:endParaRPr lang="fr-FR" dirty="0"/>
          </a:p>
        </p:txBody>
      </p:sp>
      <p:sp>
        <p:nvSpPr>
          <p:cNvPr id="16" name="ZoneTexte 15"/>
          <p:cNvSpPr txBox="1"/>
          <p:nvPr/>
        </p:nvSpPr>
        <p:spPr>
          <a:xfrm>
            <a:off x="3500430" y="13716072"/>
            <a:ext cx="1290738" cy="369332"/>
          </a:xfrm>
          <a:prstGeom prst="rect">
            <a:avLst/>
          </a:prstGeom>
          <a:noFill/>
        </p:spPr>
        <p:txBody>
          <a:bodyPr wrap="none" rtlCol="0">
            <a:spAutoFit/>
          </a:bodyPr>
          <a:lstStyle/>
          <a:p>
            <a:r>
              <a:rPr lang="fr-FR" dirty="0" err="1" smtClean="0"/>
              <a:t>aaaaaaaaaa</a:t>
            </a:r>
            <a:endParaRPr lang="fr-FR" dirty="0"/>
          </a:p>
        </p:txBody>
      </p:sp>
      <p:sp>
        <p:nvSpPr>
          <p:cNvPr id="25" name="Rectangle 24"/>
          <p:cNvSpPr/>
          <p:nvPr/>
        </p:nvSpPr>
        <p:spPr>
          <a:xfrm>
            <a:off x="819124" y="6524647"/>
            <a:ext cx="1214446"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786050" y="6500834"/>
            <a:ext cx="1214446"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000628" y="6500834"/>
            <a:ext cx="1214446"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7643834" y="6572272"/>
            <a:ext cx="1214446"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17"/>
          <p:cNvGrpSpPr/>
          <p:nvPr/>
        </p:nvGrpSpPr>
        <p:grpSpPr>
          <a:xfrm>
            <a:off x="824204" y="6465119"/>
            <a:ext cx="1233180" cy="514612"/>
            <a:chOff x="1997484" y="6143644"/>
            <a:chExt cx="1233180" cy="514612"/>
          </a:xfrm>
        </p:grpSpPr>
        <p:sp>
          <p:nvSpPr>
            <p:cNvPr id="20" name="ZoneTexte 19"/>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21" name="ZoneTexte 20"/>
            <p:cNvSpPr txBox="1"/>
            <p:nvPr/>
          </p:nvSpPr>
          <p:spPr>
            <a:xfrm>
              <a:off x="2226453" y="6143644"/>
              <a:ext cx="323165" cy="261610"/>
            </a:xfrm>
            <a:prstGeom prst="rect">
              <a:avLst/>
            </a:prstGeom>
            <a:noFill/>
          </p:spPr>
          <p:txBody>
            <a:bodyPr vert="vert270" wrap="square" rtlCol="0">
              <a:spAutoFit/>
            </a:bodyPr>
            <a:lstStyle/>
            <a:p>
              <a:pPr algn="r"/>
              <a:r>
                <a:rPr lang="fr-FR" sz="900" dirty="0" smtClean="0"/>
                <a:t>0</a:t>
              </a:r>
            </a:p>
          </p:txBody>
        </p:sp>
        <p:sp>
          <p:nvSpPr>
            <p:cNvPr id="22" name="ZoneTexte 21"/>
            <p:cNvSpPr txBox="1"/>
            <p:nvPr/>
          </p:nvSpPr>
          <p:spPr>
            <a:xfrm>
              <a:off x="2459815" y="6143644"/>
              <a:ext cx="323165" cy="261610"/>
            </a:xfrm>
            <a:prstGeom prst="rect">
              <a:avLst/>
            </a:prstGeom>
            <a:noFill/>
          </p:spPr>
          <p:txBody>
            <a:bodyPr vert="vert270" wrap="square" rtlCol="0">
              <a:spAutoFit/>
            </a:bodyPr>
            <a:lstStyle/>
            <a:p>
              <a:pPr algn="r"/>
              <a:r>
                <a:rPr lang="fr-FR" sz="900" dirty="0" smtClean="0"/>
                <a:t>1</a:t>
              </a:r>
            </a:p>
          </p:txBody>
        </p:sp>
        <p:sp>
          <p:nvSpPr>
            <p:cNvPr id="23" name="ZoneTexte 22"/>
            <p:cNvSpPr txBox="1"/>
            <p:nvPr/>
          </p:nvSpPr>
          <p:spPr>
            <a:xfrm>
              <a:off x="2676510" y="6143644"/>
              <a:ext cx="323165" cy="261610"/>
            </a:xfrm>
            <a:prstGeom prst="rect">
              <a:avLst/>
            </a:prstGeom>
            <a:noFill/>
          </p:spPr>
          <p:txBody>
            <a:bodyPr vert="vert270" wrap="square" rtlCol="0">
              <a:spAutoFit/>
            </a:bodyPr>
            <a:lstStyle/>
            <a:p>
              <a:pPr algn="r"/>
              <a:r>
                <a:rPr lang="fr-FR" sz="900" dirty="0" smtClean="0"/>
                <a:t>2</a:t>
              </a:r>
            </a:p>
          </p:txBody>
        </p:sp>
        <p:sp>
          <p:nvSpPr>
            <p:cNvPr id="24" name="ZoneTexte 23"/>
            <p:cNvSpPr txBox="1"/>
            <p:nvPr/>
          </p:nvSpPr>
          <p:spPr>
            <a:xfrm>
              <a:off x="2907499" y="6143644"/>
              <a:ext cx="323165" cy="261610"/>
            </a:xfrm>
            <a:prstGeom prst="rect">
              <a:avLst/>
            </a:prstGeom>
            <a:noFill/>
          </p:spPr>
          <p:txBody>
            <a:bodyPr vert="vert270" wrap="square" rtlCol="0">
              <a:spAutoFit/>
            </a:bodyPr>
            <a:lstStyle/>
            <a:p>
              <a:pPr algn="r"/>
              <a:r>
                <a:rPr lang="fr-FR" sz="900" dirty="0" smtClean="0"/>
                <a:t>3</a:t>
              </a:r>
            </a:p>
          </p:txBody>
        </p:sp>
      </p:grpSp>
      <p:grpSp>
        <p:nvGrpSpPr>
          <p:cNvPr id="4" name="Groupe 28"/>
          <p:cNvGrpSpPr/>
          <p:nvPr/>
        </p:nvGrpSpPr>
        <p:grpSpPr>
          <a:xfrm>
            <a:off x="2754300" y="6475434"/>
            <a:ext cx="1303030" cy="514612"/>
            <a:chOff x="1997484" y="6143644"/>
            <a:chExt cx="1303030" cy="514612"/>
          </a:xfrm>
        </p:grpSpPr>
        <p:sp>
          <p:nvSpPr>
            <p:cNvPr id="30" name="ZoneTexte 29"/>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31" name="ZoneTexte 30"/>
            <p:cNvSpPr txBox="1"/>
            <p:nvPr/>
          </p:nvSpPr>
          <p:spPr>
            <a:xfrm>
              <a:off x="2258203" y="6143644"/>
              <a:ext cx="323165" cy="261610"/>
            </a:xfrm>
            <a:prstGeom prst="rect">
              <a:avLst/>
            </a:prstGeom>
            <a:noFill/>
          </p:spPr>
          <p:txBody>
            <a:bodyPr vert="vert270" wrap="square" rtlCol="0">
              <a:spAutoFit/>
            </a:bodyPr>
            <a:lstStyle/>
            <a:p>
              <a:pPr algn="r"/>
              <a:r>
                <a:rPr lang="fr-FR" sz="900" dirty="0" smtClean="0"/>
                <a:t>0</a:t>
              </a:r>
            </a:p>
          </p:txBody>
        </p:sp>
        <p:sp>
          <p:nvSpPr>
            <p:cNvPr id="32" name="ZoneTexte 31"/>
            <p:cNvSpPr txBox="1"/>
            <p:nvPr/>
          </p:nvSpPr>
          <p:spPr>
            <a:xfrm>
              <a:off x="2491565" y="6143644"/>
              <a:ext cx="323165" cy="261610"/>
            </a:xfrm>
            <a:prstGeom prst="rect">
              <a:avLst/>
            </a:prstGeom>
            <a:noFill/>
          </p:spPr>
          <p:txBody>
            <a:bodyPr vert="vert270" wrap="square" rtlCol="0">
              <a:spAutoFit/>
            </a:bodyPr>
            <a:lstStyle/>
            <a:p>
              <a:pPr algn="r"/>
              <a:r>
                <a:rPr lang="fr-FR" sz="900" dirty="0" smtClean="0"/>
                <a:t>1</a:t>
              </a:r>
            </a:p>
          </p:txBody>
        </p:sp>
        <p:sp>
          <p:nvSpPr>
            <p:cNvPr id="33" name="ZoneTexte 32"/>
            <p:cNvSpPr txBox="1"/>
            <p:nvPr/>
          </p:nvSpPr>
          <p:spPr>
            <a:xfrm>
              <a:off x="2733660" y="6143644"/>
              <a:ext cx="323165" cy="261610"/>
            </a:xfrm>
            <a:prstGeom prst="rect">
              <a:avLst/>
            </a:prstGeom>
            <a:noFill/>
          </p:spPr>
          <p:txBody>
            <a:bodyPr vert="vert270" wrap="square" rtlCol="0">
              <a:spAutoFit/>
            </a:bodyPr>
            <a:lstStyle/>
            <a:p>
              <a:pPr algn="r"/>
              <a:r>
                <a:rPr lang="fr-FR" sz="900" dirty="0" smtClean="0"/>
                <a:t>2</a:t>
              </a:r>
            </a:p>
          </p:txBody>
        </p:sp>
        <p:sp>
          <p:nvSpPr>
            <p:cNvPr id="34" name="ZoneTexte 33"/>
            <p:cNvSpPr txBox="1"/>
            <p:nvPr/>
          </p:nvSpPr>
          <p:spPr>
            <a:xfrm>
              <a:off x="2977349" y="6143644"/>
              <a:ext cx="323165" cy="261610"/>
            </a:xfrm>
            <a:prstGeom prst="rect">
              <a:avLst/>
            </a:prstGeom>
            <a:noFill/>
          </p:spPr>
          <p:txBody>
            <a:bodyPr vert="vert270" wrap="square" rtlCol="0">
              <a:spAutoFit/>
            </a:bodyPr>
            <a:lstStyle/>
            <a:p>
              <a:pPr algn="r"/>
              <a:r>
                <a:rPr lang="fr-FR" sz="900" dirty="0" smtClean="0"/>
                <a:t>3</a:t>
              </a:r>
            </a:p>
          </p:txBody>
        </p:sp>
      </p:grpSp>
      <p:grpSp>
        <p:nvGrpSpPr>
          <p:cNvPr id="5" name="Groupe 34"/>
          <p:cNvGrpSpPr/>
          <p:nvPr/>
        </p:nvGrpSpPr>
        <p:grpSpPr>
          <a:xfrm>
            <a:off x="5032378" y="6462734"/>
            <a:ext cx="1239530" cy="514612"/>
            <a:chOff x="1997484" y="6143644"/>
            <a:chExt cx="1239530" cy="514612"/>
          </a:xfrm>
        </p:grpSpPr>
        <p:sp>
          <p:nvSpPr>
            <p:cNvPr id="36" name="ZoneTexte 35"/>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37" name="ZoneTexte 36"/>
            <p:cNvSpPr txBox="1"/>
            <p:nvPr/>
          </p:nvSpPr>
          <p:spPr>
            <a:xfrm>
              <a:off x="2232803" y="6143644"/>
              <a:ext cx="323165" cy="261610"/>
            </a:xfrm>
            <a:prstGeom prst="rect">
              <a:avLst/>
            </a:prstGeom>
            <a:noFill/>
          </p:spPr>
          <p:txBody>
            <a:bodyPr vert="vert270" wrap="square" rtlCol="0">
              <a:spAutoFit/>
            </a:bodyPr>
            <a:lstStyle/>
            <a:p>
              <a:pPr algn="r"/>
              <a:r>
                <a:rPr lang="fr-FR" sz="900" dirty="0" smtClean="0"/>
                <a:t>0</a:t>
              </a:r>
            </a:p>
          </p:txBody>
        </p:sp>
        <p:sp>
          <p:nvSpPr>
            <p:cNvPr id="38" name="ZoneTexte 37"/>
            <p:cNvSpPr txBox="1"/>
            <p:nvPr/>
          </p:nvSpPr>
          <p:spPr>
            <a:xfrm>
              <a:off x="2459815" y="6143644"/>
              <a:ext cx="323165" cy="261610"/>
            </a:xfrm>
            <a:prstGeom prst="rect">
              <a:avLst/>
            </a:prstGeom>
            <a:noFill/>
          </p:spPr>
          <p:txBody>
            <a:bodyPr vert="vert270" wrap="square" rtlCol="0">
              <a:spAutoFit/>
            </a:bodyPr>
            <a:lstStyle/>
            <a:p>
              <a:pPr algn="r"/>
              <a:r>
                <a:rPr lang="fr-FR" sz="900" dirty="0" smtClean="0"/>
                <a:t>1</a:t>
              </a:r>
            </a:p>
          </p:txBody>
        </p:sp>
        <p:sp>
          <p:nvSpPr>
            <p:cNvPr id="39" name="ZoneTexte 38"/>
            <p:cNvSpPr txBox="1"/>
            <p:nvPr/>
          </p:nvSpPr>
          <p:spPr>
            <a:xfrm>
              <a:off x="2676510" y="6143644"/>
              <a:ext cx="323165" cy="261610"/>
            </a:xfrm>
            <a:prstGeom prst="rect">
              <a:avLst/>
            </a:prstGeom>
            <a:noFill/>
          </p:spPr>
          <p:txBody>
            <a:bodyPr vert="vert270" wrap="square" rtlCol="0">
              <a:spAutoFit/>
            </a:bodyPr>
            <a:lstStyle/>
            <a:p>
              <a:pPr algn="r"/>
              <a:r>
                <a:rPr lang="fr-FR" sz="900" dirty="0" smtClean="0"/>
                <a:t>2</a:t>
              </a:r>
            </a:p>
          </p:txBody>
        </p:sp>
        <p:sp>
          <p:nvSpPr>
            <p:cNvPr id="40" name="ZoneTexte 39"/>
            <p:cNvSpPr txBox="1"/>
            <p:nvPr/>
          </p:nvSpPr>
          <p:spPr>
            <a:xfrm>
              <a:off x="2913849" y="6143644"/>
              <a:ext cx="323165" cy="261610"/>
            </a:xfrm>
            <a:prstGeom prst="rect">
              <a:avLst/>
            </a:prstGeom>
            <a:noFill/>
          </p:spPr>
          <p:txBody>
            <a:bodyPr vert="vert270" wrap="square" rtlCol="0">
              <a:spAutoFit/>
            </a:bodyPr>
            <a:lstStyle/>
            <a:p>
              <a:pPr algn="r"/>
              <a:r>
                <a:rPr lang="fr-FR" sz="900" dirty="0" smtClean="0"/>
                <a:t>3</a:t>
              </a:r>
            </a:p>
          </p:txBody>
        </p:sp>
      </p:grpSp>
      <p:grpSp>
        <p:nvGrpSpPr>
          <p:cNvPr id="6" name="Groupe 40"/>
          <p:cNvGrpSpPr/>
          <p:nvPr/>
        </p:nvGrpSpPr>
        <p:grpSpPr>
          <a:xfrm>
            <a:off x="7580650" y="6532584"/>
            <a:ext cx="1309380" cy="514612"/>
            <a:chOff x="1997484" y="6143644"/>
            <a:chExt cx="1309380" cy="514612"/>
          </a:xfrm>
        </p:grpSpPr>
        <p:sp>
          <p:nvSpPr>
            <p:cNvPr id="42" name="ZoneTexte 41"/>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43" name="ZoneTexte 42"/>
            <p:cNvSpPr txBox="1"/>
            <p:nvPr/>
          </p:nvSpPr>
          <p:spPr>
            <a:xfrm>
              <a:off x="2232803" y="6143644"/>
              <a:ext cx="323165" cy="261610"/>
            </a:xfrm>
            <a:prstGeom prst="rect">
              <a:avLst/>
            </a:prstGeom>
            <a:noFill/>
          </p:spPr>
          <p:txBody>
            <a:bodyPr vert="vert270" wrap="square" rtlCol="0">
              <a:spAutoFit/>
            </a:bodyPr>
            <a:lstStyle/>
            <a:p>
              <a:pPr algn="r"/>
              <a:r>
                <a:rPr lang="fr-FR" sz="900" dirty="0" smtClean="0"/>
                <a:t>0</a:t>
              </a:r>
            </a:p>
          </p:txBody>
        </p:sp>
        <p:sp>
          <p:nvSpPr>
            <p:cNvPr id="44" name="ZoneTexte 43"/>
            <p:cNvSpPr txBox="1"/>
            <p:nvPr/>
          </p:nvSpPr>
          <p:spPr>
            <a:xfrm>
              <a:off x="2478865" y="6143644"/>
              <a:ext cx="323165" cy="261610"/>
            </a:xfrm>
            <a:prstGeom prst="rect">
              <a:avLst/>
            </a:prstGeom>
            <a:noFill/>
          </p:spPr>
          <p:txBody>
            <a:bodyPr vert="vert270" wrap="square" rtlCol="0">
              <a:spAutoFit/>
            </a:bodyPr>
            <a:lstStyle/>
            <a:p>
              <a:pPr algn="r"/>
              <a:r>
                <a:rPr lang="fr-FR" sz="900" dirty="0" smtClean="0"/>
                <a:t>1</a:t>
              </a:r>
            </a:p>
          </p:txBody>
        </p:sp>
        <p:sp>
          <p:nvSpPr>
            <p:cNvPr id="45" name="ZoneTexte 44"/>
            <p:cNvSpPr txBox="1"/>
            <p:nvPr/>
          </p:nvSpPr>
          <p:spPr>
            <a:xfrm>
              <a:off x="2740010" y="6143644"/>
              <a:ext cx="323165" cy="261610"/>
            </a:xfrm>
            <a:prstGeom prst="rect">
              <a:avLst/>
            </a:prstGeom>
            <a:noFill/>
          </p:spPr>
          <p:txBody>
            <a:bodyPr vert="vert270" wrap="square" rtlCol="0">
              <a:spAutoFit/>
            </a:bodyPr>
            <a:lstStyle/>
            <a:p>
              <a:pPr algn="r"/>
              <a:r>
                <a:rPr lang="fr-FR" sz="900" dirty="0" smtClean="0"/>
                <a:t>2</a:t>
              </a:r>
            </a:p>
          </p:txBody>
        </p:sp>
        <p:sp>
          <p:nvSpPr>
            <p:cNvPr id="46" name="ZoneTexte 45"/>
            <p:cNvSpPr txBox="1"/>
            <p:nvPr/>
          </p:nvSpPr>
          <p:spPr>
            <a:xfrm>
              <a:off x="2983699" y="6143644"/>
              <a:ext cx="323165" cy="261610"/>
            </a:xfrm>
            <a:prstGeom prst="rect">
              <a:avLst/>
            </a:prstGeom>
            <a:noFill/>
          </p:spPr>
          <p:txBody>
            <a:bodyPr vert="vert270" wrap="square" rtlCol="0">
              <a:spAutoFit/>
            </a:bodyPr>
            <a:lstStyle/>
            <a:p>
              <a:pPr algn="r"/>
              <a:r>
                <a:rPr lang="fr-FR" sz="900" dirty="0" smtClean="0"/>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35" presetClass="emph" presetSubtype="0" repeatCount="indefinite" fill="hold" grpId="1" nodeType="withEffect">
                                  <p:stCondLst>
                                    <p:cond delay="0"/>
                                  </p:stCondLst>
                                  <p:childTnLst>
                                    <p:anim calcmode="discrete" valueType="str">
                                      <p:cBhvr>
                                        <p:cTn id="29"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par>
                          <p:cTn id="46" fill="hold">
                            <p:stCondLst>
                              <p:cond delay="1000"/>
                            </p:stCondLst>
                            <p:childTnLst>
                              <p:par>
                                <p:cTn id="47" presetID="10" presetClass="entr" presetSubtype="0" fill="hold" grpId="0" nodeType="afterEffect">
                                  <p:stCondLst>
                                    <p:cond delay="10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Graphic spid="11" grpId="0">
        <p:bldAsOne/>
      </p:bldGraphic>
      <p:bldP spid="12" grpId="0"/>
      <p:bldGraphic spid="13" grpId="0">
        <p:bldAsOne/>
      </p:bldGraphic>
      <p:bldP spid="14" grpId="0"/>
      <p:bldGraphic spid="15" grpId="0">
        <p:bldAsOne/>
      </p:bldGraphic>
      <p:bldP spid="17" grpId="0" animBg="1"/>
      <p:bldP spid="17" grpId="1" animBg="1"/>
      <p:bldP spid="19"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61"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email"/>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2" name="Image 1"/>
          <p:cNvPicPr>
            <a:picLocks noChangeAspect="1"/>
          </p:cNvPicPr>
          <p:nvPr/>
        </p:nvPicPr>
        <p:blipFill>
          <a:blip r:embed="rId4" cstate="email"/>
          <a:srcRect/>
          <a:stretch>
            <a:fillRect/>
          </a:stretch>
        </p:blipFill>
        <p:spPr bwMode="auto">
          <a:xfrm>
            <a:off x="428596" y="3500438"/>
            <a:ext cx="2357454" cy="2507853"/>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3" name="Image 3"/>
          <p:cNvPicPr>
            <a:picLocks noChangeAspect="1"/>
          </p:cNvPicPr>
          <p:nvPr/>
        </p:nvPicPr>
        <p:blipFill>
          <a:blip r:embed="rId5" cstate="email"/>
          <a:srcRect/>
          <a:stretch>
            <a:fillRect/>
          </a:stretch>
        </p:blipFill>
        <p:spPr bwMode="auto">
          <a:xfrm>
            <a:off x="5929322" y="2357430"/>
            <a:ext cx="2928958" cy="2571768"/>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4" name="Image 4"/>
          <p:cNvPicPr>
            <a:picLocks noChangeAspect="1"/>
          </p:cNvPicPr>
          <p:nvPr/>
        </p:nvPicPr>
        <p:blipFill>
          <a:blip r:embed="rId6" cstate="email"/>
          <a:srcRect/>
          <a:stretch>
            <a:fillRect/>
          </a:stretch>
        </p:blipFill>
        <p:spPr bwMode="auto">
          <a:xfrm>
            <a:off x="4286248" y="3071810"/>
            <a:ext cx="2083332" cy="2357454"/>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5" name="Image 3"/>
          <p:cNvPicPr>
            <a:picLocks noChangeAspect="1"/>
          </p:cNvPicPr>
          <p:nvPr/>
        </p:nvPicPr>
        <p:blipFill>
          <a:blip r:embed="rId7" cstate="email"/>
          <a:srcRect/>
          <a:stretch>
            <a:fillRect/>
          </a:stretch>
        </p:blipFill>
        <p:spPr bwMode="auto">
          <a:xfrm>
            <a:off x="2643174" y="2500306"/>
            <a:ext cx="2428892" cy="1841171"/>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6" name="Rectangle 35"/>
          <p:cNvSpPr/>
          <p:nvPr/>
        </p:nvSpPr>
        <p:spPr>
          <a:xfrm>
            <a:off x="3857620" y="5429264"/>
            <a:ext cx="4572000" cy="707886"/>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r>
              <a:rPr lang="fr-FR" sz="2000" dirty="0" smtClean="0"/>
              <a:t>Requalification de l’entrée principale des élèves et des visiteurs</a:t>
            </a:r>
            <a:endParaRPr lang="fr-FR" sz="2000" dirty="0"/>
          </a:p>
        </p:txBody>
      </p:sp>
    </p:spTree>
    <p:extLst>
      <p:ext uri="{BB962C8B-B14F-4D97-AF65-F5344CB8AC3E}">
        <p14:creationId xmlns:p14="http://schemas.microsoft.com/office/powerpoint/2010/main" xmlns="" val="4459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présentation du projet</a:t>
            </a:r>
            <a:endParaRPr lang="fr-FR" dirty="0"/>
          </a:p>
        </p:txBody>
      </p:sp>
      <p:sp>
        <p:nvSpPr>
          <p:cNvPr id="4" name="ZoneTexte 3"/>
          <p:cNvSpPr txBox="1"/>
          <p:nvPr/>
        </p:nvSpPr>
        <p:spPr>
          <a:xfrm>
            <a:off x="0" y="0"/>
            <a:ext cx="2344937" cy="369332"/>
          </a:xfrm>
          <a:prstGeom prst="rect">
            <a:avLst/>
          </a:prstGeom>
          <a:noFill/>
        </p:spPr>
        <p:txBody>
          <a:bodyPr wrap="none" rtlCol="0">
            <a:spAutoFit/>
          </a:bodyPr>
          <a:lstStyle/>
          <a:p>
            <a:r>
              <a:rPr lang="fr-FR" dirty="0" smtClean="0"/>
              <a:t>Présentation du projet </a:t>
            </a:r>
            <a:endParaRPr lang="fr-FR" dirty="0"/>
          </a:p>
        </p:txBody>
      </p:sp>
      <p:pic>
        <p:nvPicPr>
          <p:cNvPr id="26626" name="Picture 2"/>
          <p:cNvPicPr>
            <a:picLocks noChangeAspect="1" noChangeArrowheads="1"/>
          </p:cNvPicPr>
          <p:nvPr/>
        </p:nvPicPr>
        <p:blipFill>
          <a:blip r:embed="rId3" cstate="email">
            <a:lum bright="40000" contrast="30000"/>
          </a:blip>
          <a:srcRect/>
          <a:stretch>
            <a:fillRect/>
          </a:stretch>
        </p:blipFill>
        <p:spPr bwMode="auto">
          <a:xfrm>
            <a:off x="1000100" y="1500174"/>
            <a:ext cx="7337277" cy="4143404"/>
          </a:xfrm>
          <a:prstGeom prst="rect">
            <a:avLst/>
          </a:prstGeom>
          <a:noFill/>
          <a:ln w="9525">
            <a:noFill/>
            <a:miter lim="800000"/>
            <a:headEnd/>
            <a:tailEnd/>
          </a:ln>
          <a:effectLst/>
        </p:spPr>
      </p:pic>
      <p:sp>
        <p:nvSpPr>
          <p:cNvPr id="6" name="ZoneTexte 5"/>
          <p:cNvSpPr txBox="1"/>
          <p:nvPr/>
        </p:nvSpPr>
        <p:spPr>
          <a:xfrm>
            <a:off x="2428860" y="5773183"/>
            <a:ext cx="5001497"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fr-FR" sz="3200" dirty="0" smtClean="0"/>
              <a:t>Le protocole de la simulation</a:t>
            </a:r>
            <a:endParaRPr lang="fr-F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0, 1, 2 ou 3 ?</a:t>
            </a:r>
            <a:endParaRPr lang="fr-FR" dirty="0"/>
          </a:p>
        </p:txBody>
      </p:sp>
      <p:sp>
        <p:nvSpPr>
          <p:cNvPr id="10" name="ZoneTexte 9"/>
          <p:cNvSpPr txBox="1"/>
          <p:nvPr/>
        </p:nvSpPr>
        <p:spPr>
          <a:xfrm>
            <a:off x="0" y="0"/>
            <a:ext cx="2344937" cy="369332"/>
          </a:xfrm>
          <a:prstGeom prst="rect">
            <a:avLst/>
          </a:prstGeom>
          <a:noFill/>
        </p:spPr>
        <p:txBody>
          <a:bodyPr wrap="none" rtlCol="0">
            <a:spAutoFit/>
          </a:bodyPr>
          <a:lstStyle/>
          <a:p>
            <a:r>
              <a:rPr lang="fr-FR" dirty="0" smtClean="0"/>
              <a:t>Présentation du projet </a:t>
            </a:r>
            <a:endParaRPr lang="fr-FR" dirty="0"/>
          </a:p>
        </p:txBody>
      </p:sp>
      <p:graphicFrame>
        <p:nvGraphicFramePr>
          <p:cNvPr id="21" name="Graphique 20"/>
          <p:cNvGraphicFramePr/>
          <p:nvPr/>
        </p:nvGraphicFramePr>
        <p:xfrm>
          <a:off x="1142976" y="1214422"/>
          <a:ext cx="1500198" cy="2857520"/>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e 26"/>
          <p:cNvGrpSpPr/>
          <p:nvPr/>
        </p:nvGrpSpPr>
        <p:grpSpPr>
          <a:xfrm>
            <a:off x="3428992" y="3857628"/>
            <a:ext cx="4657750" cy="2286016"/>
            <a:chOff x="2143108" y="3786190"/>
            <a:chExt cx="4657750" cy="2286016"/>
          </a:xfrm>
        </p:grpSpPr>
        <p:graphicFrame>
          <p:nvGraphicFramePr>
            <p:cNvPr id="22" name="Graphique 21"/>
            <p:cNvGraphicFramePr/>
            <p:nvPr/>
          </p:nvGraphicFramePr>
          <p:xfrm>
            <a:off x="2143108" y="3786190"/>
            <a:ext cx="1123950"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aphique 22"/>
            <p:cNvGraphicFramePr/>
            <p:nvPr/>
          </p:nvGraphicFramePr>
          <p:xfrm>
            <a:off x="3333742" y="3857628"/>
            <a:ext cx="1085849" cy="20308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Graphique 23"/>
            <p:cNvGraphicFramePr/>
            <p:nvPr/>
          </p:nvGraphicFramePr>
          <p:xfrm>
            <a:off x="4486275" y="3929066"/>
            <a:ext cx="1162050" cy="19535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aphique 24"/>
            <p:cNvGraphicFramePr/>
            <p:nvPr/>
          </p:nvGraphicFramePr>
          <p:xfrm>
            <a:off x="5715008" y="3929066"/>
            <a:ext cx="1085850" cy="1959428"/>
          </p:xfrm>
          <a:graphic>
            <a:graphicData uri="http://schemas.openxmlformats.org/drawingml/2006/chart">
              <c:chart xmlns:c="http://schemas.openxmlformats.org/drawingml/2006/chart" xmlns:r="http://schemas.openxmlformats.org/officeDocument/2006/relationships" r:id="rId7"/>
            </a:graphicData>
          </a:graphic>
        </p:graphicFrame>
      </p:grpSp>
      <p:sp>
        <p:nvSpPr>
          <p:cNvPr id="26" name="ZoneTexte 25"/>
          <p:cNvSpPr txBox="1"/>
          <p:nvPr/>
        </p:nvSpPr>
        <p:spPr>
          <a:xfrm>
            <a:off x="3143240" y="1785926"/>
            <a:ext cx="3643338" cy="13849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2800" dirty="0" smtClean="0"/>
              <a:t>Quelques indicateurs pour lesquels une tendance se dégage</a:t>
            </a:r>
            <a:endParaRPr lang="fr-FR" sz="2800" dirty="0"/>
          </a:p>
        </p:txBody>
      </p:sp>
      <p:sp>
        <p:nvSpPr>
          <p:cNvPr id="28" name="ZoneTexte 27"/>
          <p:cNvSpPr txBox="1"/>
          <p:nvPr/>
        </p:nvSpPr>
        <p:spPr>
          <a:xfrm>
            <a:off x="357158" y="4286256"/>
            <a:ext cx="2571768"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2800" dirty="0" smtClean="0"/>
              <a:t>D’autres sont loin de faire l’unanimité</a:t>
            </a:r>
            <a:endParaRPr lang="fr-FR" sz="2800" dirty="0"/>
          </a:p>
        </p:txBody>
      </p:sp>
      <p:pic>
        <p:nvPicPr>
          <p:cNvPr id="1026" name="Picture 2"/>
          <p:cNvPicPr>
            <a:picLocks noChangeAspect="1" noChangeArrowheads="1"/>
          </p:cNvPicPr>
          <p:nvPr/>
        </p:nvPicPr>
        <p:blipFill>
          <a:blip r:embed="rId8" cstate="print"/>
          <a:srcRect/>
          <a:stretch>
            <a:fillRect/>
          </a:stretch>
        </p:blipFill>
        <p:spPr bwMode="auto">
          <a:xfrm>
            <a:off x="1643042" y="3700463"/>
            <a:ext cx="963402" cy="228603"/>
          </a:xfrm>
          <a:prstGeom prst="rect">
            <a:avLst/>
          </a:prstGeom>
          <a:noFill/>
          <a:ln w="9525">
            <a:noFill/>
            <a:miter lim="800000"/>
            <a:headEnd/>
            <a:tailEnd/>
          </a:ln>
          <a:effectLst/>
        </p:spPr>
      </p:pic>
      <p:pic>
        <p:nvPicPr>
          <p:cNvPr id="35" name="Picture 2"/>
          <p:cNvPicPr>
            <a:picLocks noChangeAspect="1" noChangeArrowheads="1"/>
          </p:cNvPicPr>
          <p:nvPr/>
        </p:nvPicPr>
        <p:blipFill>
          <a:blip r:embed="rId9" cstate="print"/>
          <a:srcRect/>
          <a:stretch>
            <a:fillRect/>
          </a:stretch>
        </p:blipFill>
        <p:spPr bwMode="auto">
          <a:xfrm>
            <a:off x="3783806" y="5726922"/>
            <a:ext cx="754857" cy="179118"/>
          </a:xfrm>
          <a:prstGeom prst="rect">
            <a:avLst/>
          </a:prstGeom>
          <a:noFill/>
          <a:ln w="9525">
            <a:noFill/>
            <a:miter lim="800000"/>
            <a:headEnd/>
            <a:tailEnd/>
          </a:ln>
          <a:effectLst/>
        </p:spPr>
      </p:pic>
      <p:pic>
        <p:nvPicPr>
          <p:cNvPr id="36" name="Picture 2"/>
          <p:cNvPicPr>
            <a:picLocks noChangeAspect="1" noChangeArrowheads="1"/>
          </p:cNvPicPr>
          <p:nvPr/>
        </p:nvPicPr>
        <p:blipFill>
          <a:blip r:embed="rId10" cstate="print"/>
          <a:srcRect/>
          <a:stretch>
            <a:fillRect/>
          </a:stretch>
        </p:blipFill>
        <p:spPr bwMode="auto">
          <a:xfrm>
            <a:off x="5000629" y="5750212"/>
            <a:ext cx="695322" cy="164991"/>
          </a:xfrm>
          <a:prstGeom prst="rect">
            <a:avLst/>
          </a:prstGeom>
          <a:noFill/>
          <a:ln w="9525">
            <a:noFill/>
            <a:miter lim="800000"/>
            <a:headEnd/>
            <a:tailEnd/>
          </a:ln>
          <a:effectLst/>
        </p:spPr>
      </p:pic>
      <p:pic>
        <p:nvPicPr>
          <p:cNvPr id="37" name="Picture 2"/>
          <p:cNvPicPr>
            <a:picLocks noChangeAspect="1" noChangeArrowheads="1"/>
          </p:cNvPicPr>
          <p:nvPr/>
        </p:nvPicPr>
        <p:blipFill>
          <a:blip r:embed="rId9" cstate="print"/>
          <a:srcRect/>
          <a:stretch>
            <a:fillRect/>
          </a:stretch>
        </p:blipFill>
        <p:spPr bwMode="auto">
          <a:xfrm>
            <a:off x="6143636" y="5750212"/>
            <a:ext cx="754786" cy="179101"/>
          </a:xfrm>
          <a:prstGeom prst="rect">
            <a:avLst/>
          </a:prstGeom>
          <a:noFill/>
          <a:ln w="9525">
            <a:noFill/>
            <a:miter lim="800000"/>
            <a:headEnd/>
            <a:tailEnd/>
          </a:ln>
          <a:effectLst/>
        </p:spPr>
      </p:pic>
      <p:pic>
        <p:nvPicPr>
          <p:cNvPr id="38" name="Picture 2"/>
          <p:cNvPicPr>
            <a:picLocks noChangeAspect="1" noChangeArrowheads="1"/>
          </p:cNvPicPr>
          <p:nvPr/>
        </p:nvPicPr>
        <p:blipFill>
          <a:blip r:embed="rId11" cstate="print"/>
          <a:srcRect/>
          <a:stretch>
            <a:fillRect/>
          </a:stretch>
        </p:blipFill>
        <p:spPr bwMode="auto">
          <a:xfrm>
            <a:off x="7339011" y="5757557"/>
            <a:ext cx="723902" cy="1717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0, 1, 2 ou 3 ?</a:t>
            </a:r>
            <a:endParaRPr lang="fr-FR" dirty="0"/>
          </a:p>
        </p:txBody>
      </p:sp>
      <p:graphicFrame>
        <p:nvGraphicFramePr>
          <p:cNvPr id="3" name="Graphique 2"/>
          <p:cNvGraphicFramePr/>
          <p:nvPr/>
        </p:nvGraphicFramePr>
        <p:xfrm>
          <a:off x="4857752" y="2714620"/>
          <a:ext cx="2900379" cy="3905247"/>
        </p:xfrm>
        <a:graphic>
          <a:graphicData uri="http://schemas.openxmlformats.org/drawingml/2006/chart">
            <c:chart xmlns:c="http://schemas.openxmlformats.org/drawingml/2006/chart" xmlns:r="http://schemas.openxmlformats.org/officeDocument/2006/relationships" r:id="rId3"/>
          </a:graphicData>
        </a:graphic>
      </p:graphicFrame>
      <p:pic>
        <p:nvPicPr>
          <p:cNvPr id="3073" name="Picture 1"/>
          <p:cNvPicPr>
            <a:picLocks noChangeAspect="1" noChangeArrowheads="1"/>
          </p:cNvPicPr>
          <p:nvPr/>
        </p:nvPicPr>
        <p:blipFill>
          <a:blip r:embed="rId4"/>
          <a:srcRect/>
          <a:stretch>
            <a:fillRect/>
          </a:stretch>
        </p:blipFill>
        <p:spPr bwMode="auto">
          <a:xfrm>
            <a:off x="214282" y="1571612"/>
            <a:ext cx="7643866" cy="1000132"/>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cstate="email"/>
          <a:srcRect/>
          <a:stretch>
            <a:fillRect/>
          </a:stretch>
        </p:blipFill>
        <p:spPr bwMode="auto">
          <a:xfrm>
            <a:off x="214282" y="1357298"/>
            <a:ext cx="8162925" cy="255582"/>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email"/>
          <a:srcRect/>
          <a:stretch>
            <a:fillRect/>
          </a:stretch>
        </p:blipFill>
        <p:spPr bwMode="auto">
          <a:xfrm>
            <a:off x="191958" y="2643182"/>
            <a:ext cx="5060190" cy="2857520"/>
          </a:xfrm>
          <a:prstGeom prst="rect">
            <a:avLst/>
          </a:prstGeom>
          <a:noFill/>
          <a:ln w="9525">
            <a:noFill/>
            <a:miter lim="800000"/>
            <a:headEnd/>
            <a:tailEnd/>
          </a:ln>
          <a:effectLst/>
        </p:spPr>
      </p:pic>
      <p:sp>
        <p:nvSpPr>
          <p:cNvPr id="10" name="ZoneTexte 9"/>
          <p:cNvSpPr txBox="1"/>
          <p:nvPr/>
        </p:nvSpPr>
        <p:spPr>
          <a:xfrm>
            <a:off x="0" y="0"/>
            <a:ext cx="2344937" cy="369332"/>
          </a:xfrm>
          <a:prstGeom prst="rect">
            <a:avLst/>
          </a:prstGeom>
          <a:noFill/>
        </p:spPr>
        <p:txBody>
          <a:bodyPr wrap="none" rtlCol="0">
            <a:spAutoFit/>
          </a:bodyPr>
          <a:lstStyle/>
          <a:p>
            <a:r>
              <a:rPr lang="fr-FR" dirty="0" smtClean="0"/>
              <a:t>Présentation du projet </a:t>
            </a:r>
            <a:endParaRPr lang="fr-FR" dirty="0"/>
          </a:p>
        </p:txBody>
      </p:sp>
      <p:sp>
        <p:nvSpPr>
          <p:cNvPr id="11" name="ZoneTexte 10"/>
          <p:cNvSpPr txBox="1"/>
          <p:nvPr/>
        </p:nvSpPr>
        <p:spPr>
          <a:xfrm>
            <a:off x="142844" y="5643578"/>
            <a:ext cx="5143536"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r-FR" dirty="0" smtClean="0"/>
              <a:t>Qu’est-ce qui démontre que la brique EUROMAC est plus intéressante que le bois en terme de DD ?</a:t>
            </a:r>
            <a:endParaRPr lang="fr-FR" dirty="0"/>
          </a:p>
        </p:txBody>
      </p:sp>
      <p:sp>
        <p:nvSpPr>
          <p:cNvPr id="12" name="Rectangle à coins arrondis 11"/>
          <p:cNvSpPr/>
          <p:nvPr/>
        </p:nvSpPr>
        <p:spPr>
          <a:xfrm>
            <a:off x="285720" y="2714620"/>
            <a:ext cx="4000528" cy="1571636"/>
          </a:xfrm>
          <a:prstGeom prst="wedgeRoundRectCallout">
            <a:avLst>
              <a:gd name="adj1" fmla="val 58585"/>
              <a:gd name="adj2" fmla="val 565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Je n’ai pas fait de simulation qui permettrait de comparer les deux solutions</a:t>
            </a:r>
            <a:endParaRPr lang="fr-FR" sz="2400" dirty="0"/>
          </a:p>
        </p:txBody>
      </p:sp>
      <p:sp>
        <p:nvSpPr>
          <p:cNvPr id="13" name="Rectangle à coins arrondis 12"/>
          <p:cNvSpPr/>
          <p:nvPr/>
        </p:nvSpPr>
        <p:spPr>
          <a:xfrm>
            <a:off x="285720" y="2714620"/>
            <a:ext cx="4000528" cy="1571636"/>
          </a:xfrm>
          <a:prstGeom prst="wedgeRoundRectCallout">
            <a:avLst>
              <a:gd name="adj1" fmla="val 58585"/>
              <a:gd name="adj2" fmla="val 565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 conductibilité thermique d’un mur </a:t>
            </a:r>
            <a:r>
              <a:rPr lang="fr-FR" sz="2400" dirty="0" err="1" smtClean="0"/>
              <a:t>euromac</a:t>
            </a:r>
            <a:r>
              <a:rPr lang="fr-FR" sz="2400" dirty="0" smtClean="0"/>
              <a:t> est très faible</a:t>
            </a:r>
            <a:endParaRPr lang="fr-FR" sz="2400" dirty="0"/>
          </a:p>
        </p:txBody>
      </p:sp>
      <p:sp>
        <p:nvSpPr>
          <p:cNvPr id="14" name="Rectangle à coins arrondis 13"/>
          <p:cNvSpPr/>
          <p:nvPr/>
        </p:nvSpPr>
        <p:spPr>
          <a:xfrm>
            <a:off x="285720" y="2714620"/>
            <a:ext cx="4000528" cy="1571636"/>
          </a:xfrm>
          <a:prstGeom prst="wedgeRoundRectCallout">
            <a:avLst>
              <a:gd name="adj1" fmla="val 58585"/>
              <a:gd name="adj2" fmla="val 565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On atteint les exigences de la réglementation avec une consommation inférieure à 50 kWh/m</a:t>
            </a:r>
            <a:r>
              <a:rPr lang="fr-FR" sz="2400" baseline="30000" dirty="0" smtClean="0"/>
              <a:t>2</a:t>
            </a:r>
            <a:r>
              <a:rPr lang="fr-FR" sz="2400" dirty="0" smtClean="0"/>
              <a:t>/an</a:t>
            </a:r>
            <a:endParaRPr lang="fr-FR" sz="2400" dirty="0"/>
          </a:p>
        </p:txBody>
      </p:sp>
      <p:grpSp>
        <p:nvGrpSpPr>
          <p:cNvPr id="4" name="Groupe 20"/>
          <p:cNvGrpSpPr/>
          <p:nvPr/>
        </p:nvGrpSpPr>
        <p:grpSpPr>
          <a:xfrm>
            <a:off x="5895984" y="6112345"/>
            <a:ext cx="1863180" cy="577403"/>
            <a:chOff x="5895984" y="6112345"/>
            <a:chExt cx="1863180" cy="577403"/>
          </a:xfrm>
        </p:grpSpPr>
        <p:sp>
          <p:nvSpPr>
            <p:cNvPr id="16" name="ZoneTexte 15"/>
            <p:cNvSpPr txBox="1"/>
            <p:nvPr/>
          </p:nvSpPr>
          <p:spPr>
            <a:xfrm rot="16200000">
              <a:off x="5791949" y="6216381"/>
              <a:ext cx="577402" cy="369332"/>
            </a:xfrm>
            <a:prstGeom prst="rect">
              <a:avLst/>
            </a:prstGeom>
            <a:solidFill>
              <a:schemeClr val="bg1"/>
            </a:solidFill>
          </p:spPr>
          <p:txBody>
            <a:bodyPr wrap="none" rtlCol="0">
              <a:spAutoFit/>
            </a:bodyPr>
            <a:lstStyle/>
            <a:p>
              <a:pPr algn="r"/>
              <a:r>
                <a:rPr lang="fr-FR" dirty="0" smtClean="0"/>
                <a:t>Non</a:t>
              </a:r>
              <a:endParaRPr lang="fr-FR" dirty="0"/>
            </a:p>
          </p:txBody>
        </p:sp>
        <p:sp>
          <p:nvSpPr>
            <p:cNvPr id="17" name="ZoneTexte 16"/>
            <p:cNvSpPr txBox="1"/>
            <p:nvPr/>
          </p:nvSpPr>
          <p:spPr>
            <a:xfrm rot="16200000">
              <a:off x="6299697" y="6078522"/>
              <a:ext cx="301685" cy="369332"/>
            </a:xfrm>
            <a:prstGeom prst="rect">
              <a:avLst/>
            </a:prstGeom>
            <a:solidFill>
              <a:schemeClr val="bg1"/>
            </a:solidFill>
          </p:spPr>
          <p:txBody>
            <a:bodyPr wrap="none" rtlCol="0">
              <a:spAutoFit/>
            </a:bodyPr>
            <a:lstStyle/>
            <a:p>
              <a:pPr algn="r"/>
              <a:r>
                <a:rPr lang="fr-FR" dirty="0" smtClean="0"/>
                <a:t>0</a:t>
              </a:r>
              <a:endParaRPr lang="fr-FR" dirty="0"/>
            </a:p>
          </p:txBody>
        </p:sp>
        <p:sp>
          <p:nvSpPr>
            <p:cNvPr id="18" name="ZoneTexte 17"/>
            <p:cNvSpPr txBox="1"/>
            <p:nvPr/>
          </p:nvSpPr>
          <p:spPr>
            <a:xfrm rot="16200000">
              <a:off x="6677525" y="6078523"/>
              <a:ext cx="301686" cy="369332"/>
            </a:xfrm>
            <a:prstGeom prst="rect">
              <a:avLst/>
            </a:prstGeom>
            <a:solidFill>
              <a:schemeClr val="bg1"/>
            </a:solidFill>
          </p:spPr>
          <p:txBody>
            <a:bodyPr wrap="none" rtlCol="0">
              <a:spAutoFit/>
            </a:bodyPr>
            <a:lstStyle/>
            <a:p>
              <a:pPr algn="r"/>
              <a:r>
                <a:rPr lang="fr-FR" dirty="0" smtClean="0"/>
                <a:t>1</a:t>
              </a:r>
              <a:endParaRPr lang="fr-FR" dirty="0"/>
            </a:p>
          </p:txBody>
        </p:sp>
        <p:sp>
          <p:nvSpPr>
            <p:cNvPr id="19" name="ZoneTexte 18"/>
            <p:cNvSpPr txBox="1"/>
            <p:nvPr/>
          </p:nvSpPr>
          <p:spPr>
            <a:xfrm rot="16200000">
              <a:off x="7053765" y="6078522"/>
              <a:ext cx="301685" cy="369332"/>
            </a:xfrm>
            <a:prstGeom prst="rect">
              <a:avLst/>
            </a:prstGeom>
            <a:solidFill>
              <a:schemeClr val="bg1"/>
            </a:solidFill>
          </p:spPr>
          <p:txBody>
            <a:bodyPr wrap="none" rtlCol="0">
              <a:spAutoFit/>
            </a:bodyPr>
            <a:lstStyle/>
            <a:p>
              <a:pPr algn="r"/>
              <a:r>
                <a:rPr lang="fr-FR" dirty="0" smtClean="0"/>
                <a:t>2</a:t>
              </a:r>
              <a:endParaRPr lang="fr-FR" dirty="0"/>
            </a:p>
          </p:txBody>
        </p:sp>
        <p:sp>
          <p:nvSpPr>
            <p:cNvPr id="20" name="ZoneTexte 19"/>
            <p:cNvSpPr txBox="1"/>
            <p:nvPr/>
          </p:nvSpPr>
          <p:spPr>
            <a:xfrm rot="16200000">
              <a:off x="7423655" y="6078522"/>
              <a:ext cx="301685" cy="369332"/>
            </a:xfrm>
            <a:prstGeom prst="rect">
              <a:avLst/>
            </a:prstGeom>
            <a:solidFill>
              <a:schemeClr val="bg1"/>
            </a:solidFill>
          </p:spPr>
          <p:txBody>
            <a:bodyPr wrap="none" rtlCol="0">
              <a:spAutoFit/>
            </a:bodyPr>
            <a:lstStyle/>
            <a:p>
              <a:pPr algn="r"/>
              <a:r>
                <a:rPr lang="fr-FR" dirty="0" smtClean="0"/>
                <a:t>3</a:t>
              </a:r>
              <a:endParaRPr lang="fr-FR" dirty="0"/>
            </a:p>
          </p:txBody>
        </p:sp>
      </p:grpSp>
      <p:sp>
        <p:nvSpPr>
          <p:cNvPr id="21" name="Rectangle 20"/>
          <p:cNvSpPr/>
          <p:nvPr/>
        </p:nvSpPr>
        <p:spPr>
          <a:xfrm>
            <a:off x="6750050" y="4425950"/>
            <a:ext cx="152400" cy="164625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1000"/>
                                        <p:tgtEl>
                                          <p:spTgt spid="30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mph" presetSubtype="0" repeatCount="3000" fill="hold" grpId="2" nodeType="clickEffect">
                                  <p:stCondLst>
                                    <p:cond delay="0"/>
                                  </p:stCondLst>
                                  <p:childTnLst>
                                    <p:anim calcmode="discrete" valueType="str">
                                      <p:cBhvr>
                                        <p:cTn id="50"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51" fill="hold">
                            <p:stCondLst>
                              <p:cond delay="3000"/>
                            </p:stCondLst>
                            <p:childTnLst>
                              <p:par>
                                <p:cTn id="52" presetID="10" presetClass="exit" presetSubtype="0" fill="hold" grpId="0" nodeType="afterEffect">
                                  <p:stCondLst>
                                    <p:cond delay="3000"/>
                                  </p:stCondLst>
                                  <p:childTnLst>
                                    <p:animEffect transition="out" filter="fade">
                                      <p:cBhvr>
                                        <p:cTn id="53" dur="1000"/>
                                        <p:tgtEl>
                                          <p:spTgt spid="21"/>
                                        </p:tgtEl>
                                      </p:cBhvr>
                                    </p:animEffect>
                                    <p:set>
                                      <p:cBhvr>
                                        <p:cTn id="54"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animBg="1"/>
      <p:bldP spid="12" grpId="0" animBg="1"/>
      <p:bldP spid="13" grpId="0" animBg="1"/>
      <p:bldP spid="13" grpId="1" animBg="1"/>
      <p:bldP spid="14" grpId="0" animBg="1"/>
      <p:bldP spid="14" grpId="1" animBg="1"/>
      <p:bldP spid="21" grpId="0" animBg="1"/>
      <p:bldP spid="21" grpId="1" animBg="1"/>
      <p:bldP spid="21"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dirty="0" smtClean="0"/>
              <a:t>Sans activité de simulation ou d’expérimentation, le jury est en difficulté</a:t>
            </a:r>
            <a:endParaRPr lang="fr-FR" dirty="0"/>
          </a:p>
        </p:txBody>
      </p:sp>
      <p:graphicFrame>
        <p:nvGraphicFramePr>
          <p:cNvPr id="10" name="Graphique 9"/>
          <p:cNvGraphicFramePr/>
          <p:nvPr/>
        </p:nvGraphicFramePr>
        <p:xfrm>
          <a:off x="1728791" y="3429000"/>
          <a:ext cx="1076325" cy="3095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nvGraphicFramePr>
        <p:xfrm>
          <a:off x="2833691" y="3429000"/>
          <a:ext cx="1123950"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p:nvPr/>
        </p:nvGraphicFramePr>
        <p:xfrm>
          <a:off x="3976692" y="3429000"/>
          <a:ext cx="1066800" cy="3086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p:cNvGraphicFramePr/>
          <p:nvPr/>
        </p:nvGraphicFramePr>
        <p:xfrm>
          <a:off x="5072066" y="3429000"/>
          <a:ext cx="1114425" cy="3086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p:cNvGraphicFramePr/>
          <p:nvPr/>
        </p:nvGraphicFramePr>
        <p:xfrm>
          <a:off x="6205541" y="3429000"/>
          <a:ext cx="1133475" cy="3095625"/>
        </p:xfrm>
        <a:graphic>
          <a:graphicData uri="http://schemas.openxmlformats.org/drawingml/2006/chart">
            <c:chart xmlns:c="http://schemas.openxmlformats.org/drawingml/2006/chart" xmlns:r="http://schemas.openxmlformats.org/officeDocument/2006/relationships" r:id="rId6"/>
          </a:graphicData>
        </a:graphic>
      </p:graphicFrame>
      <p:pic>
        <p:nvPicPr>
          <p:cNvPr id="2049" name="Picture 1"/>
          <p:cNvPicPr>
            <a:picLocks noChangeAspect="1" noChangeArrowheads="1"/>
          </p:cNvPicPr>
          <p:nvPr/>
        </p:nvPicPr>
        <p:blipFill>
          <a:blip r:embed="rId7" cstate="email"/>
          <a:srcRect/>
          <a:stretch>
            <a:fillRect/>
          </a:stretch>
        </p:blipFill>
        <p:spPr bwMode="auto">
          <a:xfrm>
            <a:off x="428596" y="1714488"/>
            <a:ext cx="8048625" cy="1304925"/>
          </a:xfrm>
          <a:prstGeom prst="rect">
            <a:avLst/>
          </a:prstGeom>
          <a:noFill/>
          <a:ln w="9525">
            <a:noFill/>
            <a:miter lim="800000"/>
            <a:headEnd/>
            <a:tailEnd/>
          </a:ln>
          <a:effectLst/>
        </p:spPr>
      </p:pic>
      <p:sp>
        <p:nvSpPr>
          <p:cNvPr id="16" name="ZoneTexte 15"/>
          <p:cNvSpPr txBox="1"/>
          <p:nvPr/>
        </p:nvSpPr>
        <p:spPr>
          <a:xfrm>
            <a:off x="0" y="0"/>
            <a:ext cx="2344937" cy="369332"/>
          </a:xfrm>
          <a:prstGeom prst="rect">
            <a:avLst/>
          </a:prstGeom>
          <a:noFill/>
        </p:spPr>
        <p:txBody>
          <a:bodyPr wrap="none" rtlCol="0">
            <a:spAutoFit/>
          </a:bodyPr>
          <a:lstStyle/>
          <a:p>
            <a:r>
              <a:rPr lang="fr-FR" dirty="0" smtClean="0"/>
              <a:t>Présentation du projet </a:t>
            </a:r>
            <a:endParaRPr lang="fr-FR" dirty="0"/>
          </a:p>
        </p:txBody>
      </p:sp>
      <p:sp>
        <p:nvSpPr>
          <p:cNvPr id="18" name="ZoneTexte 17"/>
          <p:cNvSpPr txBox="1"/>
          <p:nvPr/>
        </p:nvSpPr>
        <p:spPr>
          <a:xfrm rot="789167">
            <a:off x="5456742" y="3660583"/>
            <a:ext cx="3184846"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sz="2800" b="1" dirty="0" smtClean="0"/>
              <a:t>Un écart de 3 points</a:t>
            </a:r>
            <a:endParaRPr lang="fr-FR" sz="2800" b="1" dirty="0"/>
          </a:p>
        </p:txBody>
      </p:sp>
      <p:sp>
        <p:nvSpPr>
          <p:cNvPr id="24" name="Rectangle 23"/>
          <p:cNvSpPr/>
          <p:nvPr/>
        </p:nvSpPr>
        <p:spPr>
          <a:xfrm>
            <a:off x="1928794" y="6215082"/>
            <a:ext cx="550072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4"/>
          <p:cNvGrpSpPr/>
          <p:nvPr/>
        </p:nvGrpSpPr>
        <p:grpSpPr>
          <a:xfrm>
            <a:off x="1997484" y="6143644"/>
            <a:ext cx="906943" cy="514612"/>
            <a:chOff x="1997484" y="6143644"/>
            <a:chExt cx="906943" cy="514612"/>
          </a:xfrm>
        </p:grpSpPr>
        <p:sp>
          <p:nvSpPr>
            <p:cNvPr id="19" name="ZoneTexte 18"/>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20" name="ZoneTexte 19"/>
            <p:cNvSpPr txBox="1"/>
            <p:nvPr/>
          </p:nvSpPr>
          <p:spPr>
            <a:xfrm>
              <a:off x="2157802" y="6143644"/>
              <a:ext cx="323165" cy="261610"/>
            </a:xfrm>
            <a:prstGeom prst="rect">
              <a:avLst/>
            </a:prstGeom>
            <a:noFill/>
          </p:spPr>
          <p:txBody>
            <a:bodyPr vert="vert270" wrap="square" rtlCol="0">
              <a:spAutoFit/>
            </a:bodyPr>
            <a:lstStyle/>
            <a:p>
              <a:pPr algn="r"/>
              <a:r>
                <a:rPr lang="fr-FR" sz="900" dirty="0" smtClean="0"/>
                <a:t>0</a:t>
              </a:r>
            </a:p>
          </p:txBody>
        </p:sp>
        <p:sp>
          <p:nvSpPr>
            <p:cNvPr id="21" name="ZoneTexte 20"/>
            <p:cNvSpPr txBox="1"/>
            <p:nvPr/>
          </p:nvSpPr>
          <p:spPr>
            <a:xfrm>
              <a:off x="2292169" y="6143644"/>
              <a:ext cx="323165" cy="261610"/>
            </a:xfrm>
            <a:prstGeom prst="rect">
              <a:avLst/>
            </a:prstGeom>
            <a:noFill/>
          </p:spPr>
          <p:txBody>
            <a:bodyPr vert="vert270" wrap="square" rtlCol="0">
              <a:spAutoFit/>
            </a:bodyPr>
            <a:lstStyle/>
            <a:p>
              <a:pPr algn="r"/>
              <a:r>
                <a:rPr lang="fr-FR" sz="900" dirty="0" smtClean="0"/>
                <a:t>1</a:t>
              </a:r>
            </a:p>
          </p:txBody>
        </p:sp>
        <p:sp>
          <p:nvSpPr>
            <p:cNvPr id="22" name="ZoneTexte 21"/>
            <p:cNvSpPr txBox="1"/>
            <p:nvPr/>
          </p:nvSpPr>
          <p:spPr>
            <a:xfrm>
              <a:off x="2433623" y="6143644"/>
              <a:ext cx="323165" cy="261610"/>
            </a:xfrm>
            <a:prstGeom prst="rect">
              <a:avLst/>
            </a:prstGeom>
            <a:noFill/>
          </p:spPr>
          <p:txBody>
            <a:bodyPr vert="vert270" wrap="square" rtlCol="0">
              <a:spAutoFit/>
            </a:bodyPr>
            <a:lstStyle/>
            <a:p>
              <a:pPr algn="r"/>
              <a:r>
                <a:rPr lang="fr-FR" sz="900" dirty="0" smtClean="0"/>
                <a:t>2</a:t>
              </a:r>
            </a:p>
          </p:txBody>
        </p:sp>
        <p:sp>
          <p:nvSpPr>
            <p:cNvPr id="23" name="ZoneTexte 22"/>
            <p:cNvSpPr txBox="1"/>
            <p:nvPr/>
          </p:nvSpPr>
          <p:spPr>
            <a:xfrm>
              <a:off x="2581262" y="6143644"/>
              <a:ext cx="323165" cy="261610"/>
            </a:xfrm>
            <a:prstGeom prst="rect">
              <a:avLst/>
            </a:prstGeom>
            <a:noFill/>
          </p:spPr>
          <p:txBody>
            <a:bodyPr vert="vert270" wrap="square" rtlCol="0">
              <a:spAutoFit/>
            </a:bodyPr>
            <a:lstStyle/>
            <a:p>
              <a:pPr algn="r"/>
              <a:r>
                <a:rPr lang="fr-FR" sz="900" dirty="0" smtClean="0"/>
                <a:t>3</a:t>
              </a:r>
            </a:p>
          </p:txBody>
        </p:sp>
      </p:grpSp>
      <p:sp>
        <p:nvSpPr>
          <p:cNvPr id="27" name="ZoneTexte 26"/>
          <p:cNvSpPr txBox="1"/>
          <p:nvPr/>
        </p:nvSpPr>
        <p:spPr>
          <a:xfrm>
            <a:off x="3071802"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28" name="ZoneTexte 27"/>
          <p:cNvSpPr txBox="1"/>
          <p:nvPr/>
        </p:nvSpPr>
        <p:spPr>
          <a:xfrm>
            <a:off x="3246409" y="6143644"/>
            <a:ext cx="323165" cy="261610"/>
          </a:xfrm>
          <a:prstGeom prst="rect">
            <a:avLst/>
          </a:prstGeom>
          <a:noFill/>
        </p:spPr>
        <p:txBody>
          <a:bodyPr vert="vert270" wrap="square" rtlCol="0">
            <a:spAutoFit/>
          </a:bodyPr>
          <a:lstStyle/>
          <a:p>
            <a:pPr algn="r"/>
            <a:r>
              <a:rPr lang="fr-FR" sz="900" dirty="0" smtClean="0"/>
              <a:t>0</a:t>
            </a:r>
          </a:p>
        </p:txBody>
      </p:sp>
      <p:sp>
        <p:nvSpPr>
          <p:cNvPr id="29" name="ZoneTexte 28"/>
          <p:cNvSpPr txBox="1"/>
          <p:nvPr/>
        </p:nvSpPr>
        <p:spPr>
          <a:xfrm>
            <a:off x="3390302" y="6143644"/>
            <a:ext cx="323165" cy="261610"/>
          </a:xfrm>
          <a:prstGeom prst="rect">
            <a:avLst/>
          </a:prstGeom>
          <a:noFill/>
        </p:spPr>
        <p:txBody>
          <a:bodyPr vert="vert270" wrap="square" rtlCol="0">
            <a:spAutoFit/>
          </a:bodyPr>
          <a:lstStyle/>
          <a:p>
            <a:pPr algn="r"/>
            <a:r>
              <a:rPr lang="fr-FR" sz="900" dirty="0" smtClean="0"/>
              <a:t>1</a:t>
            </a:r>
          </a:p>
        </p:txBody>
      </p:sp>
      <p:sp>
        <p:nvSpPr>
          <p:cNvPr id="30" name="ZoneTexte 29"/>
          <p:cNvSpPr txBox="1"/>
          <p:nvPr/>
        </p:nvSpPr>
        <p:spPr>
          <a:xfrm>
            <a:off x="3552823" y="6143644"/>
            <a:ext cx="323165" cy="261610"/>
          </a:xfrm>
          <a:prstGeom prst="rect">
            <a:avLst/>
          </a:prstGeom>
          <a:noFill/>
        </p:spPr>
        <p:txBody>
          <a:bodyPr vert="vert270" wrap="square" rtlCol="0">
            <a:spAutoFit/>
          </a:bodyPr>
          <a:lstStyle/>
          <a:p>
            <a:pPr algn="r"/>
            <a:r>
              <a:rPr lang="fr-FR" sz="900" dirty="0" smtClean="0"/>
              <a:t>2</a:t>
            </a:r>
          </a:p>
        </p:txBody>
      </p:sp>
      <p:sp>
        <p:nvSpPr>
          <p:cNvPr id="31" name="ZoneTexte 30"/>
          <p:cNvSpPr txBox="1"/>
          <p:nvPr/>
        </p:nvSpPr>
        <p:spPr>
          <a:xfrm>
            <a:off x="3722262" y="6143644"/>
            <a:ext cx="323165" cy="261610"/>
          </a:xfrm>
          <a:prstGeom prst="rect">
            <a:avLst/>
          </a:prstGeom>
          <a:noFill/>
        </p:spPr>
        <p:txBody>
          <a:bodyPr vert="vert270" wrap="square" rtlCol="0">
            <a:spAutoFit/>
          </a:bodyPr>
          <a:lstStyle/>
          <a:p>
            <a:pPr algn="r"/>
            <a:r>
              <a:rPr lang="fr-FR" sz="900" dirty="0" smtClean="0"/>
              <a:t>3</a:t>
            </a:r>
          </a:p>
        </p:txBody>
      </p:sp>
      <p:grpSp>
        <p:nvGrpSpPr>
          <p:cNvPr id="4" name="Groupe 31"/>
          <p:cNvGrpSpPr/>
          <p:nvPr/>
        </p:nvGrpSpPr>
        <p:grpSpPr>
          <a:xfrm>
            <a:off x="4212746" y="6143644"/>
            <a:ext cx="921232" cy="514612"/>
            <a:chOff x="1997484" y="6143644"/>
            <a:chExt cx="921232" cy="514612"/>
          </a:xfrm>
        </p:grpSpPr>
        <p:sp>
          <p:nvSpPr>
            <p:cNvPr id="33" name="ZoneTexte 32"/>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34" name="ZoneTexte 33"/>
            <p:cNvSpPr txBox="1"/>
            <p:nvPr/>
          </p:nvSpPr>
          <p:spPr>
            <a:xfrm>
              <a:off x="2157802" y="6143644"/>
              <a:ext cx="323165" cy="261610"/>
            </a:xfrm>
            <a:prstGeom prst="rect">
              <a:avLst/>
            </a:prstGeom>
            <a:noFill/>
          </p:spPr>
          <p:txBody>
            <a:bodyPr vert="vert270" wrap="square" rtlCol="0">
              <a:spAutoFit/>
            </a:bodyPr>
            <a:lstStyle/>
            <a:p>
              <a:pPr algn="r"/>
              <a:r>
                <a:rPr lang="fr-FR" sz="900" dirty="0" smtClean="0"/>
                <a:t>0</a:t>
              </a:r>
            </a:p>
          </p:txBody>
        </p:sp>
        <p:sp>
          <p:nvSpPr>
            <p:cNvPr id="35" name="ZoneTexte 34"/>
            <p:cNvSpPr txBox="1"/>
            <p:nvPr/>
          </p:nvSpPr>
          <p:spPr>
            <a:xfrm>
              <a:off x="2301695" y="6143644"/>
              <a:ext cx="323165" cy="261610"/>
            </a:xfrm>
            <a:prstGeom prst="rect">
              <a:avLst/>
            </a:prstGeom>
            <a:noFill/>
          </p:spPr>
          <p:txBody>
            <a:bodyPr vert="vert270" wrap="square" rtlCol="0">
              <a:spAutoFit/>
            </a:bodyPr>
            <a:lstStyle/>
            <a:p>
              <a:pPr algn="r"/>
              <a:r>
                <a:rPr lang="fr-FR" sz="900" dirty="0" smtClean="0"/>
                <a:t>1</a:t>
              </a:r>
            </a:p>
          </p:txBody>
        </p:sp>
        <p:sp>
          <p:nvSpPr>
            <p:cNvPr id="36" name="ZoneTexte 35"/>
            <p:cNvSpPr txBox="1"/>
            <p:nvPr/>
          </p:nvSpPr>
          <p:spPr>
            <a:xfrm>
              <a:off x="2447912" y="6143644"/>
              <a:ext cx="323165" cy="261610"/>
            </a:xfrm>
            <a:prstGeom prst="rect">
              <a:avLst/>
            </a:prstGeom>
            <a:noFill/>
          </p:spPr>
          <p:txBody>
            <a:bodyPr vert="vert270" wrap="square" rtlCol="0">
              <a:spAutoFit/>
            </a:bodyPr>
            <a:lstStyle/>
            <a:p>
              <a:pPr algn="r"/>
              <a:r>
                <a:rPr lang="fr-FR" sz="900" dirty="0" smtClean="0"/>
                <a:t>2</a:t>
              </a:r>
            </a:p>
          </p:txBody>
        </p:sp>
        <p:sp>
          <p:nvSpPr>
            <p:cNvPr id="37" name="ZoneTexte 36"/>
            <p:cNvSpPr txBox="1"/>
            <p:nvPr/>
          </p:nvSpPr>
          <p:spPr>
            <a:xfrm>
              <a:off x="2595551" y="6143644"/>
              <a:ext cx="323165" cy="261610"/>
            </a:xfrm>
            <a:prstGeom prst="rect">
              <a:avLst/>
            </a:prstGeom>
            <a:noFill/>
          </p:spPr>
          <p:txBody>
            <a:bodyPr vert="vert270" wrap="square" rtlCol="0">
              <a:spAutoFit/>
            </a:bodyPr>
            <a:lstStyle/>
            <a:p>
              <a:pPr algn="r"/>
              <a:r>
                <a:rPr lang="fr-FR" sz="900" dirty="0" smtClean="0"/>
                <a:t>3</a:t>
              </a:r>
            </a:p>
          </p:txBody>
        </p:sp>
      </p:grpSp>
      <p:grpSp>
        <p:nvGrpSpPr>
          <p:cNvPr id="5" name="Groupe 37"/>
          <p:cNvGrpSpPr/>
          <p:nvPr/>
        </p:nvGrpSpPr>
        <p:grpSpPr>
          <a:xfrm>
            <a:off x="5308131" y="6143644"/>
            <a:ext cx="968862" cy="514612"/>
            <a:chOff x="1997484" y="6143644"/>
            <a:chExt cx="968862" cy="514612"/>
          </a:xfrm>
        </p:grpSpPr>
        <p:sp>
          <p:nvSpPr>
            <p:cNvPr id="39" name="ZoneTexte 38"/>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40" name="ZoneTexte 39"/>
            <p:cNvSpPr txBox="1"/>
            <p:nvPr/>
          </p:nvSpPr>
          <p:spPr>
            <a:xfrm>
              <a:off x="2172091" y="6143644"/>
              <a:ext cx="323165" cy="261610"/>
            </a:xfrm>
            <a:prstGeom prst="rect">
              <a:avLst/>
            </a:prstGeom>
            <a:noFill/>
          </p:spPr>
          <p:txBody>
            <a:bodyPr vert="vert270" wrap="square" rtlCol="0">
              <a:spAutoFit/>
            </a:bodyPr>
            <a:lstStyle/>
            <a:p>
              <a:pPr algn="r"/>
              <a:r>
                <a:rPr lang="fr-FR" sz="900" dirty="0" smtClean="0"/>
                <a:t>0</a:t>
              </a:r>
            </a:p>
          </p:txBody>
        </p:sp>
        <p:sp>
          <p:nvSpPr>
            <p:cNvPr id="41" name="ZoneTexte 40"/>
            <p:cNvSpPr txBox="1"/>
            <p:nvPr/>
          </p:nvSpPr>
          <p:spPr>
            <a:xfrm>
              <a:off x="2320747" y="6143644"/>
              <a:ext cx="323165" cy="261610"/>
            </a:xfrm>
            <a:prstGeom prst="rect">
              <a:avLst/>
            </a:prstGeom>
            <a:noFill/>
          </p:spPr>
          <p:txBody>
            <a:bodyPr vert="vert270" wrap="square" rtlCol="0">
              <a:spAutoFit/>
            </a:bodyPr>
            <a:lstStyle/>
            <a:p>
              <a:pPr algn="r"/>
              <a:r>
                <a:rPr lang="fr-FR" sz="900" dirty="0" smtClean="0"/>
                <a:t>1</a:t>
              </a:r>
            </a:p>
          </p:txBody>
        </p:sp>
        <p:sp>
          <p:nvSpPr>
            <p:cNvPr id="42" name="ZoneTexte 41"/>
            <p:cNvSpPr txBox="1"/>
            <p:nvPr/>
          </p:nvSpPr>
          <p:spPr>
            <a:xfrm>
              <a:off x="2481253" y="6143644"/>
              <a:ext cx="323165" cy="261610"/>
            </a:xfrm>
            <a:prstGeom prst="rect">
              <a:avLst/>
            </a:prstGeom>
            <a:noFill/>
          </p:spPr>
          <p:txBody>
            <a:bodyPr vert="vert270" wrap="square" rtlCol="0">
              <a:spAutoFit/>
            </a:bodyPr>
            <a:lstStyle/>
            <a:p>
              <a:pPr algn="r"/>
              <a:r>
                <a:rPr lang="fr-FR" sz="900" dirty="0" smtClean="0"/>
                <a:t>2</a:t>
              </a:r>
            </a:p>
          </p:txBody>
        </p:sp>
        <p:sp>
          <p:nvSpPr>
            <p:cNvPr id="43" name="ZoneTexte 42"/>
            <p:cNvSpPr txBox="1"/>
            <p:nvPr/>
          </p:nvSpPr>
          <p:spPr>
            <a:xfrm>
              <a:off x="2643181" y="6143644"/>
              <a:ext cx="323165" cy="261610"/>
            </a:xfrm>
            <a:prstGeom prst="rect">
              <a:avLst/>
            </a:prstGeom>
            <a:noFill/>
          </p:spPr>
          <p:txBody>
            <a:bodyPr vert="vert270" wrap="square" rtlCol="0">
              <a:spAutoFit/>
            </a:bodyPr>
            <a:lstStyle/>
            <a:p>
              <a:pPr algn="r"/>
              <a:r>
                <a:rPr lang="fr-FR" sz="900" dirty="0" smtClean="0"/>
                <a:t>3</a:t>
              </a:r>
            </a:p>
          </p:txBody>
        </p:sp>
      </p:grpSp>
      <p:grpSp>
        <p:nvGrpSpPr>
          <p:cNvPr id="6" name="Groupe 43"/>
          <p:cNvGrpSpPr/>
          <p:nvPr/>
        </p:nvGrpSpPr>
        <p:grpSpPr>
          <a:xfrm>
            <a:off x="6453196" y="6143644"/>
            <a:ext cx="978388" cy="514612"/>
            <a:chOff x="1997484" y="6143644"/>
            <a:chExt cx="978388" cy="514612"/>
          </a:xfrm>
        </p:grpSpPr>
        <p:sp>
          <p:nvSpPr>
            <p:cNvPr id="45" name="ZoneTexte 44"/>
            <p:cNvSpPr txBox="1"/>
            <p:nvPr/>
          </p:nvSpPr>
          <p:spPr>
            <a:xfrm>
              <a:off x="1997484" y="6143644"/>
              <a:ext cx="323165" cy="514612"/>
            </a:xfrm>
            <a:prstGeom prst="rect">
              <a:avLst/>
            </a:prstGeom>
            <a:noFill/>
          </p:spPr>
          <p:txBody>
            <a:bodyPr vert="vert270" wrap="square" rtlCol="0">
              <a:spAutoFit/>
            </a:bodyPr>
            <a:lstStyle/>
            <a:p>
              <a:pPr algn="r"/>
              <a:r>
                <a:rPr lang="fr-FR" sz="900" dirty="0" smtClean="0"/>
                <a:t>Non</a:t>
              </a:r>
              <a:endParaRPr lang="fr-FR" sz="900" dirty="0"/>
            </a:p>
          </p:txBody>
        </p:sp>
        <p:sp>
          <p:nvSpPr>
            <p:cNvPr id="46" name="ZoneTexte 45"/>
            <p:cNvSpPr txBox="1"/>
            <p:nvPr/>
          </p:nvSpPr>
          <p:spPr>
            <a:xfrm>
              <a:off x="2162565" y="6143644"/>
              <a:ext cx="323165" cy="261610"/>
            </a:xfrm>
            <a:prstGeom prst="rect">
              <a:avLst/>
            </a:prstGeom>
            <a:noFill/>
          </p:spPr>
          <p:txBody>
            <a:bodyPr vert="vert270" wrap="square" rtlCol="0">
              <a:spAutoFit/>
            </a:bodyPr>
            <a:lstStyle/>
            <a:p>
              <a:pPr algn="r"/>
              <a:r>
                <a:rPr lang="fr-FR" sz="900" dirty="0" smtClean="0"/>
                <a:t>0</a:t>
              </a:r>
            </a:p>
          </p:txBody>
        </p:sp>
        <p:sp>
          <p:nvSpPr>
            <p:cNvPr id="47" name="ZoneTexte 46"/>
            <p:cNvSpPr txBox="1"/>
            <p:nvPr/>
          </p:nvSpPr>
          <p:spPr>
            <a:xfrm>
              <a:off x="2320747" y="6143644"/>
              <a:ext cx="323165" cy="261610"/>
            </a:xfrm>
            <a:prstGeom prst="rect">
              <a:avLst/>
            </a:prstGeom>
            <a:noFill/>
          </p:spPr>
          <p:txBody>
            <a:bodyPr vert="vert270" wrap="square" rtlCol="0">
              <a:spAutoFit/>
            </a:bodyPr>
            <a:lstStyle/>
            <a:p>
              <a:pPr algn="r"/>
              <a:r>
                <a:rPr lang="fr-FR" sz="900" dirty="0" smtClean="0"/>
                <a:t>1</a:t>
              </a:r>
            </a:p>
          </p:txBody>
        </p:sp>
        <p:sp>
          <p:nvSpPr>
            <p:cNvPr id="48" name="ZoneTexte 47"/>
            <p:cNvSpPr txBox="1"/>
            <p:nvPr/>
          </p:nvSpPr>
          <p:spPr>
            <a:xfrm>
              <a:off x="2476490" y="6143644"/>
              <a:ext cx="323165" cy="261610"/>
            </a:xfrm>
            <a:prstGeom prst="rect">
              <a:avLst/>
            </a:prstGeom>
            <a:noFill/>
          </p:spPr>
          <p:txBody>
            <a:bodyPr vert="vert270" wrap="square" rtlCol="0">
              <a:spAutoFit/>
            </a:bodyPr>
            <a:lstStyle/>
            <a:p>
              <a:pPr algn="r"/>
              <a:r>
                <a:rPr lang="fr-FR" sz="900" dirty="0" smtClean="0"/>
                <a:t>2</a:t>
              </a:r>
            </a:p>
          </p:txBody>
        </p:sp>
        <p:sp>
          <p:nvSpPr>
            <p:cNvPr id="49" name="ZoneTexte 48"/>
            <p:cNvSpPr txBox="1"/>
            <p:nvPr/>
          </p:nvSpPr>
          <p:spPr>
            <a:xfrm>
              <a:off x="2652707" y="6143644"/>
              <a:ext cx="323165" cy="261610"/>
            </a:xfrm>
            <a:prstGeom prst="rect">
              <a:avLst/>
            </a:prstGeom>
            <a:noFill/>
          </p:spPr>
          <p:txBody>
            <a:bodyPr vert="vert270" wrap="square" rtlCol="0">
              <a:spAutoFit/>
            </a:bodyPr>
            <a:lstStyle/>
            <a:p>
              <a:pPr algn="r"/>
              <a:r>
                <a:rPr lang="fr-FR" sz="900" dirty="0" smtClean="0"/>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de la soutenance</a:t>
            </a:r>
            <a:endParaRPr lang="fr-FR" dirty="0"/>
          </a:p>
        </p:txBody>
      </p:sp>
      <p:grpSp>
        <p:nvGrpSpPr>
          <p:cNvPr id="3" name="Groupe 2"/>
          <p:cNvGrpSpPr/>
          <p:nvPr/>
        </p:nvGrpSpPr>
        <p:grpSpPr>
          <a:xfrm>
            <a:off x="785786" y="2000240"/>
            <a:ext cx="6989640" cy="4572032"/>
            <a:chOff x="582756" y="785794"/>
            <a:chExt cx="8561244" cy="5500726"/>
          </a:xfrm>
        </p:grpSpPr>
        <p:graphicFrame>
          <p:nvGraphicFramePr>
            <p:cNvPr id="4" name="Graphique 3"/>
            <p:cNvGraphicFramePr/>
            <p:nvPr/>
          </p:nvGraphicFramePr>
          <p:xfrm>
            <a:off x="582756" y="857232"/>
            <a:ext cx="8561244" cy="5288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nvGraphicFramePr>
          <p:xfrm>
            <a:off x="588817" y="785794"/>
            <a:ext cx="8555183" cy="5500726"/>
          </p:xfrm>
          <a:graphic>
            <a:graphicData uri="http://schemas.openxmlformats.org/drawingml/2006/chart">
              <c:chart xmlns:c="http://schemas.openxmlformats.org/drawingml/2006/chart" xmlns:r="http://schemas.openxmlformats.org/officeDocument/2006/relationships" r:id="rId3"/>
            </a:graphicData>
          </a:graphic>
        </p:graphicFrame>
      </p:grpSp>
      <p:sp>
        <p:nvSpPr>
          <p:cNvPr id="6" name="ZoneTexte 5"/>
          <p:cNvSpPr txBox="1"/>
          <p:nvPr/>
        </p:nvSpPr>
        <p:spPr>
          <a:xfrm>
            <a:off x="71406" y="1357298"/>
            <a:ext cx="2735172"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fr-FR" sz="2800" dirty="0" smtClean="0"/>
              <a:t>Moyenne = 11,61</a:t>
            </a:r>
            <a:endParaRPr lang="fr-FR" sz="2800" dirty="0"/>
          </a:p>
        </p:txBody>
      </p:sp>
      <p:sp>
        <p:nvSpPr>
          <p:cNvPr id="8" name="ZoneTexte 7"/>
          <p:cNvSpPr txBox="1"/>
          <p:nvPr/>
        </p:nvSpPr>
        <p:spPr>
          <a:xfrm>
            <a:off x="6726468" y="1357298"/>
            <a:ext cx="1488870"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fr-FR" sz="2800" dirty="0">
                <a:solidFill>
                  <a:schemeClr val="lt1"/>
                </a:solidFill>
              </a:rPr>
              <a:t>60 Notes</a:t>
            </a:r>
          </a:p>
        </p:txBody>
      </p:sp>
      <p:grpSp>
        <p:nvGrpSpPr>
          <p:cNvPr id="10" name="Groupe 9"/>
          <p:cNvGrpSpPr/>
          <p:nvPr/>
        </p:nvGrpSpPr>
        <p:grpSpPr>
          <a:xfrm>
            <a:off x="3378193" y="1357298"/>
            <a:ext cx="2572372" cy="1143008"/>
            <a:chOff x="3509592" y="1357298"/>
            <a:chExt cx="2572372" cy="1143008"/>
          </a:xfrm>
        </p:grpSpPr>
        <p:sp>
          <p:nvSpPr>
            <p:cNvPr id="7" name="ZoneTexte 6"/>
            <p:cNvSpPr txBox="1"/>
            <p:nvPr/>
          </p:nvSpPr>
          <p:spPr>
            <a:xfrm>
              <a:off x="3531136" y="1357298"/>
              <a:ext cx="2550828"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fr-FR" sz="2800" dirty="0">
                  <a:solidFill>
                    <a:schemeClr val="lt1"/>
                  </a:solidFill>
                </a:rPr>
                <a:t>Écart type= </a:t>
              </a:r>
              <a:r>
                <a:rPr lang="fr-FR" sz="2800" dirty="0" smtClean="0">
                  <a:solidFill>
                    <a:schemeClr val="lt1"/>
                  </a:solidFill>
                </a:rPr>
                <a:t>2,82</a:t>
              </a:r>
              <a:endParaRPr lang="fr-FR" sz="2800" dirty="0">
                <a:solidFill>
                  <a:schemeClr val="lt1"/>
                </a:solidFill>
              </a:endParaRPr>
            </a:p>
          </p:txBody>
        </p:sp>
        <p:sp>
          <p:nvSpPr>
            <p:cNvPr id="9" name="ZoneTexte 8"/>
            <p:cNvSpPr txBox="1"/>
            <p:nvPr/>
          </p:nvSpPr>
          <p:spPr>
            <a:xfrm>
              <a:off x="3509592" y="1977086"/>
              <a:ext cx="2375907"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fr-FR" sz="2800" dirty="0" smtClean="0"/>
                <a:t>Étendue= 13,5</a:t>
              </a:r>
              <a:endParaRPr lang="fr-FR" sz="2800" dirty="0"/>
            </a:p>
          </p:txBody>
        </p:sp>
      </p:grpSp>
      <p:sp>
        <p:nvSpPr>
          <p:cNvPr id="11" name="ZoneTexte 10"/>
          <p:cNvSpPr txBox="1"/>
          <p:nvPr/>
        </p:nvSpPr>
        <p:spPr>
          <a:xfrm>
            <a:off x="0" y="0"/>
            <a:ext cx="2344937" cy="369332"/>
          </a:xfrm>
          <a:prstGeom prst="rect">
            <a:avLst/>
          </a:prstGeom>
          <a:noFill/>
        </p:spPr>
        <p:txBody>
          <a:bodyPr wrap="none" rtlCol="0">
            <a:spAutoFit/>
          </a:bodyPr>
          <a:lstStyle/>
          <a:p>
            <a:r>
              <a:rPr lang="fr-FR" dirty="0" smtClean="0"/>
              <a:t>Présentation du projet </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bg1">
                    <a:lumMod val="85000"/>
                  </a:schemeClr>
                </a:solidFill>
              </a:rPr>
              <a:t>Focus sur l’évaluation du projet</a:t>
            </a:r>
            <a:endParaRPr lang="fr-FR" dirty="0">
              <a:solidFill>
                <a:schemeClr val="bg1">
                  <a:lumMod val="85000"/>
                </a:schemeClr>
              </a:solidFill>
            </a:endParaRPr>
          </a:p>
        </p:txBody>
      </p:sp>
      <p:sp>
        <p:nvSpPr>
          <p:cNvPr id="3" name="Sous-titre 2"/>
          <p:cNvSpPr>
            <a:spLocks noGrp="1"/>
          </p:cNvSpPr>
          <p:nvPr>
            <p:ph type="subTitle" idx="1"/>
          </p:nvPr>
        </p:nvSpPr>
        <p:spPr/>
        <p:txBody>
          <a:bodyPr/>
          <a:lstStyle/>
          <a:p>
            <a:r>
              <a:rPr lang="fr-FR" dirty="0" smtClean="0"/>
              <a:t>Bilan de l’expérimentation</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email"/>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4" name="Image 33" descr="Expression du Besoin initial.jpg"/>
          <p:cNvPicPr>
            <a:picLocks noChangeAspect="1"/>
          </p:cNvPicPr>
          <p:nvPr/>
        </p:nvPicPr>
        <p:blipFill>
          <a:blip r:embed="rId3" cstate="email"/>
          <a:stretch>
            <a:fillRect/>
          </a:stretch>
        </p:blipFill>
        <p:spPr>
          <a:xfrm>
            <a:off x="357158" y="2500306"/>
            <a:ext cx="3097000" cy="3000396"/>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5" name="Image 34" descr="Mission du système.jpg"/>
          <p:cNvPicPr>
            <a:picLocks noChangeAspect="1"/>
          </p:cNvPicPr>
          <p:nvPr/>
        </p:nvPicPr>
        <p:blipFill>
          <a:blip r:embed="rId4" cstate="email"/>
          <a:stretch>
            <a:fillRect/>
          </a:stretch>
        </p:blipFill>
        <p:spPr>
          <a:xfrm>
            <a:off x="1714480" y="3786190"/>
            <a:ext cx="3482086" cy="2665183"/>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40" name="Image 39" descr="Phase d'exploitation.jpg"/>
          <p:cNvPicPr>
            <a:picLocks noChangeAspect="1"/>
          </p:cNvPicPr>
          <p:nvPr/>
        </p:nvPicPr>
        <p:blipFill>
          <a:blip r:embed="rId5" cstate="email"/>
          <a:stretch>
            <a:fillRect/>
          </a:stretch>
        </p:blipFill>
        <p:spPr>
          <a:xfrm>
            <a:off x="4500562" y="2285992"/>
            <a:ext cx="3147855" cy="2729056"/>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41" name="Image 40" descr="Besoins des parties prenantes.jpg"/>
          <p:cNvPicPr>
            <a:picLocks noChangeAspect="1"/>
          </p:cNvPicPr>
          <p:nvPr/>
        </p:nvPicPr>
        <p:blipFill>
          <a:blip r:embed="rId6" cstate="email"/>
          <a:stretch>
            <a:fillRect/>
          </a:stretch>
        </p:blipFill>
        <p:spPr>
          <a:xfrm>
            <a:off x="6143635" y="4000504"/>
            <a:ext cx="2890303" cy="2357454"/>
          </a:xfrm>
          <a:prstGeom prst="roundRect">
            <a:avLst>
              <a:gd name="adj" fmla="val 0"/>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xmlns="" val="44592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email"/>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5" name="Image 34" descr="Mission du système.jpg"/>
          <p:cNvPicPr>
            <a:picLocks noChangeAspect="1"/>
          </p:cNvPicPr>
          <p:nvPr/>
        </p:nvPicPr>
        <p:blipFill>
          <a:blip r:embed="rId3" cstate="email"/>
          <a:stretch>
            <a:fillRect/>
          </a:stretch>
        </p:blipFill>
        <p:spPr>
          <a:xfrm rot="179921">
            <a:off x="2035270" y="2502007"/>
            <a:ext cx="5506728" cy="4214842"/>
          </a:xfrm>
          <a:prstGeom prst="rect">
            <a:avLst/>
          </a:prstGeom>
          <a:solidFill>
            <a:srgbClr val="FFFFFF">
              <a:shade val="85000"/>
            </a:srgbClr>
          </a:solidFill>
          <a:ln w="381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Image 41" descr="ensemble.jpg"/>
          <p:cNvPicPr>
            <a:picLocks noChangeAspect="1"/>
          </p:cNvPicPr>
          <p:nvPr/>
        </p:nvPicPr>
        <p:blipFill>
          <a:blip r:embed="rId4" cstate="email">
            <a:lum bright="10000" contrast="20000"/>
          </a:blip>
          <a:stretch>
            <a:fillRect/>
          </a:stretch>
        </p:blipFill>
        <p:spPr>
          <a:xfrm>
            <a:off x="2500298" y="1785926"/>
            <a:ext cx="4786314" cy="2194761"/>
          </a:xfrm>
          <a:prstGeom prst="rect">
            <a:avLst/>
          </a:prstGeom>
        </p:spPr>
      </p:pic>
      <p:sp>
        <p:nvSpPr>
          <p:cNvPr id="51" name="Rectangle à coins arrondis 50"/>
          <p:cNvSpPr/>
          <p:nvPr/>
        </p:nvSpPr>
        <p:spPr>
          <a:xfrm rot="21355963">
            <a:off x="2711800" y="4571633"/>
            <a:ext cx="1786519" cy="1572745"/>
          </a:xfrm>
          <a:prstGeom prst="roundRect">
            <a:avLst>
              <a:gd name="adj" fmla="val 9259"/>
            </a:avLst>
          </a:prstGeom>
          <a:solidFill>
            <a:srgbClr val="4F81BD">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droite 53"/>
          <p:cNvSpPr/>
          <p:nvPr/>
        </p:nvSpPr>
        <p:spPr>
          <a:xfrm rot="4452273">
            <a:off x="2559443" y="3702568"/>
            <a:ext cx="1608995" cy="428628"/>
          </a:xfrm>
          <a:prstGeom prst="rightArrow">
            <a:avLst>
              <a:gd name="adj1" fmla="val 32893"/>
              <a:gd name="adj2" fmla="val 125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à coins arrondis 54"/>
          <p:cNvSpPr/>
          <p:nvPr/>
        </p:nvSpPr>
        <p:spPr>
          <a:xfrm rot="21425387">
            <a:off x="5405519" y="4997500"/>
            <a:ext cx="1576862" cy="672177"/>
          </a:xfrm>
          <a:prstGeom prst="roundRect">
            <a:avLst>
              <a:gd name="adj" fmla="val 9259"/>
            </a:avLst>
          </a:prstGeom>
          <a:solidFill>
            <a:srgbClr val="C0504D">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6" name="Flèche droite 55"/>
          <p:cNvSpPr/>
          <p:nvPr/>
        </p:nvSpPr>
        <p:spPr>
          <a:xfrm rot="6135951">
            <a:off x="6080286" y="3327626"/>
            <a:ext cx="1526660" cy="428628"/>
          </a:xfrm>
          <a:prstGeom prst="rightArrow">
            <a:avLst>
              <a:gd name="adj1" fmla="val 30690"/>
              <a:gd name="adj2" fmla="val 13658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7" name="Rectangle à coins arrondis 56"/>
          <p:cNvSpPr/>
          <p:nvPr/>
        </p:nvSpPr>
        <p:spPr>
          <a:xfrm rot="21425387">
            <a:off x="5375097" y="4311796"/>
            <a:ext cx="1576862" cy="720713"/>
          </a:xfrm>
          <a:prstGeom prst="roundRect">
            <a:avLst>
              <a:gd name="adj" fmla="val 9259"/>
            </a:avLst>
          </a:prstGeom>
          <a:solidFill>
            <a:srgbClr val="9BBB59">
              <a:alpha val="5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8" name="Rectangle à coins arrondis 57"/>
          <p:cNvSpPr/>
          <p:nvPr/>
        </p:nvSpPr>
        <p:spPr>
          <a:xfrm rot="21425387">
            <a:off x="5450919" y="5611745"/>
            <a:ext cx="1576862" cy="659550"/>
          </a:xfrm>
          <a:prstGeom prst="roundRect">
            <a:avLst>
              <a:gd name="adj" fmla="val 9259"/>
            </a:avLst>
          </a:prstGeom>
          <a:solidFill>
            <a:srgbClr val="F79646">
              <a:alpha val="5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9" name="Flèche droite 58"/>
          <p:cNvSpPr/>
          <p:nvPr/>
        </p:nvSpPr>
        <p:spPr>
          <a:xfrm rot="3575441">
            <a:off x="3594633" y="3889306"/>
            <a:ext cx="2375972" cy="428628"/>
          </a:xfrm>
          <a:prstGeom prst="rightArrow">
            <a:avLst>
              <a:gd name="adj1" fmla="val 36626"/>
              <a:gd name="adj2" fmla="val 1365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0" name="Flèche droite 59"/>
          <p:cNvSpPr/>
          <p:nvPr/>
        </p:nvSpPr>
        <p:spPr>
          <a:xfrm rot="5229832">
            <a:off x="4936014" y="4251413"/>
            <a:ext cx="2503377" cy="428628"/>
          </a:xfrm>
          <a:prstGeom prst="rightArrow">
            <a:avLst>
              <a:gd name="adj1" fmla="val 36626"/>
              <a:gd name="adj2" fmla="val 1365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1" name="ZoneTexte 60"/>
          <p:cNvSpPr txBox="1"/>
          <p:nvPr/>
        </p:nvSpPr>
        <p:spPr>
          <a:xfrm>
            <a:off x="6357950" y="1857364"/>
            <a:ext cx="1067921" cy="461665"/>
          </a:xfrm>
          <a:prstGeom prst="rect">
            <a:avLst/>
          </a:prstGeom>
          <a:noFill/>
        </p:spPr>
        <p:txBody>
          <a:bodyPr wrap="none" rtlCol="0">
            <a:spAutoFit/>
          </a:bodyPr>
          <a:lstStyle/>
          <a:p>
            <a:r>
              <a:rPr lang="fr-FR" sz="2400" b="1" i="1" dirty="0" smtClean="0"/>
              <a:t>Florian</a:t>
            </a:r>
            <a:endParaRPr lang="fr-FR" sz="2400" b="1" i="1" dirty="0"/>
          </a:p>
        </p:txBody>
      </p:sp>
      <p:sp>
        <p:nvSpPr>
          <p:cNvPr id="66" name="ZoneTexte 65"/>
          <p:cNvSpPr txBox="1"/>
          <p:nvPr/>
        </p:nvSpPr>
        <p:spPr>
          <a:xfrm>
            <a:off x="5214942" y="1867869"/>
            <a:ext cx="891591" cy="461665"/>
          </a:xfrm>
          <a:prstGeom prst="rect">
            <a:avLst/>
          </a:prstGeom>
          <a:noFill/>
        </p:spPr>
        <p:txBody>
          <a:bodyPr wrap="none" rtlCol="0">
            <a:spAutoFit/>
          </a:bodyPr>
          <a:lstStyle/>
          <a:p>
            <a:r>
              <a:rPr lang="fr-FR" sz="2400" b="1" i="1" dirty="0" smtClean="0"/>
              <a:t>Anaïs</a:t>
            </a:r>
            <a:endParaRPr lang="fr-FR" sz="2400" b="1" i="1" dirty="0"/>
          </a:p>
        </p:txBody>
      </p:sp>
      <p:sp>
        <p:nvSpPr>
          <p:cNvPr id="67" name="ZoneTexte 66"/>
          <p:cNvSpPr txBox="1"/>
          <p:nvPr/>
        </p:nvSpPr>
        <p:spPr>
          <a:xfrm>
            <a:off x="3485958" y="1867869"/>
            <a:ext cx="1300356" cy="461665"/>
          </a:xfrm>
          <a:prstGeom prst="rect">
            <a:avLst/>
          </a:prstGeom>
          <a:noFill/>
        </p:spPr>
        <p:txBody>
          <a:bodyPr wrap="none" rtlCol="0">
            <a:spAutoFit/>
          </a:bodyPr>
          <a:lstStyle/>
          <a:p>
            <a:r>
              <a:rPr lang="fr-FR" sz="2400" b="1" i="1" dirty="0" smtClean="0"/>
              <a:t>Marjorie</a:t>
            </a:r>
            <a:endParaRPr lang="fr-FR" sz="2400" b="1" i="1" dirty="0"/>
          </a:p>
        </p:txBody>
      </p:sp>
      <p:sp>
        <p:nvSpPr>
          <p:cNvPr id="68" name="ZoneTexte 67"/>
          <p:cNvSpPr txBox="1"/>
          <p:nvPr/>
        </p:nvSpPr>
        <p:spPr>
          <a:xfrm>
            <a:off x="2467246" y="1867869"/>
            <a:ext cx="890308" cy="461665"/>
          </a:xfrm>
          <a:prstGeom prst="rect">
            <a:avLst/>
          </a:prstGeom>
          <a:noFill/>
        </p:spPr>
        <p:txBody>
          <a:bodyPr wrap="none" rtlCol="0">
            <a:spAutoFit/>
          </a:bodyPr>
          <a:lstStyle/>
          <a:p>
            <a:r>
              <a:rPr lang="fr-FR" sz="2400" b="1" i="1" dirty="0" smtClean="0"/>
              <a:t>Rémy</a:t>
            </a:r>
            <a:endParaRPr lang="fr-FR" sz="2400" b="1" i="1" dirty="0"/>
          </a:p>
        </p:txBody>
      </p:sp>
    </p:spTree>
    <p:extLst>
      <p:ext uri="{BB962C8B-B14F-4D97-AF65-F5344CB8AC3E}">
        <p14:creationId xmlns:p14="http://schemas.microsoft.com/office/powerpoint/2010/main" xmlns="" val="4459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10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20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10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20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5" grpId="0" animBg="1"/>
      <p:bldP spid="56" grpId="0" animBg="1"/>
      <p:bldP spid="57" grpId="0" animBg="1"/>
      <p:bldP spid="58" grpId="0" animBg="1"/>
      <p:bldP spid="59" grpId="0" animBg="1"/>
      <p:bldP spid="60" grpId="0" animBg="1"/>
      <p:bldP spid="61"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4" name="Image 33"/>
          <p:cNvPicPr/>
          <p:nvPr/>
        </p:nvPicPr>
        <p:blipFill>
          <a:blip r:embed="rId2" cstate="email"/>
          <a:srcRect/>
          <a:stretch>
            <a:fillRect/>
          </a:stretch>
        </p:blipFill>
        <p:spPr bwMode="auto">
          <a:xfrm>
            <a:off x="3357554" y="2357430"/>
            <a:ext cx="2500330" cy="2313844"/>
          </a:xfrm>
          <a:prstGeom prst="rect">
            <a:avLst/>
          </a:prstGeom>
          <a:solidFill>
            <a:srgbClr val="FFFFFF">
              <a:shade val="85000"/>
            </a:srgbClr>
          </a:solidFill>
          <a:ln>
            <a:noFill/>
          </a:ln>
          <a:effectLst>
            <a:reflection blurRad="12700" stA="38000" endPos="28000" dist="5000" dir="5400000" sy="-100000" algn="bl" rotWithShape="0"/>
          </a:effectLst>
        </p:spPr>
      </p:pic>
      <p:pic>
        <p:nvPicPr>
          <p:cNvPr id="35" name="Image 34"/>
          <p:cNvPicPr/>
          <p:nvPr/>
        </p:nvPicPr>
        <p:blipFill>
          <a:blip r:embed="rId3" cstate="email"/>
          <a:srcRect/>
          <a:stretch>
            <a:fillRect/>
          </a:stretch>
        </p:blipFill>
        <p:spPr bwMode="auto">
          <a:xfrm>
            <a:off x="6072198" y="2479704"/>
            <a:ext cx="2675290" cy="1949428"/>
          </a:xfrm>
          <a:prstGeom prst="rect">
            <a:avLst/>
          </a:prstGeom>
          <a:solidFill>
            <a:srgbClr val="FFFFFF">
              <a:shade val="85000"/>
            </a:srgbClr>
          </a:solidFill>
          <a:ln>
            <a:noFill/>
          </a:ln>
          <a:effectLst>
            <a:reflection blurRad="12700" stA="38000" endPos="28000" dist="5000" dir="5400000" sy="-100000" algn="bl" rotWithShape="0"/>
          </a:effectLst>
        </p:spPr>
      </p:pic>
      <p:pic>
        <p:nvPicPr>
          <p:cNvPr id="33" name="Image 32"/>
          <p:cNvPicPr/>
          <p:nvPr/>
        </p:nvPicPr>
        <p:blipFill>
          <a:blip r:embed="rId4" cstate="email"/>
          <a:srcRect/>
          <a:stretch>
            <a:fillRect/>
          </a:stretch>
        </p:blipFill>
        <p:spPr bwMode="auto">
          <a:xfrm>
            <a:off x="285720" y="2357430"/>
            <a:ext cx="2773622" cy="2242406"/>
          </a:xfrm>
          <a:prstGeom prst="rect">
            <a:avLst/>
          </a:prstGeom>
          <a:solidFill>
            <a:srgbClr val="FFFFFF">
              <a:shade val="85000"/>
            </a:srgbClr>
          </a:solidFill>
          <a:ln>
            <a:noFill/>
          </a:ln>
          <a:effectLst>
            <a:reflection blurRad="12700" stA="38000" endPos="28000" dist="5000" dir="5400000" sy="-100000" algn="bl" rotWithShape="0"/>
          </a:effectLst>
        </p:spPr>
      </p:pic>
      <p:pic>
        <p:nvPicPr>
          <p:cNvPr id="37"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214678" y="4357694"/>
            <a:ext cx="2543508" cy="1942315"/>
          </a:xfrm>
          <a:prstGeom prst="rect">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Image 37"/>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928662" y="4357694"/>
            <a:ext cx="2533389" cy="1866529"/>
          </a:xfrm>
          <a:prstGeom prst="rect">
            <a:avLst/>
          </a:prstGeom>
          <a:solidFill>
            <a:srgbClr val="FFFFFF">
              <a:shade val="85000"/>
            </a:srgbClr>
          </a:solidFill>
          <a:ln>
            <a:noFill/>
          </a:ln>
          <a:effectLst>
            <a:reflection blurRad="12700" stA="38000" endPos="28000" dist="5000" dir="5400000" sy="-100000" algn="bl" rotWithShape="0"/>
          </a:effectLst>
        </p:spPr>
      </p:pic>
      <p:pic>
        <p:nvPicPr>
          <p:cNvPr id="39" name="Image 38"/>
          <p:cNvPicPr/>
          <p:nvPr/>
        </p:nvPicPr>
        <p:blipFill>
          <a:blip r:embed="rId7" cstate="email">
            <a:lum bright="-30000" contrast="40000"/>
          </a:blip>
          <a:srcRect/>
          <a:stretch>
            <a:fillRect/>
          </a:stretch>
        </p:blipFill>
        <p:spPr bwMode="auto">
          <a:xfrm>
            <a:off x="6000760" y="4357694"/>
            <a:ext cx="2500330" cy="2000264"/>
          </a:xfrm>
          <a:prstGeom prst="rect">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4592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graphicFrame>
        <p:nvGraphicFramePr>
          <p:cNvPr id="34" name="Espace réservé du contenu 8"/>
          <p:cNvGraphicFramePr>
            <a:graphicFrameLocks noGrp="1"/>
          </p:cNvGraphicFramePr>
          <p:nvPr>
            <p:ph idx="1"/>
            <p:extLst>
              <p:ext uri="{D42A27DB-BD31-4B8C-83A1-F6EECF244321}">
                <p14:modId xmlns="" xmlns:p14="http://schemas.microsoft.com/office/powerpoint/2010/main" val="4187629327"/>
              </p:ext>
            </p:extLst>
          </p:nvPr>
        </p:nvGraphicFramePr>
        <p:xfrm>
          <a:off x="500034" y="3714752"/>
          <a:ext cx="8392449" cy="2156819"/>
        </p:xfrm>
        <a:graphic>
          <a:graphicData uri="http://schemas.openxmlformats.org/drawingml/2006/table">
            <a:tbl>
              <a:tblPr>
                <a:tableStyleId>{5C22544A-7EE6-4342-B048-85BDC9FD1C3A}</a:tableStyleId>
              </a:tblPr>
              <a:tblGrid>
                <a:gridCol w="477070"/>
                <a:gridCol w="477070"/>
                <a:gridCol w="477070"/>
                <a:gridCol w="560557"/>
                <a:gridCol w="564532"/>
                <a:gridCol w="477070"/>
                <a:gridCol w="477070"/>
                <a:gridCol w="675848"/>
                <a:gridCol w="612238"/>
                <a:gridCol w="612238"/>
                <a:gridCol w="596336"/>
                <a:gridCol w="477070"/>
                <a:gridCol w="477070"/>
                <a:gridCol w="477070"/>
                <a:gridCol w="477070"/>
                <a:gridCol w="477070"/>
              </a:tblGrid>
              <a:tr h="287576">
                <a:tc>
                  <a:txBody>
                    <a:bodyPr/>
                    <a:lstStyle/>
                    <a:p>
                      <a:pPr algn="l" fontAlgn="b"/>
                      <a:endParaRPr lang="fr-FR" sz="700" b="0" i="0" u="none" strike="noStrike" dirty="0">
                        <a:solidFill>
                          <a:srgbClr val="000000"/>
                        </a:solidFill>
                        <a:effectLst/>
                        <a:latin typeface="Calibri"/>
                      </a:endParaRPr>
                    </a:p>
                  </a:txBody>
                  <a:tcPr marL="6170" marR="6170" marT="6170" marB="0" anchor="b"/>
                </a:tc>
                <a:tc gridSpan="5">
                  <a:txBody>
                    <a:bodyPr/>
                    <a:lstStyle/>
                    <a:p>
                      <a:pPr algn="ctr" fontAlgn="b"/>
                      <a:r>
                        <a:rPr lang="fr-FR" sz="700" u="none" strike="noStrike">
                          <a:effectLst/>
                        </a:rPr>
                        <a:t>Toiture</a:t>
                      </a:r>
                      <a:endParaRPr lang="fr-FR" sz="700" b="0" i="0" u="none" strike="noStrike">
                        <a:solidFill>
                          <a:srgbClr val="000000"/>
                        </a:solidFill>
                        <a:effectLst/>
                        <a:latin typeface="Calibri"/>
                      </a:endParaRPr>
                    </a:p>
                  </a:txBody>
                  <a:tcPr marL="6170" marR="6170" marT="617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b"/>
                      <a:r>
                        <a:rPr lang="fr-FR" sz="700" u="none" strike="noStrike">
                          <a:effectLst/>
                        </a:rPr>
                        <a:t>Mur</a:t>
                      </a:r>
                      <a:endParaRPr lang="fr-FR" sz="700" b="0" i="0" u="none" strike="noStrike">
                        <a:solidFill>
                          <a:srgbClr val="000000"/>
                        </a:solidFill>
                        <a:effectLst/>
                        <a:latin typeface="Calibri"/>
                      </a:endParaRPr>
                    </a:p>
                  </a:txBody>
                  <a:tcPr marL="6170" marR="6170" marT="617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fr-FR" sz="700" u="none" strike="noStrike">
                          <a:effectLst/>
                        </a:rPr>
                        <a:t>Dalle rdc</a:t>
                      </a:r>
                      <a:endParaRPr lang="fr-FR" sz="700" b="0" i="0" u="none" strike="noStrike">
                        <a:solidFill>
                          <a:srgbClr val="000000"/>
                        </a:solidFill>
                        <a:effectLst/>
                        <a:latin typeface="Calibri"/>
                      </a:endParaRPr>
                    </a:p>
                  </a:txBody>
                  <a:tcPr marL="6170" marR="6170" marT="6170" marB="0" anchor="b"/>
                </a:tc>
                <a:tc hMerge="1">
                  <a:txBody>
                    <a:bodyPr/>
                    <a:lstStyle/>
                    <a:p>
                      <a:endParaRPr lang="fr-FR"/>
                    </a:p>
                  </a:txBody>
                  <a:tcPr/>
                </a:tc>
                <a:tc hMerge="1">
                  <a:txBody>
                    <a:bodyPr/>
                    <a:lstStyle/>
                    <a:p>
                      <a:endParaRPr lang="fr-FR"/>
                    </a:p>
                  </a:txBody>
                  <a:tcPr/>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r>
              <a:tr h="503257">
                <a:tc>
                  <a:txBody>
                    <a:bodyPr/>
                    <a:lstStyle/>
                    <a:p>
                      <a:pPr algn="l" fontAlgn="b"/>
                      <a:endParaRPr lang="fr-FR" sz="700" b="0" i="0" u="none" strike="noStrike">
                        <a:solidFill>
                          <a:srgbClr val="000000"/>
                        </a:solidFill>
                        <a:effectLst/>
                        <a:latin typeface="Calibri"/>
                      </a:endParaRPr>
                    </a:p>
                  </a:txBody>
                  <a:tcPr marL="6170" marR="6170" marT="6170" marB="0" anchor="b"/>
                </a:tc>
                <a:tc>
                  <a:txBody>
                    <a:bodyPr/>
                    <a:lstStyle/>
                    <a:p>
                      <a:pPr algn="ctr" fontAlgn="ctr"/>
                      <a:r>
                        <a:rPr lang="fr-FR" sz="700" u="none" strike="noStrike">
                          <a:effectLst/>
                        </a:rPr>
                        <a:t>Surface</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nombre élt de toitures</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Poids(6kg/ml)</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neige</a:t>
                      </a:r>
                      <a:br>
                        <a:rPr lang="fr-FR" sz="700" u="none" strike="noStrike">
                          <a:effectLst/>
                        </a:rPr>
                      </a:br>
                      <a:r>
                        <a:rPr lang="fr-FR" sz="700" u="none" strike="noStrike">
                          <a:effectLst/>
                        </a:rPr>
                        <a:t>(450N/m</a:t>
                      </a:r>
                      <a:r>
                        <a:rPr lang="fr-FR" sz="700" u="none" strike="noStrike" baseline="30000">
                          <a:effectLst/>
                        </a:rPr>
                        <a:t>2</a:t>
                      </a:r>
                      <a:r>
                        <a:rPr lang="fr-FR" sz="700" u="none" strike="noStrike">
                          <a:effectLst/>
                        </a:rPr>
                        <a:t>)</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Couverture</a:t>
                      </a:r>
                      <a:br>
                        <a:rPr lang="fr-FR" sz="700" u="none" strike="noStrike">
                          <a:effectLst/>
                        </a:rPr>
                      </a:br>
                      <a:r>
                        <a:rPr lang="fr-FR" sz="700" u="none" strike="noStrike">
                          <a:effectLst/>
                        </a:rPr>
                        <a:t>tuile beton</a:t>
                      </a:r>
                      <a:br>
                        <a:rPr lang="fr-FR" sz="700" u="none" strike="noStrike">
                          <a:effectLst/>
                        </a:rPr>
                      </a:br>
                      <a:r>
                        <a:rPr lang="fr-FR" sz="700" u="none" strike="noStrike">
                          <a:effectLst/>
                        </a:rPr>
                        <a:t>45kg/m2</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surface</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Nbre modules</a:t>
                      </a:r>
                      <a:br>
                        <a:rPr lang="fr-FR" sz="700" u="none" strike="noStrike">
                          <a:effectLst/>
                        </a:rPr>
                      </a:br>
                      <a:r>
                        <a:rPr lang="fr-FR" sz="700" u="none" strike="noStrike">
                          <a:effectLst/>
                        </a:rPr>
                        <a:t>poids(4,2kg/mod)</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dirty="0">
                          <a:effectLst/>
                        </a:rPr>
                        <a:t>volume béton</a:t>
                      </a:r>
                      <a:br>
                        <a:rPr lang="fr-FR" sz="700" u="none" strike="noStrike" dirty="0">
                          <a:effectLst/>
                        </a:rPr>
                      </a:br>
                      <a:r>
                        <a:rPr lang="fr-FR" sz="700" u="none" strike="noStrike" dirty="0">
                          <a:effectLst/>
                        </a:rPr>
                        <a:t>poids</a:t>
                      </a:r>
                      <a:endParaRPr lang="fr-FR" sz="700" b="0" i="0" u="none" strike="noStrike" dirty="0">
                        <a:solidFill>
                          <a:srgbClr val="000000"/>
                        </a:solidFill>
                        <a:effectLst/>
                        <a:latin typeface="Calibri"/>
                      </a:endParaRPr>
                    </a:p>
                  </a:txBody>
                  <a:tcPr marL="6170" marR="6170" marT="6170" marB="0" anchor="ctr"/>
                </a:tc>
                <a:tc>
                  <a:txBody>
                    <a:bodyPr/>
                    <a:lstStyle/>
                    <a:p>
                      <a:pPr algn="ctr" fontAlgn="ctr"/>
                      <a:r>
                        <a:rPr lang="fr-FR" sz="700" u="none" strike="noStrike">
                          <a:effectLst/>
                        </a:rPr>
                        <a:t>Parpaings</a:t>
                      </a:r>
                      <a:br>
                        <a:rPr lang="fr-FR" sz="700" u="none" strike="noStrike">
                          <a:effectLst/>
                        </a:rPr>
                      </a:b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Nbre</a:t>
                      </a:r>
                      <a:br>
                        <a:rPr lang="fr-FR" sz="700" u="none" strike="noStrike">
                          <a:effectLst/>
                        </a:rPr>
                      </a:br>
                      <a:r>
                        <a:rPr lang="fr-FR" sz="700" u="none" strike="noStrike">
                          <a:effectLst/>
                        </a:rPr>
                        <a:t>Poids(17kg/pce)</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surface</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vol béton</a:t>
                      </a:r>
                      <a:br>
                        <a:rPr lang="fr-FR" sz="700" u="none" strike="noStrike">
                          <a:effectLst/>
                        </a:rPr>
                      </a:br>
                      <a:r>
                        <a:rPr lang="fr-FR" sz="700" u="none" strike="noStrike">
                          <a:effectLst/>
                        </a:rPr>
                        <a:t>poids</a:t>
                      </a:r>
                      <a:endParaRPr lang="fr-FR" sz="700" b="0" i="0" u="none" strike="noStrike">
                        <a:solidFill>
                          <a:srgbClr val="000000"/>
                        </a:solidFill>
                        <a:effectLst/>
                        <a:latin typeface="Calibri"/>
                      </a:endParaRPr>
                    </a:p>
                  </a:txBody>
                  <a:tcPr marL="6170" marR="6170" marT="6170" marB="0" anchor="ctr"/>
                </a:tc>
                <a:tc>
                  <a:txBody>
                    <a:bodyPr/>
                    <a:lstStyle/>
                    <a:p>
                      <a:pPr algn="ctr" fontAlgn="ctr"/>
                      <a:r>
                        <a:rPr lang="fr-FR" sz="700" u="none" strike="noStrike">
                          <a:effectLst/>
                        </a:rPr>
                        <a:t>Poids hourdis</a:t>
                      </a:r>
                      <a:endParaRPr lang="fr-FR" sz="700" b="0" i="0" u="none" strike="noStrike">
                        <a:solidFill>
                          <a:srgbClr val="000000"/>
                        </a:solidFill>
                        <a:effectLst/>
                        <a:latin typeface="Calibri"/>
                      </a:endParaRPr>
                    </a:p>
                  </a:txBody>
                  <a:tcPr marL="6170" marR="6170" marT="6170" marB="0" anchor="ctr"/>
                </a:tc>
                <a:tc>
                  <a:txBody>
                    <a:bodyPr/>
                    <a:lstStyle/>
                    <a:p>
                      <a:pPr algn="l" fontAlgn="b"/>
                      <a:r>
                        <a:rPr lang="fr-FR" sz="700" u="none" strike="noStrike">
                          <a:effectLst/>
                        </a:rPr>
                        <a:t>Poids total </a:t>
                      </a:r>
                      <a:endParaRPr lang="fr-FR" sz="700" b="0" i="0" u="none" strike="noStrike">
                        <a:solidFill>
                          <a:srgbClr val="000000"/>
                        </a:solidFill>
                        <a:effectLst/>
                        <a:latin typeface="Calibri"/>
                      </a:endParaRPr>
                    </a:p>
                  </a:txBody>
                  <a:tcPr marL="6170" marR="6170" marT="6170" marB="0" anchor="b"/>
                </a:tc>
                <a:tc>
                  <a:txBody>
                    <a:bodyPr/>
                    <a:lstStyle/>
                    <a:p>
                      <a:pPr algn="ctr" fontAlgn="ctr"/>
                      <a:r>
                        <a:rPr lang="fr-FR" sz="700" u="none" strike="noStrike">
                          <a:effectLst/>
                        </a:rPr>
                        <a:t>Pression en daN/cm</a:t>
                      </a:r>
                      <a:r>
                        <a:rPr lang="fr-FR" sz="700" u="none" strike="noStrike" baseline="30000">
                          <a:effectLst/>
                        </a:rPr>
                        <a:t>2</a:t>
                      </a:r>
                      <a:endParaRPr lang="fr-FR" sz="700" b="0" i="0" u="none" strike="noStrike">
                        <a:solidFill>
                          <a:srgbClr val="000000"/>
                        </a:solidFill>
                        <a:effectLst/>
                        <a:latin typeface="Calibri"/>
                      </a:endParaRPr>
                    </a:p>
                  </a:txBody>
                  <a:tcPr marL="6170" marR="6170" marT="6170" marB="0" anchor="ctr"/>
                </a:tc>
              </a:tr>
              <a:tr h="323523">
                <a:tc rowSpan="2">
                  <a:txBody>
                    <a:bodyPr/>
                    <a:lstStyle/>
                    <a:p>
                      <a:pPr algn="ctr" fontAlgn="ctr"/>
                      <a:r>
                        <a:rPr lang="fr-FR" sz="700" u="none" strike="noStrike">
                          <a:effectLst/>
                        </a:rPr>
                        <a:t>façade Nord</a:t>
                      </a:r>
                      <a:endParaRPr lang="fr-FR" sz="700" b="0" i="0" u="none" strike="noStrike">
                        <a:solidFill>
                          <a:srgbClr val="000000"/>
                        </a:solidFill>
                        <a:effectLst/>
                        <a:latin typeface="Calibri"/>
                      </a:endParaRPr>
                    </a:p>
                  </a:txBody>
                  <a:tcPr marL="6170" marR="6170" marT="6170" marB="0" anchor="ctr"/>
                </a:tc>
                <a:tc>
                  <a:txBody>
                    <a:bodyPr/>
                    <a:lstStyle/>
                    <a:p>
                      <a:pPr algn="r" fontAlgn="b"/>
                      <a:r>
                        <a:rPr lang="fr-FR" sz="700" u="none" strike="noStrike">
                          <a:effectLst/>
                        </a:rPr>
                        <a:t>8,41</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7,39</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970,28</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3783,20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3711,31</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15,00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50,00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2,40</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Surface</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42,00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7,90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0,79</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dirty="0">
                          <a:effectLst/>
                        </a:rPr>
                        <a:t>397,31</a:t>
                      </a:r>
                      <a:endParaRPr lang="fr-FR" sz="700" b="0" i="0" u="none" strike="noStrike" dirty="0">
                        <a:solidFill>
                          <a:srgbClr val="000000"/>
                        </a:solidFill>
                        <a:effectLst/>
                        <a:latin typeface="Calibri"/>
                      </a:endParaRPr>
                    </a:p>
                  </a:txBody>
                  <a:tcPr marL="6170" marR="6170" marT="6170" marB="0" anchor="b"/>
                </a:tc>
                <a:tc>
                  <a:txBody>
                    <a:bodyPr/>
                    <a:lstStyle/>
                    <a:p>
                      <a:pPr algn="r" fontAlgn="b"/>
                      <a:r>
                        <a:rPr lang="fr-FR" sz="700" u="none" strike="noStrike">
                          <a:effectLst/>
                        </a:rPr>
                        <a:t>89896,86</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0,43</a:t>
                      </a:r>
                      <a:endParaRPr lang="fr-FR" sz="700" b="0" i="0" u="none" strike="noStrike">
                        <a:solidFill>
                          <a:srgbClr val="000000"/>
                        </a:solidFill>
                        <a:effectLst/>
                        <a:latin typeface="Calibri"/>
                      </a:endParaRPr>
                    </a:p>
                  </a:txBody>
                  <a:tcPr marL="6170" marR="6170" marT="6170" marB="0" anchor="b"/>
                </a:tc>
              </a:tr>
              <a:tr h="316334">
                <a:tc vMerge="1">
                  <a:txBody>
                    <a:bodyPr/>
                    <a:lstStyle/>
                    <a:p>
                      <a:endParaRPr lang="fr-FR"/>
                    </a:p>
                  </a:txBody>
                  <a:tcPr/>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2060,10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54151,20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4,20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7004,34</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17819,13</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r>
              <a:tr h="366659">
                <a:tc rowSpan="2">
                  <a:txBody>
                    <a:bodyPr/>
                    <a:lstStyle/>
                    <a:p>
                      <a:pPr algn="ctr" fontAlgn="ctr"/>
                      <a:r>
                        <a:rPr lang="fr-FR" sz="700" u="none" strike="noStrike">
                          <a:effectLst/>
                        </a:rPr>
                        <a:t>Pignon nord</a:t>
                      </a:r>
                      <a:endParaRPr lang="fr-FR" sz="700" b="0" i="0" u="none" strike="noStrike">
                        <a:solidFill>
                          <a:srgbClr val="000000"/>
                        </a:solidFill>
                        <a:effectLst/>
                        <a:latin typeface="Calibri"/>
                      </a:endParaRPr>
                    </a:p>
                  </a:txBody>
                  <a:tcPr marL="6170" marR="6170" marT="6170" marB="0" anchor="ctr"/>
                </a:tc>
                <a:tc>
                  <a:txBody>
                    <a:bodyPr/>
                    <a:lstStyle/>
                    <a:p>
                      <a:pPr algn="r" fontAlgn="b"/>
                      <a:r>
                        <a:rPr lang="fr-FR" sz="700" u="none" strike="noStrike">
                          <a:effectLst/>
                        </a:rPr>
                        <a:t>4,97</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4,37</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579,78</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2237,81</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2195,29</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11,90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39,65</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1,90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2,73</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27,30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3,80</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0,38</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191,30</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r>
              <a:tr h="359470">
                <a:tc v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6170" marR="6170" marT="6170" marB="0" anchor="b"/>
                </a:tc>
                <a:tc>
                  <a:txBody>
                    <a:bodyPr/>
                    <a:lstStyle/>
                    <a:p>
                      <a:pPr algn="l" fontAlgn="b"/>
                      <a:endParaRPr lang="fr-FR" sz="700" b="0" i="0" u="none" strike="noStrike">
                        <a:solidFill>
                          <a:srgbClr val="000000"/>
                        </a:solidFill>
                        <a:effectLst/>
                        <a:latin typeface="Calibri"/>
                      </a:endParaRPr>
                    </a:p>
                  </a:txBody>
                  <a:tcPr marL="6170" marR="6170" marT="6170" marB="0" anchor="b"/>
                </a:tc>
                <a:tc>
                  <a:txBody>
                    <a:bodyPr/>
                    <a:lstStyle/>
                    <a:p>
                      <a:pPr algn="l" fontAlgn="b"/>
                      <a:endParaRPr lang="fr-FR" sz="700" b="0" i="0" u="none" strike="noStrike">
                        <a:solidFill>
                          <a:srgbClr val="000000"/>
                        </a:solidFill>
                        <a:effectLst/>
                        <a:latin typeface="Calibri"/>
                      </a:endParaRPr>
                    </a:p>
                  </a:txBody>
                  <a:tcPr marL="6170" marR="6170" marT="6170" marB="0" anchor="b"/>
                </a:tc>
                <a:tc>
                  <a:txBody>
                    <a:bodyPr/>
                    <a:lstStyle/>
                    <a:p>
                      <a:pPr algn="l" fontAlgn="b"/>
                      <a:endParaRPr lang="fr-FR" sz="700" b="0" i="0" u="none" strike="noStrike">
                        <a:solidFill>
                          <a:srgbClr val="000000"/>
                        </a:solidFill>
                        <a:effectLst/>
                        <a:latin typeface="Calibri"/>
                      </a:endParaRPr>
                    </a:p>
                  </a:txBody>
                  <a:tcPr marL="6170" marR="6170" marT="6170" marB="0" anchor="b"/>
                </a:tc>
                <a:tc>
                  <a:txBody>
                    <a:bodyPr/>
                    <a:lstStyle/>
                    <a:p>
                      <a:pPr algn="l" fontAlgn="b"/>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1633,66</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42941,90</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4552,82</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8579,58</a:t>
                      </a:r>
                      <a:endParaRPr lang="fr-FR" sz="700" b="0" i="0" u="none" strike="noStrike">
                        <a:solidFill>
                          <a:srgbClr val="000000"/>
                        </a:solidFill>
                        <a:effectLst/>
                        <a:latin typeface="Calibri"/>
                      </a:endParaRPr>
                    </a:p>
                  </a:txBody>
                  <a:tcPr marL="6170" marR="6170" marT="6170" marB="0" anchor="b"/>
                </a:tc>
                <a:tc>
                  <a:txBody>
                    <a:bodyPr/>
                    <a:lstStyle/>
                    <a:p>
                      <a:pPr algn="l" fontAlgn="b"/>
                      <a:r>
                        <a:rPr lang="fr-FR" sz="700" u="none" strike="noStrike">
                          <a:effectLst/>
                        </a:rPr>
                        <a:t> </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a:effectLst/>
                        </a:rPr>
                        <a:t>62912,13</a:t>
                      </a:r>
                      <a:endParaRPr lang="fr-FR" sz="700" b="0" i="0" u="none" strike="noStrike">
                        <a:solidFill>
                          <a:srgbClr val="000000"/>
                        </a:solidFill>
                        <a:effectLst/>
                        <a:latin typeface="Calibri"/>
                      </a:endParaRPr>
                    </a:p>
                  </a:txBody>
                  <a:tcPr marL="6170" marR="6170" marT="6170" marB="0" anchor="b"/>
                </a:tc>
                <a:tc>
                  <a:txBody>
                    <a:bodyPr/>
                    <a:lstStyle/>
                    <a:p>
                      <a:pPr algn="r" fontAlgn="b"/>
                      <a:r>
                        <a:rPr lang="fr-FR" sz="700" u="none" strike="noStrike" dirty="0">
                          <a:effectLst/>
                        </a:rPr>
                        <a:t>0,46</a:t>
                      </a:r>
                      <a:endParaRPr lang="fr-FR" sz="700" b="0" i="0" u="none" strike="noStrike" dirty="0">
                        <a:solidFill>
                          <a:srgbClr val="000000"/>
                        </a:solidFill>
                        <a:effectLst/>
                        <a:latin typeface="Calibri"/>
                      </a:endParaRPr>
                    </a:p>
                  </a:txBody>
                  <a:tcPr marL="6170" marR="6170" marT="6170" marB="0" anchor="b"/>
                </a:tc>
              </a:tr>
            </a:tbl>
          </a:graphicData>
        </a:graphic>
      </p:graphicFrame>
      <p:sp>
        <p:nvSpPr>
          <p:cNvPr id="35" name="ZoneTexte 34"/>
          <p:cNvSpPr txBox="1"/>
          <p:nvPr/>
        </p:nvSpPr>
        <p:spPr>
          <a:xfrm>
            <a:off x="5214942" y="2786058"/>
            <a:ext cx="3281989" cy="52322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sz="2800" dirty="0" smtClean="0"/>
              <a:t>Calcul des fondations</a:t>
            </a:r>
            <a:endParaRPr lang="fr-FR" sz="2800" dirty="0"/>
          </a:p>
        </p:txBody>
      </p:sp>
      <p:pic>
        <p:nvPicPr>
          <p:cNvPr id="33" name="Image 32"/>
          <p:cNvPicPr/>
          <p:nvPr/>
        </p:nvPicPr>
        <p:blipFill>
          <a:blip r:embed="rId2" cstate="email">
            <a:extLst>
              <a:ext uri="{28A0092B-C50C-407E-A947-70E740481C1C}">
                <a14:useLocalDpi xmlns="" xmlns:a14="http://schemas.microsoft.com/office/drawing/2010/main" val="0"/>
              </a:ext>
            </a:extLst>
          </a:blip>
          <a:stretch>
            <a:fillRect/>
          </a:stretch>
        </p:blipFill>
        <p:spPr bwMode="auto">
          <a:xfrm rot="21347601">
            <a:off x="1020039" y="2330102"/>
            <a:ext cx="3246269" cy="2610633"/>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4592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0" y="236209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1026" name="Picture 2"/>
          <p:cNvPicPr>
            <a:picLocks noChangeAspect="1" noChangeArrowheads="1"/>
          </p:cNvPicPr>
          <p:nvPr/>
        </p:nvPicPr>
        <p:blipFill>
          <a:blip r:embed="rId2" cstate="email"/>
          <a:srcRect/>
          <a:stretch>
            <a:fillRect/>
          </a:stretch>
        </p:blipFill>
        <p:spPr bwMode="auto">
          <a:xfrm>
            <a:off x="1428728" y="2786058"/>
            <a:ext cx="5456481" cy="3643338"/>
          </a:xfrm>
          <a:prstGeom prst="rect">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email"/>
          <a:srcRect/>
          <a:stretch>
            <a:fillRect/>
          </a:stretch>
        </p:blipFill>
        <p:spPr bwMode="auto">
          <a:xfrm rot="21381044">
            <a:off x="404041" y="2778990"/>
            <a:ext cx="2071702" cy="1539155"/>
          </a:xfrm>
          <a:prstGeom prst="rect">
            <a:avLst/>
          </a:prstGeom>
          <a:solidFill>
            <a:srgbClr val="FFFFFF">
              <a:shade val="85000"/>
            </a:srgbClr>
          </a:solidFill>
          <a:ln>
            <a:noFill/>
          </a:ln>
          <a:effectLst>
            <a:reflection blurRad="12700" stA="38000" endPos="28000" dist="5000" dir="5400000" sy="-100000" algn="bl" rotWithShape="0"/>
          </a:effectLst>
        </p:spPr>
      </p:pic>
      <p:sp>
        <p:nvSpPr>
          <p:cNvPr id="37" name="ZoneTexte 36"/>
          <p:cNvSpPr txBox="1"/>
          <p:nvPr/>
        </p:nvSpPr>
        <p:spPr>
          <a:xfrm>
            <a:off x="428596" y="2428868"/>
            <a:ext cx="2227982"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fr-FR" dirty="0" smtClean="0"/>
              <a:t>Simulation thermique</a:t>
            </a:r>
            <a:endParaRPr lang="fr-FR" dirty="0"/>
          </a:p>
        </p:txBody>
      </p:sp>
      <p:sp>
        <p:nvSpPr>
          <p:cNvPr id="38" name="ZoneTexte 37"/>
          <p:cNvSpPr txBox="1"/>
          <p:nvPr/>
        </p:nvSpPr>
        <p:spPr>
          <a:xfrm>
            <a:off x="5286380" y="2714620"/>
            <a:ext cx="252601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Puissance de chauffage ?</a:t>
            </a:r>
            <a:endParaRPr lang="fr-FR" dirty="0"/>
          </a:p>
        </p:txBody>
      </p:sp>
      <p:sp>
        <p:nvSpPr>
          <p:cNvPr id="39" name="ZoneTexte 38"/>
          <p:cNvSpPr txBox="1"/>
          <p:nvPr/>
        </p:nvSpPr>
        <p:spPr>
          <a:xfrm>
            <a:off x="6072198" y="6215082"/>
            <a:ext cx="242887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Choix du type de brique</a:t>
            </a:r>
            <a:endParaRPr lang="fr-FR" dirty="0"/>
          </a:p>
        </p:txBody>
      </p:sp>
      <p:pic>
        <p:nvPicPr>
          <p:cNvPr id="40" name="Image 39"/>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215074" y="3643314"/>
            <a:ext cx="2627944" cy="1936195"/>
          </a:xfrm>
          <a:prstGeom prst="rect">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4592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144742" y="236209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35" name="Image 34"/>
          <p:cNvPicPr/>
          <p:nvPr/>
        </p:nvPicPr>
        <p:blipFill>
          <a:blip r:embed="rId2" cstate="email"/>
          <a:srcRect/>
          <a:stretch>
            <a:fillRect/>
          </a:stretch>
        </p:blipFill>
        <p:spPr bwMode="auto">
          <a:xfrm>
            <a:off x="2928926" y="3000372"/>
            <a:ext cx="5760720" cy="3240805"/>
          </a:xfrm>
          <a:prstGeom prst="rect">
            <a:avLst/>
          </a:prstGeom>
          <a:solidFill>
            <a:srgbClr val="FFFFFF">
              <a:shade val="85000"/>
            </a:srgbClr>
          </a:solidFill>
          <a:ln>
            <a:noFill/>
          </a:ln>
          <a:effectLst>
            <a:reflection blurRad="12700" stA="38000" endPos="28000" dist="5000" dir="5400000" sy="-100000" algn="bl" rotWithShape="0"/>
          </a:effectLst>
        </p:spPr>
      </p:pic>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ZoneTexte 36"/>
          <p:cNvSpPr txBox="1"/>
          <p:nvPr/>
        </p:nvSpPr>
        <p:spPr>
          <a:xfrm>
            <a:off x="142844" y="2500306"/>
            <a:ext cx="4945200"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fr-FR" sz="2400" dirty="0" smtClean="0"/>
              <a:t>Simulation du l’éclairement du bureau</a:t>
            </a:r>
            <a:endParaRPr lang="fr-FR" sz="2400" dirty="0"/>
          </a:p>
        </p:txBody>
      </p:sp>
      <p:sp>
        <p:nvSpPr>
          <p:cNvPr id="38" name="ZoneTexte 37"/>
          <p:cNvSpPr txBox="1"/>
          <p:nvPr/>
        </p:nvSpPr>
        <p:spPr>
          <a:xfrm>
            <a:off x="2714612" y="6286520"/>
            <a:ext cx="5277983" cy="46166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sz="2400" dirty="0" smtClean="0"/>
              <a:t>Utiliser au maximum la lumière naturelle</a:t>
            </a:r>
            <a:endParaRPr lang="fr-FR" sz="2400" dirty="0"/>
          </a:p>
        </p:txBody>
      </p:sp>
      <p:pic>
        <p:nvPicPr>
          <p:cNvPr id="33" name="Image 32"/>
          <p:cNvPicPr/>
          <p:nvPr/>
        </p:nvPicPr>
        <p:blipFill>
          <a:blip r:embed="rId3" cstate="email"/>
          <a:srcRect/>
          <a:stretch>
            <a:fillRect/>
          </a:stretch>
        </p:blipFill>
        <p:spPr bwMode="auto">
          <a:xfrm>
            <a:off x="0" y="3143248"/>
            <a:ext cx="4214842" cy="2857520"/>
          </a:xfrm>
          <a:prstGeom prst="rect">
            <a:avLst/>
          </a:prstGeom>
          <a:solidFill>
            <a:srgbClr val="FFFFFF">
              <a:shade val="85000"/>
            </a:srgbClr>
          </a:solidFill>
          <a:ln>
            <a:noFill/>
          </a:ln>
          <a:effectLst>
            <a:reflection blurRad="12700" stA="38000" endPos="28000" dist="5000" dir="5400000" sy="-100000" algn="bl" rotWithShape="0"/>
          </a:effectLst>
        </p:spPr>
      </p:pic>
      <p:sp>
        <p:nvSpPr>
          <p:cNvPr id="34" name="ZoneTexte 33"/>
          <p:cNvSpPr txBox="1"/>
          <p:nvPr/>
        </p:nvSpPr>
        <p:spPr>
          <a:xfrm>
            <a:off x="4440533" y="2786058"/>
            <a:ext cx="4703467" cy="830997"/>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sz="2400" dirty="0" smtClean="0"/>
              <a:t>Quelle puissance pour répondre aux</a:t>
            </a:r>
          </a:p>
          <a:p>
            <a:r>
              <a:rPr lang="fr-FR" sz="2400" dirty="0" smtClean="0"/>
              <a:t>exigences réglementaires?</a:t>
            </a:r>
            <a:endParaRPr lang="fr-FR" sz="2400" dirty="0"/>
          </a:p>
        </p:txBody>
      </p:sp>
    </p:spTree>
    <p:extLst>
      <p:ext uri="{BB962C8B-B14F-4D97-AF65-F5344CB8AC3E}">
        <p14:creationId xmlns:p14="http://schemas.microsoft.com/office/powerpoint/2010/main" xmlns="" val="44592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à coins arrondis 29"/>
          <p:cNvSpPr/>
          <p:nvPr/>
        </p:nvSpPr>
        <p:spPr>
          <a:xfrm>
            <a:off x="144742" y="2362090"/>
            <a:ext cx="8784976" cy="428162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1027" name="Picture 3"/>
          <p:cNvPicPr>
            <a:picLocks noChangeAspect="1" noChangeArrowheads="1"/>
          </p:cNvPicPr>
          <p:nvPr/>
        </p:nvPicPr>
        <p:blipFill>
          <a:blip r:embed="rId2"/>
          <a:srcRect/>
          <a:stretch>
            <a:fillRect/>
          </a:stretch>
        </p:blipFill>
        <p:spPr bwMode="auto">
          <a:xfrm>
            <a:off x="357158" y="2357430"/>
            <a:ext cx="6015490" cy="4143404"/>
          </a:xfrm>
          <a:prstGeom prst="rect">
            <a:avLst/>
          </a:prstGeom>
          <a:solidFill>
            <a:srgbClr val="FFFFFF">
              <a:shade val="85000"/>
            </a:srgbClr>
          </a:solidFill>
          <a:ln>
            <a:noFill/>
          </a:ln>
          <a:effectLst>
            <a:reflection blurRad="12700" stA="38000" endPos="28000" dist="5000" dir="5400000" sy="-100000" algn="bl" rotWithShape="0"/>
          </a:effectLst>
        </p:spPr>
      </p:pic>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ZoneTexte 36"/>
          <p:cNvSpPr txBox="1"/>
          <p:nvPr/>
        </p:nvSpPr>
        <p:spPr>
          <a:xfrm>
            <a:off x="428596" y="2500306"/>
            <a:ext cx="545360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fr-FR" dirty="0" smtClean="0"/>
              <a:t>Simulation du comportement mécanique de la structure</a:t>
            </a:r>
            <a:endParaRPr lang="fr-FR" dirty="0"/>
          </a:p>
        </p:txBody>
      </p:sp>
      <p:sp>
        <p:nvSpPr>
          <p:cNvPr id="38" name="ZoneTexte 37"/>
          <p:cNvSpPr txBox="1"/>
          <p:nvPr/>
        </p:nvSpPr>
        <p:spPr>
          <a:xfrm>
            <a:off x="928662" y="5429264"/>
            <a:ext cx="3799886"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La structure répond-elle aux</a:t>
            </a:r>
          </a:p>
          <a:p>
            <a:r>
              <a:rPr lang="fr-FR" dirty="0" smtClean="0"/>
              <a:t>exigences réglementaires (</a:t>
            </a:r>
            <a:r>
              <a:rPr lang="fr-FR" dirty="0" err="1" smtClean="0"/>
              <a:t>Eurocode</a:t>
            </a:r>
            <a:r>
              <a:rPr lang="fr-FR" dirty="0" smtClean="0"/>
              <a:t>) ?</a:t>
            </a:r>
            <a:endParaRPr lang="fr-FR" dirty="0"/>
          </a:p>
        </p:txBody>
      </p:sp>
      <p:pic>
        <p:nvPicPr>
          <p:cNvPr id="3" name="Picture 2"/>
          <p:cNvPicPr>
            <a:picLocks noChangeAspect="1" noChangeArrowheads="1"/>
          </p:cNvPicPr>
          <p:nvPr/>
        </p:nvPicPr>
        <p:blipFill>
          <a:blip r:embed="rId3"/>
          <a:srcRect/>
          <a:stretch>
            <a:fillRect/>
          </a:stretch>
        </p:blipFill>
        <p:spPr bwMode="auto">
          <a:xfrm>
            <a:off x="5786446" y="3348448"/>
            <a:ext cx="3071834" cy="1580749"/>
          </a:xfrm>
          <a:prstGeom prst="rect">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45926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2455</Words>
  <Application>Microsoft Office PowerPoint</Application>
  <PresentationFormat>Affichage à l'écran (4:3)</PresentationFormat>
  <Paragraphs>444</Paragraphs>
  <Slides>25</Slides>
  <Notes>14</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Espace d’accueil du lycée</vt:lpstr>
      <vt:lpstr>Diapositive 2</vt:lpstr>
      <vt:lpstr>Diapositive 3</vt:lpstr>
      <vt:lpstr>Diapositive 4</vt:lpstr>
      <vt:lpstr>Diapositive 5</vt:lpstr>
      <vt:lpstr>Diapositive 6</vt:lpstr>
      <vt:lpstr>Diapositive 7</vt:lpstr>
      <vt:lpstr>Diapositive 8</vt:lpstr>
      <vt:lpstr>Diapositive 9</vt:lpstr>
      <vt:lpstr>Diapositive 10</vt:lpstr>
      <vt:lpstr>Merci à</vt:lpstr>
      <vt:lpstr>Quel cadre pour la revue du projet ?</vt:lpstr>
      <vt:lpstr>Quel cadre pour la revue du projet ?</vt:lpstr>
      <vt:lpstr>Quel cadre pour la revue du projet ?</vt:lpstr>
      <vt:lpstr>Alimenter le dossier de projet</vt:lpstr>
      <vt:lpstr>Alimenter le dossier de projet</vt:lpstr>
      <vt:lpstr>Le scénario de la revue de projet</vt:lpstr>
      <vt:lpstr>Place de la revue de projet</vt:lpstr>
      <vt:lpstr>Acter l’évaluation ou valoriser la performance</vt:lpstr>
      <vt:lpstr>La présentation du projet</vt:lpstr>
      <vt:lpstr>0, 1, 2 ou 3 ?</vt:lpstr>
      <vt:lpstr>0, 1, 2 ou 3 ?</vt:lpstr>
      <vt:lpstr>Sans activité de simulation ou d’expérimentation, le jury est en difficulté</vt:lpstr>
      <vt:lpstr>Résultats de la soutenance</vt:lpstr>
      <vt:lpstr>Focus sur l’évaluation du projet</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 Helard</dc:creator>
  <cp:lastModifiedBy>cdtx</cp:lastModifiedBy>
  <cp:revision>94</cp:revision>
  <dcterms:created xsi:type="dcterms:W3CDTF">2013-11-06T21:14:48Z</dcterms:created>
  <dcterms:modified xsi:type="dcterms:W3CDTF">2014-03-24T15:24:07Z</dcterms:modified>
</cp:coreProperties>
</file>