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62" r:id="rId3"/>
    <p:sldId id="259" r:id="rId4"/>
    <p:sldId id="260" r:id="rId5"/>
    <p:sldId id="261" r:id="rId6"/>
  </p:sldIdLst>
  <p:sldSz cx="9144000" cy="6858000" type="screen4x3"/>
  <p:notesSz cx="6858000" cy="994568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F715CE-3961-4123-AA07-7656048D19B1}" type="datetimeFigureOut">
              <a:rPr lang="fr-FR" smtClean="0"/>
              <a:t>04/03/2014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A17EBB-48B4-4318-BEEE-3F25D02F9F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5871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F2DD-8C05-4D2D-A4A6-F37E594FCF0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4119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F2DD-8C05-4D2D-A4A6-F37E594FCF0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4119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7E409-91F3-48B8-B896-D29DE44DC5D4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87504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F2DD-8C05-4D2D-A4A6-F37E594FCF0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25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F2DD-8C05-4D2D-A4A6-F37E594FCF0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2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99851-B9C4-4647-BE57-64A05BBDD323}" type="datetimeFigureOut">
              <a:rPr lang="fr-FR" smtClean="0"/>
              <a:t>04/03/2014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468EA-5B54-4C34-B80B-0057D1DE1C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9941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99851-B9C4-4647-BE57-64A05BBDD323}" type="datetimeFigureOut">
              <a:rPr lang="fr-FR" smtClean="0"/>
              <a:t>04/03/2014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468EA-5B54-4C34-B80B-0057D1DE1C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8543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99851-B9C4-4647-BE57-64A05BBDD323}" type="datetimeFigureOut">
              <a:rPr lang="fr-FR" smtClean="0"/>
              <a:t>04/03/2014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468EA-5B54-4C34-B80B-0057D1DE1C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5600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99851-B9C4-4647-BE57-64A05BBDD323}" type="datetimeFigureOut">
              <a:rPr lang="fr-FR" smtClean="0"/>
              <a:t>04/03/2014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468EA-5B54-4C34-B80B-0057D1DE1C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8416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99851-B9C4-4647-BE57-64A05BBDD323}" type="datetimeFigureOut">
              <a:rPr lang="fr-FR" smtClean="0"/>
              <a:t>04/03/2014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468EA-5B54-4C34-B80B-0057D1DE1C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476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99851-B9C4-4647-BE57-64A05BBDD323}" type="datetimeFigureOut">
              <a:rPr lang="fr-FR" smtClean="0"/>
              <a:t>04/03/2014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468EA-5B54-4C34-B80B-0057D1DE1C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6227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99851-B9C4-4647-BE57-64A05BBDD323}" type="datetimeFigureOut">
              <a:rPr lang="fr-FR" smtClean="0"/>
              <a:t>04/03/2014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468EA-5B54-4C34-B80B-0057D1DE1C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2460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99851-B9C4-4647-BE57-64A05BBDD323}" type="datetimeFigureOut">
              <a:rPr lang="fr-FR" smtClean="0"/>
              <a:t>04/03/2014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468EA-5B54-4C34-B80B-0057D1DE1C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2938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99851-B9C4-4647-BE57-64A05BBDD323}" type="datetimeFigureOut">
              <a:rPr lang="fr-FR" smtClean="0"/>
              <a:t>04/03/2014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468EA-5B54-4C34-B80B-0057D1DE1C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6743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99851-B9C4-4647-BE57-64A05BBDD323}" type="datetimeFigureOut">
              <a:rPr lang="fr-FR" smtClean="0"/>
              <a:t>04/03/2014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468EA-5B54-4C34-B80B-0057D1DE1C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7772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99851-B9C4-4647-BE57-64A05BBDD323}" type="datetimeFigureOut">
              <a:rPr lang="fr-FR" smtClean="0"/>
              <a:t>04/03/2014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468EA-5B54-4C34-B80B-0057D1DE1C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2464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99851-B9C4-4647-BE57-64A05BBDD323}" type="datetimeFigureOut">
              <a:rPr lang="fr-FR" smtClean="0"/>
              <a:t>04/03/2014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468EA-5B54-4C34-B80B-0057D1DE1C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9735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880" y="2016125"/>
            <a:ext cx="4008798" cy="32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rrondir un rectangle avec un coin diagonal 3"/>
          <p:cNvSpPr/>
          <p:nvPr/>
        </p:nvSpPr>
        <p:spPr>
          <a:xfrm>
            <a:off x="485966" y="-6199"/>
            <a:ext cx="8658034" cy="648071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Représentation d’un CI par la cible </a:t>
            </a:r>
            <a:r>
              <a:rPr lang="fr-FR" sz="3600" dirty="0"/>
              <a:t>MEI/FSC</a:t>
            </a:r>
          </a:p>
        </p:txBody>
      </p:sp>
      <p:sp>
        <p:nvSpPr>
          <p:cNvPr id="6" name="Rectangle 5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3600" dirty="0" smtClean="0"/>
              <a:t>STI2D – Centres d’intérêt</a:t>
            </a:r>
            <a:endParaRPr lang="fr-FR" sz="3600" dirty="0"/>
          </a:p>
        </p:txBody>
      </p:sp>
      <p:sp>
        <p:nvSpPr>
          <p:cNvPr id="2" name="ZoneTexte 1"/>
          <p:cNvSpPr txBox="1"/>
          <p:nvPr/>
        </p:nvSpPr>
        <p:spPr>
          <a:xfrm>
            <a:off x="776563" y="838227"/>
            <a:ext cx="8114115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400" b="1" i="1" u="sng" dirty="0" smtClean="0"/>
          </a:p>
          <a:p>
            <a:endParaRPr lang="fr-FR" sz="160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b="1" dirty="0" smtClean="0">
                <a:solidFill>
                  <a:schemeClr val="bg1">
                    <a:lumMod val="50000"/>
                  </a:schemeClr>
                </a:solidFill>
              </a:rPr>
              <a:t>3 cercles d’analyse</a:t>
            </a:r>
          </a:p>
          <a:p>
            <a:r>
              <a:rPr lang="fr-FR" sz="16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fr-FR" sz="16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F</a:t>
            </a:r>
            <a:r>
              <a:rPr lang="fr-FR" sz="1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:  Découverte et analyse </a:t>
            </a:r>
            <a:r>
              <a:rPr lang="fr-FR" sz="14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fonctionnelle</a:t>
            </a:r>
          </a:p>
          <a:p>
            <a:r>
              <a:rPr lang="fr-FR" sz="16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	S</a:t>
            </a:r>
            <a:r>
              <a:rPr lang="fr-FR" sz="1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:  Compréhension et analyse </a:t>
            </a:r>
            <a:r>
              <a:rPr lang="fr-FR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structurelle</a:t>
            </a:r>
          </a:p>
          <a:p>
            <a:r>
              <a:rPr lang="fr-FR" sz="1600" b="1" i="1" dirty="0" smtClean="0">
                <a:solidFill>
                  <a:srgbClr val="C00000"/>
                </a:solidFill>
              </a:rPr>
              <a:t>	C</a:t>
            </a:r>
            <a:r>
              <a:rPr lang="fr-FR" sz="1400" dirty="0" smtClean="0">
                <a:solidFill>
                  <a:srgbClr val="C00000"/>
                </a:solidFill>
              </a:rPr>
              <a:t> :  Approfondissement et analyse </a:t>
            </a:r>
            <a:r>
              <a:rPr lang="fr-FR" sz="1400" b="1" dirty="0" smtClean="0">
                <a:solidFill>
                  <a:srgbClr val="C00000"/>
                </a:solidFill>
              </a:rPr>
              <a:t>comportementale</a:t>
            </a:r>
          </a:p>
          <a:p>
            <a:endParaRPr lang="fr-FR" sz="1400" b="1" dirty="0" smtClean="0">
              <a:solidFill>
                <a:srgbClr val="C00000"/>
              </a:solidFill>
            </a:endParaRPr>
          </a:p>
          <a:p>
            <a:endParaRPr lang="fr-FR" sz="1400" b="1" dirty="0">
              <a:solidFill>
                <a:srgbClr val="C00000"/>
              </a:solidFill>
            </a:endParaRPr>
          </a:p>
          <a:p>
            <a:endParaRPr lang="fr-FR" sz="1400" b="1" dirty="0" smtClean="0">
              <a:solidFill>
                <a:srgbClr val="C00000"/>
              </a:solidFill>
            </a:endParaRPr>
          </a:p>
          <a:p>
            <a:endParaRPr lang="fr-FR" sz="1400" b="1" dirty="0">
              <a:solidFill>
                <a:srgbClr val="C00000"/>
              </a:solidFill>
            </a:endParaRPr>
          </a:p>
          <a:p>
            <a:endParaRPr lang="fr-FR" sz="1400" b="1" dirty="0">
              <a:solidFill>
                <a:srgbClr val="C00000"/>
              </a:solidFill>
            </a:endParaRPr>
          </a:p>
          <a:p>
            <a:endParaRPr lang="fr-FR" sz="1400" b="1" dirty="0" smtClean="0">
              <a:solidFill>
                <a:srgbClr val="C00000"/>
              </a:solidFill>
            </a:endParaRPr>
          </a:p>
          <a:p>
            <a:endParaRPr lang="fr-FR" sz="1400" b="1" dirty="0" smtClean="0">
              <a:solidFill>
                <a:srgbClr val="C00000"/>
              </a:solidFill>
            </a:endParaRPr>
          </a:p>
          <a:p>
            <a:endParaRPr lang="fr-FR" sz="1400" b="1" dirty="0">
              <a:solidFill>
                <a:srgbClr val="C00000"/>
              </a:solidFill>
            </a:endParaRPr>
          </a:p>
          <a:p>
            <a:endParaRPr lang="fr-FR" sz="1400" b="1" dirty="0" smtClean="0">
              <a:solidFill>
                <a:srgbClr val="C00000"/>
              </a:solidFill>
            </a:endParaRPr>
          </a:p>
          <a:p>
            <a:endParaRPr lang="fr-FR" sz="1400" b="1" dirty="0">
              <a:solidFill>
                <a:srgbClr val="C00000"/>
              </a:solidFill>
            </a:endParaRPr>
          </a:p>
          <a:p>
            <a:endParaRPr lang="fr-FR" sz="1400" b="1" dirty="0" smtClean="0">
              <a:solidFill>
                <a:srgbClr val="C00000"/>
              </a:solidFill>
            </a:endParaRPr>
          </a:p>
          <a:p>
            <a:endParaRPr lang="fr-FR" sz="1400" b="1" dirty="0" smtClean="0">
              <a:solidFill>
                <a:srgbClr val="C00000"/>
              </a:solidFill>
            </a:endParaRPr>
          </a:p>
          <a:p>
            <a:endParaRPr lang="fr-FR" sz="1400" b="1" dirty="0" smtClean="0">
              <a:solidFill>
                <a:srgbClr val="C00000"/>
              </a:solidFill>
            </a:endParaRPr>
          </a:p>
          <a:p>
            <a:r>
              <a:rPr lang="fr-FR" sz="16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fr-FR" sz="1600" b="1" i="1" dirty="0" smtClean="0">
                <a:solidFill>
                  <a:schemeClr val="accent6">
                    <a:lumMod val="75000"/>
                  </a:schemeClr>
                </a:solidFill>
              </a:rPr>
              <a:t>M</a:t>
            </a:r>
            <a:r>
              <a:rPr lang="fr-FR" sz="1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FR" sz="1400" dirty="0">
                <a:solidFill>
                  <a:schemeClr val="accent6">
                    <a:lumMod val="75000"/>
                  </a:schemeClr>
                </a:solidFill>
              </a:rPr>
              <a:t>:  </a:t>
            </a:r>
            <a:r>
              <a:rPr lang="fr-FR" sz="1400" b="1" dirty="0">
                <a:solidFill>
                  <a:schemeClr val="accent6">
                    <a:lumMod val="75000"/>
                  </a:schemeClr>
                </a:solidFill>
              </a:rPr>
              <a:t>Matière</a:t>
            </a:r>
          </a:p>
          <a:p>
            <a:r>
              <a:rPr lang="fr-FR" sz="1600" b="1" i="1" dirty="0" smtClean="0">
                <a:solidFill>
                  <a:srgbClr val="339966"/>
                </a:solidFill>
              </a:rPr>
              <a:t>	E</a:t>
            </a:r>
            <a:r>
              <a:rPr lang="fr-FR" sz="1400" dirty="0" smtClean="0">
                <a:solidFill>
                  <a:srgbClr val="339966"/>
                </a:solidFill>
              </a:rPr>
              <a:t> </a:t>
            </a:r>
            <a:r>
              <a:rPr lang="fr-FR" sz="1400" dirty="0">
                <a:solidFill>
                  <a:srgbClr val="339966"/>
                </a:solidFill>
              </a:rPr>
              <a:t>:    </a:t>
            </a:r>
            <a:r>
              <a:rPr lang="fr-FR" sz="1400" b="1" dirty="0" smtClean="0">
                <a:solidFill>
                  <a:srgbClr val="339966"/>
                </a:solidFill>
              </a:rPr>
              <a:t>Énergie</a:t>
            </a:r>
            <a:endParaRPr lang="fr-FR" sz="1400" b="1" dirty="0">
              <a:solidFill>
                <a:srgbClr val="339966"/>
              </a:solidFill>
            </a:endParaRPr>
          </a:p>
          <a:p>
            <a:r>
              <a:rPr lang="fr-FR" sz="1600" b="1" i="1" dirty="0" smtClean="0">
                <a:solidFill>
                  <a:schemeClr val="accent1"/>
                </a:solidFill>
              </a:rPr>
              <a:t>	I</a:t>
            </a:r>
            <a:r>
              <a:rPr lang="fr-FR" sz="1400" dirty="0" smtClean="0">
                <a:solidFill>
                  <a:schemeClr val="accent1"/>
                </a:solidFill>
              </a:rPr>
              <a:t> </a:t>
            </a:r>
            <a:r>
              <a:rPr lang="fr-FR" sz="1400" dirty="0">
                <a:solidFill>
                  <a:schemeClr val="accent1"/>
                </a:solidFill>
              </a:rPr>
              <a:t>:     </a:t>
            </a:r>
            <a:r>
              <a:rPr lang="fr-FR" sz="1400" b="1" dirty="0">
                <a:solidFill>
                  <a:schemeClr val="accent1"/>
                </a:solidFill>
              </a:rPr>
              <a:t>Information</a:t>
            </a:r>
          </a:p>
          <a:p>
            <a:r>
              <a:rPr lang="fr-FR" b="1" dirty="0">
                <a:solidFill>
                  <a:schemeClr val="bg1">
                    <a:lumMod val="50000"/>
                  </a:schemeClr>
                </a:solidFill>
              </a:rPr>
              <a:t>3 </a:t>
            </a:r>
            <a:r>
              <a:rPr lang="fr-FR" b="1" dirty="0" smtClean="0">
                <a:solidFill>
                  <a:schemeClr val="bg1">
                    <a:lumMod val="50000"/>
                  </a:schemeClr>
                </a:solidFill>
              </a:rPr>
              <a:t>axes d’étude</a:t>
            </a:r>
            <a:endParaRPr lang="fr-FR" sz="1400" b="1" dirty="0">
              <a:solidFill>
                <a:srgbClr val="C00000"/>
              </a:solidFill>
            </a:endParaRPr>
          </a:p>
        </p:txBody>
      </p:sp>
      <p:sp>
        <p:nvSpPr>
          <p:cNvPr id="7" name="Flèche vers le bas 6"/>
          <p:cNvSpPr/>
          <p:nvPr/>
        </p:nvSpPr>
        <p:spPr>
          <a:xfrm>
            <a:off x="776565" y="1799792"/>
            <a:ext cx="350106" cy="1394614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Flèche vers le bas 27"/>
          <p:cNvSpPr/>
          <p:nvPr/>
        </p:nvSpPr>
        <p:spPr>
          <a:xfrm flipV="1">
            <a:off x="776565" y="4582572"/>
            <a:ext cx="370041" cy="1400524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776565" y="3424535"/>
            <a:ext cx="3991012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spAutoFit/>
          </a:bodyPr>
          <a:lstStyle/>
          <a:p>
            <a:r>
              <a:rPr lang="fr-FR" b="1" dirty="0">
                <a:solidFill>
                  <a:schemeClr val="bg1">
                    <a:lumMod val="50000"/>
                  </a:schemeClr>
                </a:solidFill>
              </a:rPr>
              <a:t>Chaque intersection entre </a:t>
            </a:r>
            <a:r>
              <a:rPr lang="fr-FR" b="1" dirty="0" smtClean="0">
                <a:solidFill>
                  <a:schemeClr val="bg1">
                    <a:lumMod val="50000"/>
                  </a:schemeClr>
                </a:solidFill>
              </a:rPr>
              <a:t>1 </a:t>
            </a:r>
            <a:r>
              <a:rPr lang="fr-FR" b="1" dirty="0">
                <a:solidFill>
                  <a:schemeClr val="bg1">
                    <a:lumMod val="50000"/>
                  </a:schemeClr>
                </a:solidFill>
              </a:rPr>
              <a:t>axe d’étude et 1 cercle d’analyse peut correspondre à 1 CI donc 18 Ci au maximum</a:t>
            </a:r>
          </a:p>
        </p:txBody>
      </p:sp>
    </p:spTree>
    <p:extLst>
      <p:ext uri="{BB962C8B-B14F-4D97-AF65-F5344CB8AC3E}">
        <p14:creationId xmlns:p14="http://schemas.microsoft.com/office/powerpoint/2010/main" val="1086704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Image 80"/>
          <p:cNvPicPr/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134" y="1124744"/>
            <a:ext cx="6684337" cy="5334629"/>
          </a:xfrm>
          <a:prstGeom prst="rect">
            <a:avLst/>
          </a:prstGeom>
          <a:noFill/>
        </p:spPr>
      </p:pic>
      <p:sp>
        <p:nvSpPr>
          <p:cNvPr id="75" name="Ellipse 74"/>
          <p:cNvSpPr/>
          <p:nvPr/>
        </p:nvSpPr>
        <p:spPr>
          <a:xfrm rot="6911928">
            <a:off x="5555849" y="4774422"/>
            <a:ext cx="596511" cy="650719"/>
          </a:xfrm>
          <a:prstGeom prst="ellipse">
            <a:avLst/>
          </a:prstGeom>
          <a:solidFill>
            <a:srgbClr val="00FF99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 rot="1875339">
            <a:off x="5510178" y="3054236"/>
            <a:ext cx="1261299" cy="768822"/>
          </a:xfrm>
          <a:prstGeom prst="ellipse">
            <a:avLst/>
          </a:prstGeom>
          <a:solidFill>
            <a:srgbClr val="E46C0A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>
          <a:xfrm rot="4112006">
            <a:off x="4367395" y="2937034"/>
            <a:ext cx="596511" cy="629750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0</a:t>
            </a:r>
            <a:endParaRPr lang="fr-FR" dirty="0"/>
          </a:p>
        </p:txBody>
      </p:sp>
      <p:sp>
        <p:nvSpPr>
          <p:cNvPr id="24" name="Ellipse 23"/>
          <p:cNvSpPr/>
          <p:nvPr/>
        </p:nvSpPr>
        <p:spPr>
          <a:xfrm rot="6911928">
            <a:off x="6781001" y="3916770"/>
            <a:ext cx="741820" cy="1101115"/>
          </a:xfrm>
          <a:prstGeom prst="ellipse">
            <a:avLst/>
          </a:prstGeom>
          <a:solidFill>
            <a:srgbClr val="33996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llipse 24"/>
          <p:cNvSpPr/>
          <p:nvPr/>
        </p:nvSpPr>
        <p:spPr>
          <a:xfrm rot="7495155">
            <a:off x="6683669" y="2959533"/>
            <a:ext cx="596511" cy="637753"/>
          </a:xfrm>
          <a:prstGeom prst="ellipse">
            <a:avLst/>
          </a:prstGeom>
          <a:solidFill>
            <a:schemeClr val="accent6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5686293" y="3015392"/>
            <a:ext cx="369431" cy="36004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/>
          <p:cNvSpPr/>
          <p:nvPr/>
        </p:nvSpPr>
        <p:spPr>
          <a:xfrm>
            <a:off x="4478464" y="3052560"/>
            <a:ext cx="369431" cy="3600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Ellipse 13"/>
          <p:cNvSpPr/>
          <p:nvPr/>
        </p:nvSpPr>
        <p:spPr>
          <a:xfrm>
            <a:off x="6785628" y="4220449"/>
            <a:ext cx="369431" cy="36004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/>
          <p:cNvSpPr/>
          <p:nvPr/>
        </p:nvSpPr>
        <p:spPr>
          <a:xfrm>
            <a:off x="7190997" y="4412210"/>
            <a:ext cx="369431" cy="36004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/>
          <p:cNvSpPr/>
          <p:nvPr/>
        </p:nvSpPr>
        <p:spPr>
          <a:xfrm>
            <a:off x="5665188" y="2312877"/>
            <a:ext cx="369431" cy="36004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Ellipse 29"/>
          <p:cNvSpPr/>
          <p:nvPr/>
        </p:nvSpPr>
        <p:spPr>
          <a:xfrm rot="10800000">
            <a:off x="5004715" y="3185667"/>
            <a:ext cx="641595" cy="1097458"/>
          </a:xfrm>
          <a:prstGeom prst="ellipse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/>
          <p:cNvSpPr/>
          <p:nvPr/>
        </p:nvSpPr>
        <p:spPr>
          <a:xfrm>
            <a:off x="5115447" y="3271626"/>
            <a:ext cx="369431" cy="360040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Ellipse 30"/>
          <p:cNvSpPr/>
          <p:nvPr/>
        </p:nvSpPr>
        <p:spPr>
          <a:xfrm rot="10800000">
            <a:off x="5549250" y="1668393"/>
            <a:ext cx="597674" cy="598184"/>
          </a:xfrm>
          <a:prstGeom prst="ellipse">
            <a:avLst/>
          </a:prstGeom>
          <a:solidFill>
            <a:schemeClr val="tx1">
              <a:lumMod val="50000"/>
              <a:lumOff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llipse 1"/>
          <p:cNvSpPr/>
          <p:nvPr/>
        </p:nvSpPr>
        <p:spPr>
          <a:xfrm>
            <a:off x="5646312" y="1783757"/>
            <a:ext cx="369431" cy="3600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/>
          <p:cNvSpPr/>
          <p:nvPr/>
        </p:nvSpPr>
        <p:spPr>
          <a:xfrm>
            <a:off x="4472107" y="4080455"/>
            <a:ext cx="369431" cy="360040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5596059" y="1779111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CI1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5612174" y="3001001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CI5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7136245" y="443568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CI4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4416528" y="305313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CI8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5048135" y="327516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CI9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5608824" y="231287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6699501" y="424589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CI4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" name="Arrondir un rectangle avec un coin diagonal 46"/>
          <p:cNvSpPr/>
          <p:nvPr/>
        </p:nvSpPr>
        <p:spPr>
          <a:xfrm>
            <a:off x="485966" y="-6199"/>
            <a:ext cx="8658034" cy="648071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Positionnement des </a:t>
            </a:r>
            <a:r>
              <a:rPr lang="fr-FR" sz="3600"/>
              <a:t>Centres </a:t>
            </a:r>
            <a:r>
              <a:rPr lang="fr-FR" sz="3600" smtClean="0"/>
              <a:t>d’Intérêt AC</a:t>
            </a:r>
            <a:endParaRPr lang="fr-FR" sz="3600" dirty="0"/>
          </a:p>
        </p:txBody>
      </p:sp>
      <p:sp>
        <p:nvSpPr>
          <p:cNvPr id="78" name="Ellipse 77"/>
          <p:cNvSpPr/>
          <p:nvPr/>
        </p:nvSpPr>
        <p:spPr>
          <a:xfrm rot="3750849">
            <a:off x="4105703" y="3737675"/>
            <a:ext cx="692982" cy="1207172"/>
          </a:xfrm>
          <a:prstGeom prst="ellipse">
            <a:avLst/>
          </a:prstGeom>
          <a:solidFill>
            <a:srgbClr val="7030A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Rectangle 47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3600" dirty="0" smtClean="0"/>
              <a:t>STI2D – Centres d’intérêt</a:t>
            </a:r>
            <a:endParaRPr lang="fr-FR" sz="3600" dirty="0"/>
          </a:p>
        </p:txBody>
      </p:sp>
      <p:grpSp>
        <p:nvGrpSpPr>
          <p:cNvPr id="53" name="Grouper 9"/>
          <p:cNvGrpSpPr/>
          <p:nvPr/>
        </p:nvGrpSpPr>
        <p:grpSpPr>
          <a:xfrm>
            <a:off x="651423" y="4196705"/>
            <a:ext cx="2105495" cy="3195659"/>
            <a:chOff x="651423" y="4196705"/>
            <a:chExt cx="2105495" cy="3195659"/>
          </a:xfrm>
        </p:grpSpPr>
        <p:pic>
          <p:nvPicPr>
            <p:cNvPr id="54" name="Image 53" descr="nonomontre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4463" y="4820004"/>
              <a:ext cx="2075723" cy="1556792"/>
            </a:xfrm>
            <a:prstGeom prst="rect">
              <a:avLst/>
            </a:prstGeom>
          </p:spPr>
        </p:pic>
        <p:sp>
          <p:nvSpPr>
            <p:cNvPr id="55" name="Rectangle 54"/>
            <p:cNvSpPr/>
            <p:nvPr/>
          </p:nvSpPr>
          <p:spPr>
            <a:xfrm rot="16200000">
              <a:off x="106341" y="4741787"/>
              <a:ext cx="3195659" cy="210549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Circle">
                <a:avLst>
                  <a:gd name="adj" fmla="val 10860612"/>
                </a:avLst>
              </a:prstTxWarp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fr-FR" sz="5400" b="1" dirty="0" smtClean="0">
                  <a:ln/>
                  <a:solidFill>
                    <a:schemeClr val="accent3"/>
                  </a:solidFill>
                </a:rPr>
                <a:t>Outil de référence</a:t>
              </a:r>
              <a:endParaRPr lang="fr-FR" sz="5400" b="1" dirty="0">
                <a:ln/>
                <a:solidFill>
                  <a:schemeClr val="accent3"/>
                </a:solidFill>
              </a:endParaRPr>
            </a:p>
          </p:txBody>
        </p:sp>
      </p:grpSp>
      <p:sp>
        <p:nvSpPr>
          <p:cNvPr id="50" name="Ellipse 49"/>
          <p:cNvSpPr/>
          <p:nvPr/>
        </p:nvSpPr>
        <p:spPr>
          <a:xfrm>
            <a:off x="6787136" y="3063594"/>
            <a:ext cx="369431" cy="36004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ZoneTexte 48"/>
          <p:cNvSpPr txBox="1"/>
          <p:nvPr/>
        </p:nvSpPr>
        <p:spPr>
          <a:xfrm>
            <a:off x="6733472" y="306086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CI3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Ellipse 56"/>
          <p:cNvSpPr/>
          <p:nvPr/>
        </p:nvSpPr>
        <p:spPr>
          <a:xfrm rot="7127143">
            <a:off x="5576659" y="2218495"/>
            <a:ext cx="547244" cy="577918"/>
          </a:xfrm>
          <a:prstGeom prst="ellipse">
            <a:avLst/>
          </a:prstGeom>
          <a:solidFill>
            <a:schemeClr val="accent1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Ellipse 65"/>
          <p:cNvSpPr/>
          <p:nvPr/>
        </p:nvSpPr>
        <p:spPr>
          <a:xfrm rot="1286229">
            <a:off x="6036835" y="3429885"/>
            <a:ext cx="653411" cy="1013372"/>
          </a:xfrm>
          <a:prstGeom prst="ellipse">
            <a:avLst/>
          </a:prstGeom>
          <a:solidFill>
            <a:srgbClr val="E46C0A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Ellipse 63"/>
          <p:cNvSpPr/>
          <p:nvPr/>
        </p:nvSpPr>
        <p:spPr>
          <a:xfrm>
            <a:off x="6153153" y="3403944"/>
            <a:ext cx="369431" cy="36004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ZoneTexte 64"/>
          <p:cNvSpPr txBox="1"/>
          <p:nvPr/>
        </p:nvSpPr>
        <p:spPr>
          <a:xfrm>
            <a:off x="6079034" y="338955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CI5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" name="Ellipse 66"/>
          <p:cNvSpPr/>
          <p:nvPr/>
        </p:nvSpPr>
        <p:spPr>
          <a:xfrm>
            <a:off x="6159959" y="3908496"/>
            <a:ext cx="369431" cy="36004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ZoneTexte 67"/>
          <p:cNvSpPr txBox="1"/>
          <p:nvPr/>
        </p:nvSpPr>
        <p:spPr>
          <a:xfrm>
            <a:off x="6085840" y="389410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CI5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9" name="Ellipse 68"/>
          <p:cNvSpPr/>
          <p:nvPr/>
        </p:nvSpPr>
        <p:spPr>
          <a:xfrm>
            <a:off x="5664911" y="4896089"/>
            <a:ext cx="369431" cy="360040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ZoneTexte 71"/>
          <p:cNvSpPr txBox="1"/>
          <p:nvPr/>
        </p:nvSpPr>
        <p:spPr>
          <a:xfrm>
            <a:off x="5597598" y="4908730"/>
            <a:ext cx="481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CI6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6" name="Ellipse 75"/>
          <p:cNvSpPr/>
          <p:nvPr/>
        </p:nvSpPr>
        <p:spPr>
          <a:xfrm>
            <a:off x="5182760" y="3791942"/>
            <a:ext cx="369431" cy="360040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Ellipse 76"/>
          <p:cNvSpPr/>
          <p:nvPr/>
        </p:nvSpPr>
        <p:spPr>
          <a:xfrm>
            <a:off x="5679486" y="4103105"/>
            <a:ext cx="369431" cy="360040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Ellipse 81"/>
          <p:cNvSpPr/>
          <p:nvPr/>
        </p:nvSpPr>
        <p:spPr>
          <a:xfrm rot="7253621">
            <a:off x="5333630" y="3592261"/>
            <a:ext cx="641595" cy="1097458"/>
          </a:xfrm>
          <a:prstGeom prst="ellipse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ZoneTexte 57"/>
          <p:cNvSpPr txBox="1"/>
          <p:nvPr/>
        </p:nvSpPr>
        <p:spPr>
          <a:xfrm>
            <a:off x="5105975" y="3785114"/>
            <a:ext cx="600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CI9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5608823" y="4098459"/>
            <a:ext cx="544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CI9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9" name="Ellipse 78"/>
          <p:cNvSpPr/>
          <p:nvPr/>
        </p:nvSpPr>
        <p:spPr>
          <a:xfrm>
            <a:off x="4010881" y="4286025"/>
            <a:ext cx="369431" cy="360040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ZoneTexte 79"/>
          <p:cNvSpPr txBox="1"/>
          <p:nvPr/>
        </p:nvSpPr>
        <p:spPr>
          <a:xfrm>
            <a:off x="3953963" y="426674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CI7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4410847" y="4088594"/>
            <a:ext cx="580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CI7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32469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6599642"/>
              </p:ext>
            </p:extLst>
          </p:nvPr>
        </p:nvGraphicFramePr>
        <p:xfrm>
          <a:off x="485966" y="764704"/>
          <a:ext cx="8658034" cy="5841298"/>
        </p:xfrm>
        <a:graphic>
          <a:graphicData uri="http://schemas.openxmlformats.org/drawingml/2006/table">
            <a:tbl>
              <a:tblPr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599813"/>
                <a:gridCol w="1999970"/>
                <a:gridCol w="6058251"/>
              </a:tblGrid>
              <a:tr h="61837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600" b="1" i="1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Les centres d'intérêt </a:t>
                      </a:r>
                      <a:endParaRPr lang="fr-FR" sz="1600" b="1" i="1" u="none" strike="noStrike" dirty="0">
                        <a:solidFill>
                          <a:sysClr val="windowText" lastClr="000000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Connaissances associées des enseignements technologiques communs</a:t>
                      </a:r>
                      <a:endParaRPr lang="fr-FR" sz="1600" b="1" i="1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9212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CI-1</a:t>
                      </a:r>
                      <a:endParaRPr lang="fr-FR" sz="1800" b="1" i="0" u="none" strike="noStrike" dirty="0">
                        <a:solidFill>
                          <a:schemeClr val="bg1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Fonctions des constituants, matériaux</a:t>
                      </a:r>
                      <a:endParaRPr lang="fr-FR" sz="1400" b="1" i="0" u="none" strike="noStrike" dirty="0">
                        <a:solidFill>
                          <a:schemeClr val="bg1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1,2,1 Analyse fonctionnelle  -  2,2,2 Assurer la stabilité - 3,2,2 histoire des matériaux , nature</a:t>
                      </a:r>
                      <a:r>
                        <a:rPr lang="fr-FR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et évolution des sols - </a:t>
                      </a:r>
                      <a:r>
                        <a:rPr lang="fr-F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1,2,4</a:t>
                      </a:r>
                      <a:r>
                        <a:rPr lang="fr-FR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Conformité aux réglementations  – 1,1,5 Outils de communication technique 3,2,2 Techniques de relevé </a:t>
                      </a:r>
                      <a:endParaRPr lang="fr-FR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8788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i="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+mj-lt"/>
                        </a:rPr>
                        <a:t>CI-2</a:t>
                      </a:r>
                      <a:endParaRPr lang="fr-FR" sz="18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+mj-lt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+mj-lt"/>
                        </a:rPr>
                        <a:t>Solutions constructives</a:t>
                      </a:r>
                      <a:endParaRPr lang="fr-FR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+mj-lt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fr-F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2,1,1 Repérage des caractéristiques propres des solutions architecturales -  1,2,5 Association de dispositions constructives et de performances attendues – 2,1,5 Infrastructure</a:t>
                      </a:r>
                      <a:r>
                        <a:rPr lang="fr-FR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et superstructure – 1,1,5 Outils de communication technique – 2,1,5 Aménagement du territoire –  2,1,6 Aménagement urbain</a:t>
                      </a:r>
                      <a:endParaRPr lang="fr-FR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9212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CI-3</a:t>
                      </a:r>
                      <a:endParaRPr lang="fr-FR" sz="18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Efficience </a:t>
                      </a:r>
                      <a:r>
                        <a:rPr lang="fr-FR" sz="1400" b="1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de l’ouvrage</a:t>
                      </a:r>
                      <a:endParaRPr lang="fr-FR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1,2,2 conception bioclimatique –</a:t>
                      </a:r>
                      <a:r>
                        <a:rPr lang="fr-FR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fr-F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1,2,4</a:t>
                      </a:r>
                      <a:r>
                        <a:rPr lang="fr-FR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Conformité aux réglementations </a:t>
                      </a:r>
                      <a:r>
                        <a:rPr lang="fr-FR" sz="1200" b="0" i="0" u="none" strike="noStrike" baseline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 </a:t>
                      </a:r>
                      <a:r>
                        <a:rPr lang="fr-FR" sz="1200" b="0" i="0" u="none" strike="noStrike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1,2,5 Association de dispositions constructives et de performances attendues –2,2,3 </a:t>
                      </a:r>
                      <a:r>
                        <a:rPr lang="fr-F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Le confort thermique acoustique,</a:t>
                      </a:r>
                      <a:r>
                        <a:rPr lang="fr-FR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visuel et respiratoire – 1,1,4 Évaluation de la prise de risque – 1,1,5 Outils de communication technique</a:t>
                      </a:r>
                      <a:endParaRPr lang="fr-FR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9212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CI-4</a:t>
                      </a:r>
                      <a:endParaRPr lang="fr-FR" sz="18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Gestion raisonnée </a:t>
                      </a:r>
                      <a:r>
                        <a:rPr lang="fr-FR" sz="1400" b="1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des ressources</a:t>
                      </a:r>
                      <a:endParaRPr lang="fr-FR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1,2,4</a:t>
                      </a:r>
                      <a:r>
                        <a:rPr lang="fr-FR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Conformité aux réglementations -</a:t>
                      </a:r>
                      <a:r>
                        <a:rPr lang="fr-F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2,1,3 Choix des sources d’énergie du projet </a:t>
                      </a:r>
                      <a:r>
                        <a:rPr lang="fr-FR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– 3,2,1 Cycle de vie de l’ouvrage - </a:t>
                      </a:r>
                      <a:r>
                        <a:rPr lang="fr-F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2,2,1 Maîtrise des consommations d’énergie</a:t>
                      </a:r>
                      <a:r>
                        <a:rPr lang="fr-FR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– 2,2,2 Maîtrise des pertes  – 2,1,5 Aménagement du territoire –  2,1,6 Aménagement urbain</a:t>
                      </a:r>
                      <a:endParaRPr lang="fr-FR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9212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CI-5</a:t>
                      </a:r>
                      <a:endParaRPr lang="fr-FR" sz="1800" b="1" i="0" u="none" strike="noStrike" dirty="0">
                        <a:solidFill>
                          <a:schemeClr val="bg1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Comportement des  structures et des parois</a:t>
                      </a:r>
                      <a:endParaRPr lang="fr-FR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2,1,2 Le confort  (paramètres) - 2,3,1 Étude des structures – 2,3,2</a:t>
                      </a:r>
                      <a:r>
                        <a:rPr lang="fr-FR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Comportement thermique d’une paroi - 2,3,3 Confort acoustique – 2,3,4 Confort visuel  - 2,3,5 Confort respiratoire – 3,2,2 inventorier la nature des pathologies</a:t>
                      </a:r>
                      <a:endParaRPr lang="fr-FR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0594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CI-6</a:t>
                      </a:r>
                      <a:endParaRPr lang="fr-FR" sz="1800" b="1" i="0" u="none" strike="noStrike" dirty="0">
                        <a:solidFill>
                          <a:schemeClr val="bg1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Information et</a:t>
                      </a:r>
                      <a:r>
                        <a:rPr lang="fr-FR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économies d’énergie</a:t>
                      </a:r>
                      <a:endParaRPr lang="fr-FR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fr-F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3,1,3 Pilotage d’automatismes –  3,1,7 Pilotage à distance d’automatismes – 3,1,6</a:t>
                      </a:r>
                      <a:r>
                        <a:rPr lang="fr-FR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fr-FR" sz="1200" b="0" i="0" u="none" strike="noStrike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Instrumentation d’équipement - 3,1,8 Asservissement des systèmes</a:t>
                      </a: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476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CI-7</a:t>
                      </a:r>
                      <a:endParaRPr lang="fr-FR" sz="1800" b="1" i="0" u="none" strike="noStrike" dirty="0">
                        <a:solidFill>
                          <a:schemeClr val="bg1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Gestion à distance</a:t>
                      </a:r>
                      <a:endParaRPr lang="fr-FR" sz="1400" b="1" i="0" u="none" strike="noStrike" dirty="0">
                        <a:solidFill>
                          <a:schemeClr val="bg1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3,1,4 Réseaux, Voix, Données, Images – 3,1,5 Centralisation des commandes</a:t>
                      </a:r>
                      <a:endParaRPr lang="fr-FR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0594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CI-8</a:t>
                      </a:r>
                      <a:endParaRPr lang="fr-FR" sz="1800" b="1" i="0" u="none" strike="noStrike" dirty="0">
                        <a:solidFill>
                          <a:schemeClr val="bg1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Organisation d’un projet,</a:t>
                      </a:r>
                      <a:r>
                        <a:rPr lang="fr-FR" sz="1400" b="1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 de travaux</a:t>
                      </a:r>
                      <a:endParaRPr lang="fr-FR" sz="1400" b="1" i="0" u="none" strike="noStrike" dirty="0">
                        <a:solidFill>
                          <a:schemeClr val="bg1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1,1,1 Environnement économique et professionnel – 1,1,2 Planification  - 1,13 pilotage d’un projet - 1,1,5 Outils de communication technique -  1,3 Établir une organisation de réalisation</a:t>
                      </a:r>
                      <a:endParaRPr lang="fr-FR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0594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CI-9</a:t>
                      </a:r>
                      <a:endParaRPr lang="fr-FR" sz="18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Ouvrage intelligent</a:t>
                      </a:r>
                      <a:endParaRPr lang="fr-FR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3,1,1 Protection anti-intrusion – 3,1,2 Gestion des accès – 3,1,3 Pilotage -  3,1,7 Pilotage à distance</a:t>
                      </a: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Arrondir un rectangle avec un coin diagonal 7"/>
          <p:cNvSpPr/>
          <p:nvPr/>
        </p:nvSpPr>
        <p:spPr>
          <a:xfrm>
            <a:off x="501143" y="708"/>
            <a:ext cx="8642857" cy="648071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Spécialité AC - Exemple de </a:t>
            </a:r>
            <a:r>
              <a:rPr lang="fr-FR" sz="3600" dirty="0"/>
              <a:t>Centres d’intérêt</a:t>
            </a:r>
          </a:p>
        </p:txBody>
      </p:sp>
      <p:sp>
        <p:nvSpPr>
          <p:cNvPr id="9" name="Rectangle 8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3600" dirty="0" smtClean="0"/>
              <a:t>STI2D – Centres d’intérêt</a:t>
            </a:r>
            <a:endParaRPr lang="fr-FR" sz="3600" dirty="0"/>
          </a:p>
        </p:txBody>
      </p:sp>
      <p:sp>
        <p:nvSpPr>
          <p:cNvPr id="2" name="ZoneTexte 1"/>
          <p:cNvSpPr txBox="1"/>
          <p:nvPr/>
        </p:nvSpPr>
        <p:spPr>
          <a:xfrm>
            <a:off x="678566" y="6525344"/>
            <a:ext cx="7196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Efficience : capacité d’un système à obtenir de bonnes performances.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2091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rrondir un rectangle avec un coin diagonal 7"/>
          <p:cNvSpPr/>
          <p:nvPr/>
        </p:nvSpPr>
        <p:spPr>
          <a:xfrm>
            <a:off x="511792" y="7449"/>
            <a:ext cx="8623312" cy="648071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Répartition et durée des séquences en 1</a:t>
            </a:r>
            <a:r>
              <a:rPr lang="fr-FR" sz="3600" baseline="30000" dirty="0" smtClean="0"/>
              <a:t>ère</a:t>
            </a:r>
            <a:r>
              <a:rPr lang="fr-FR" sz="3600" dirty="0" smtClean="0"/>
              <a:t> </a:t>
            </a:r>
            <a:endParaRPr lang="fr-FR" sz="3600" dirty="0"/>
          </a:p>
        </p:txBody>
      </p:sp>
      <p:sp>
        <p:nvSpPr>
          <p:cNvPr id="9" name="Rectangle 8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3600" dirty="0" smtClean="0"/>
              <a:t>STI2D – Séquence pédagogique</a:t>
            </a:r>
            <a:endParaRPr lang="fr-FR" sz="3600" dirty="0"/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646536"/>
              </p:ext>
            </p:extLst>
          </p:nvPr>
        </p:nvGraphicFramePr>
        <p:xfrm>
          <a:off x="668739" y="791572"/>
          <a:ext cx="8466364" cy="60663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728"/>
                <a:gridCol w="457873"/>
                <a:gridCol w="3429280"/>
                <a:gridCol w="1125678"/>
                <a:gridCol w="544989"/>
                <a:gridCol w="272494"/>
                <a:gridCol w="272494"/>
                <a:gridCol w="544989"/>
                <a:gridCol w="1366839"/>
              </a:tblGrid>
              <a:tr h="456079"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chemeClr val="bg1"/>
                          </a:solidFill>
                        </a:rPr>
                        <a:t>Séquences / Thèmes </a:t>
                      </a:r>
                      <a:endParaRPr lang="fr-FR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Semaines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gridSpan="4">
                  <a:txBody>
                    <a:bodyPr/>
                    <a:lstStyle/>
                    <a:p>
                      <a:r>
                        <a:rPr lang="fr-FR" sz="1400" dirty="0" smtClean="0"/>
                        <a:t>Centres</a:t>
                      </a:r>
                      <a:r>
                        <a:rPr lang="fr-FR" sz="1400" baseline="0" dirty="0" smtClean="0"/>
                        <a:t> d’intérêt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Heures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456030">
                <a:tc rowSpan="13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PREMIERE</a:t>
                      </a:r>
                      <a:endParaRPr lang="fr-FR" dirty="0"/>
                    </a:p>
                  </a:txBody>
                  <a:tcPr marL="0" marR="0" marT="0" marB="0"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fr-FR" sz="1600" dirty="0" smtClean="0"/>
                        <a:t>P1</a:t>
                      </a:r>
                      <a:endParaRPr lang="fr-FR" sz="1600" dirty="0"/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fr-FR" sz="1600" dirty="0" smtClean="0"/>
                        <a:t> </a:t>
                      </a:r>
                      <a:r>
                        <a:rPr lang="fr-FR" sz="1600" baseline="0" dirty="0" smtClean="0"/>
                        <a:t> Mini projet 1 : Concours structure</a:t>
                      </a:r>
                      <a:endParaRPr lang="fr-FR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fr-FR" sz="1600" dirty="0" smtClean="0"/>
                        <a:t>6</a:t>
                      </a:r>
                      <a:endParaRPr lang="fr-FR" sz="16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CI8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CI1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fr-FR" sz="1600" dirty="0" smtClean="0"/>
                        <a:t>30</a:t>
                      </a:r>
                      <a:endParaRPr lang="fr-FR" sz="16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60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chemeClr val="tx1"/>
                          </a:solidFill>
                        </a:rPr>
                        <a:t>CI3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2402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r>
                        <a:rPr lang="fr-FR" sz="1600" i="1" dirty="0" smtClean="0">
                          <a:solidFill>
                            <a:schemeClr val="bg1"/>
                          </a:solidFill>
                        </a:rPr>
                        <a:t>Vacances de Toussaint</a:t>
                      </a:r>
                      <a:endParaRPr lang="fr-FR" sz="1600" i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0" marR="0" marT="0" marB="0" anchor="ctr" anchorCtr="1"/>
                </a:tc>
              </a:tr>
              <a:tr h="45607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fr-FR" sz="1600" dirty="0" smtClean="0"/>
                        <a:t>P2</a:t>
                      </a:r>
                      <a:endParaRPr lang="fr-FR" sz="1600" dirty="0"/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/>
                        <a:t> 1-</a:t>
                      </a:r>
                      <a:r>
                        <a:rPr lang="fr-FR" sz="1600" baseline="0" dirty="0" smtClean="0"/>
                        <a:t> </a:t>
                      </a:r>
                      <a:r>
                        <a:rPr lang="fr-FR" sz="1600" dirty="0" smtClean="0"/>
                        <a:t>Du</a:t>
                      </a:r>
                      <a:r>
                        <a:rPr lang="fr-FR" sz="1600" baseline="0" dirty="0" smtClean="0"/>
                        <a:t> logis à la maison cubique 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1" baseline="0" dirty="0" smtClean="0"/>
                        <a:t>Histoire de l’architecture – fonction des constituants</a:t>
                      </a:r>
                      <a:endParaRPr lang="fr-FR" sz="1200" i="1" dirty="0" smtClean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3</a:t>
                      </a:r>
                      <a:endParaRPr lang="fr-FR" sz="16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CI1</a:t>
                      </a:r>
                      <a:endParaRPr lang="fr-FR" sz="14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baseline="0" dirty="0" smtClean="0">
                          <a:solidFill>
                            <a:schemeClr val="tx1"/>
                          </a:solidFill>
                        </a:rPr>
                        <a:t>CI2</a:t>
                      </a:r>
                      <a:endParaRPr lang="fr-FR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15</a:t>
                      </a:r>
                      <a:endParaRPr lang="fr-FR" sz="16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6079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 2-  De l’idée à l’ouvrage…</a:t>
                      </a:r>
                    </a:p>
                    <a:p>
                      <a:pPr algn="ctr"/>
                      <a:r>
                        <a:rPr lang="fr-FR" sz="1200" i="1" dirty="0" smtClean="0"/>
                        <a:t>Déroulement d’une affaire (bâtiment,</a:t>
                      </a:r>
                      <a:r>
                        <a:rPr lang="fr-FR" sz="1200" i="1" baseline="0" dirty="0" smtClean="0"/>
                        <a:t> </a:t>
                      </a:r>
                      <a:r>
                        <a:rPr lang="fr-FR" sz="1200" i="1" dirty="0" smtClean="0"/>
                        <a:t>AU et AT</a:t>
                      </a:r>
                      <a:r>
                        <a:rPr lang="fr-FR" sz="1200" dirty="0" smtClean="0"/>
                        <a:t>)     </a:t>
                      </a:r>
                      <a:endParaRPr lang="fr-FR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4</a:t>
                      </a:r>
                      <a:endParaRPr lang="fr-FR" sz="16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CI8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/>
                        <a:t>CI2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20</a:t>
                      </a:r>
                      <a:endParaRPr lang="fr-FR" sz="16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2402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r>
                        <a:rPr lang="fr-FR" sz="1600" i="1" dirty="0" smtClean="0">
                          <a:solidFill>
                            <a:schemeClr val="bg1"/>
                          </a:solidFill>
                        </a:rPr>
                        <a:t>Vacances de Noël</a:t>
                      </a:r>
                      <a:endParaRPr lang="fr-FR" sz="1600" i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56079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fr-FR" sz="1600" dirty="0" smtClean="0"/>
                        <a:t>P3</a:t>
                      </a:r>
                      <a:endParaRPr lang="fr-FR" sz="1600" dirty="0"/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 3 - Un ouvrage a</a:t>
                      </a:r>
                      <a:r>
                        <a:rPr lang="fr-FR" sz="1600" baseline="0" dirty="0" smtClean="0"/>
                        <a:t> un squelette ?</a:t>
                      </a:r>
                    </a:p>
                    <a:p>
                      <a:pPr marL="273050" indent="0" algn="l"/>
                      <a:r>
                        <a:rPr lang="fr-FR" sz="1200" dirty="0" smtClean="0"/>
                        <a:t>Les</a:t>
                      </a:r>
                      <a:r>
                        <a:rPr lang="fr-FR" sz="1200" baseline="0" dirty="0" smtClean="0"/>
                        <a:t> différentes solutions </a:t>
                      </a:r>
                      <a:endParaRPr lang="fr-FR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3</a:t>
                      </a:r>
                      <a:endParaRPr lang="fr-FR" sz="16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chemeClr val="tx1"/>
                          </a:solidFill>
                        </a:rPr>
                        <a:t>CI2</a:t>
                      </a:r>
                      <a:endParaRPr lang="fr-FR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chemeClr val="tx1"/>
                          </a:solidFill>
                        </a:rPr>
                        <a:t>CI4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15</a:t>
                      </a:r>
                      <a:endParaRPr lang="fr-FR" sz="16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6079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 4 - Quel squelette?</a:t>
                      </a:r>
                      <a:endParaRPr lang="fr-FR" sz="1600" baseline="0" dirty="0" smtClean="0"/>
                    </a:p>
                    <a:p>
                      <a:pPr marL="273050" indent="0" algn="l"/>
                      <a:r>
                        <a:rPr lang="fr-FR" sz="1050" dirty="0" smtClean="0"/>
                        <a:t>Dimensionnement</a:t>
                      </a:r>
                      <a:endParaRPr lang="fr-FR" sz="105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4</a:t>
                      </a:r>
                      <a:endParaRPr lang="fr-FR" sz="16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chemeClr val="tx1"/>
                          </a:solidFill>
                        </a:rPr>
                        <a:t>CI4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chemeClr val="tx1"/>
                          </a:solidFill>
                        </a:rPr>
                        <a:t>CI2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20</a:t>
                      </a:r>
                      <a:endParaRPr lang="fr-FR" sz="16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2402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r>
                        <a:rPr lang="fr-FR" sz="1600" i="1" dirty="0" smtClean="0">
                          <a:solidFill>
                            <a:schemeClr val="bg1"/>
                          </a:solidFill>
                        </a:rPr>
                        <a:t>Vacances d’hiver</a:t>
                      </a:r>
                      <a:endParaRPr lang="fr-FR" sz="1600" i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0" marR="0" marT="0" marB="0" anchor="ctr" anchorCtr="1"/>
                </a:tc>
              </a:tr>
              <a:tr h="456079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fr-FR" sz="1600" dirty="0" smtClean="0"/>
                        <a:t>P4</a:t>
                      </a:r>
                      <a:endParaRPr lang="fr-FR" sz="1600" dirty="0"/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fr-FR" sz="1600" dirty="0" smtClean="0"/>
                        <a:t>Mini projet 2 : Projet structure</a:t>
                      </a:r>
                      <a:endParaRPr lang="fr-FR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fr-FR" sz="1600" dirty="0" smtClean="0"/>
                        <a:t>6</a:t>
                      </a:r>
                      <a:endParaRPr lang="fr-FR" sz="16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chemeClr val="tx1"/>
                          </a:solidFill>
                        </a:rPr>
                        <a:t>CI3</a:t>
                      </a:r>
                      <a:endParaRPr lang="fr-FR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CI6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fr-FR" sz="1600" dirty="0" smtClean="0"/>
                        <a:t>30</a:t>
                      </a:r>
                      <a:endParaRPr lang="fr-FR" sz="16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6079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sz="16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sz="1400" b="1" smtClean="0">
                          <a:solidFill>
                            <a:schemeClr val="bg1"/>
                          </a:solidFill>
                        </a:rPr>
                        <a:t>CI1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CI8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2402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r>
                        <a:rPr lang="fr-FR" sz="1600" i="1" dirty="0" smtClean="0">
                          <a:solidFill>
                            <a:schemeClr val="bg1"/>
                          </a:solidFill>
                        </a:rPr>
                        <a:t>Vacances de printemps</a:t>
                      </a:r>
                      <a:endParaRPr lang="fr-FR" sz="1600" i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0" marR="0" marT="0" marB="0" anchor="ctr" anchorCtr="1"/>
                </a:tc>
              </a:tr>
              <a:tr h="456079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P5</a:t>
                      </a:r>
                      <a:endParaRPr lang="fr-FR" sz="1600" dirty="0"/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aseline="0" dirty="0" smtClean="0"/>
                        <a:t> 5 – </a:t>
                      </a:r>
                      <a:r>
                        <a:rPr lang="fr-FR" sz="1600" b="1" baseline="0" dirty="0" smtClean="0">
                          <a:solidFill>
                            <a:srgbClr val="FF0000"/>
                          </a:solidFill>
                        </a:rPr>
                        <a:t>« prêts pour 2020 ?»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4</a:t>
                      </a:r>
                      <a:endParaRPr lang="fr-FR" sz="16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/>
                        <a:t>CI3</a:t>
                      </a:r>
                      <a:endParaRPr lang="fr-FR" sz="1400" b="1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chemeClr val="tx1"/>
                          </a:solidFill>
                        </a:rPr>
                        <a:t>CI4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="1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CI6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20</a:t>
                      </a:r>
                      <a:endParaRPr lang="fr-FR" sz="16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6079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marL="0" marR="0" marT="0" marB="0" vert="vert27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 vert="vert27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30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9966FF">
                            <a:shade val="30000"/>
                            <a:satMod val="115000"/>
                          </a:srgbClr>
                        </a:gs>
                        <a:gs pos="50000">
                          <a:srgbClr val="9966FF">
                            <a:shade val="67500"/>
                            <a:satMod val="115000"/>
                          </a:srgbClr>
                        </a:gs>
                        <a:gs pos="100000">
                          <a:srgbClr val="9966FF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  <a:tileRect/>
                    </a:gradFill>
                  </a:tcPr>
                </a:tc>
                <a:tc gridSpan="4">
                  <a:txBody>
                    <a:bodyPr/>
                    <a:lstStyle/>
                    <a:p>
                      <a:endParaRPr lang="fr-FR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150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9966FF">
                            <a:shade val="30000"/>
                            <a:satMod val="115000"/>
                          </a:srgbClr>
                        </a:gs>
                        <a:gs pos="50000">
                          <a:srgbClr val="9966FF">
                            <a:shade val="67500"/>
                            <a:satMod val="115000"/>
                          </a:srgbClr>
                        </a:gs>
                        <a:gs pos="100000">
                          <a:srgbClr val="9966FF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 rot="20753448">
            <a:off x="2210771" y="5112355"/>
            <a:ext cx="2624151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Ou : Dessine moi une maison?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454428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3600" dirty="0" smtClean="0"/>
              <a:t>STI2D – Séquence pédagogique</a:t>
            </a:r>
            <a:endParaRPr lang="fr-FR" sz="3600" dirty="0"/>
          </a:p>
        </p:txBody>
      </p:sp>
      <p:sp>
        <p:nvSpPr>
          <p:cNvPr id="5" name="Arrondir un rectangle avec un coin diagonal 4"/>
          <p:cNvSpPr/>
          <p:nvPr/>
        </p:nvSpPr>
        <p:spPr>
          <a:xfrm>
            <a:off x="511792" y="-6199"/>
            <a:ext cx="8632208" cy="648071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Répartition et durée des séquences en T</a:t>
            </a:r>
            <a:r>
              <a:rPr lang="fr-FR" sz="3600" baseline="30000" dirty="0" smtClean="0"/>
              <a:t>ale</a:t>
            </a:r>
            <a:r>
              <a:rPr lang="fr-FR" sz="3600" dirty="0" smtClean="0"/>
              <a:t> </a:t>
            </a:r>
            <a:endParaRPr lang="fr-FR" sz="3600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7360241"/>
              </p:ext>
            </p:extLst>
          </p:nvPr>
        </p:nvGraphicFramePr>
        <p:xfrm>
          <a:off x="705716" y="756744"/>
          <a:ext cx="8406753" cy="61012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892"/>
                <a:gridCol w="288032"/>
                <a:gridCol w="3686399"/>
                <a:gridCol w="945070"/>
                <a:gridCol w="784399"/>
                <a:gridCol w="784399"/>
                <a:gridCol w="1580562"/>
              </a:tblGrid>
              <a:tr h="404167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bg1"/>
                          </a:solidFill>
                        </a:rPr>
                        <a:t>Séquences / Thèmes</a:t>
                      </a:r>
                      <a:endParaRPr lang="fr-FR" sz="14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Semaines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sz="1400" dirty="0" smtClean="0"/>
                        <a:t>Centres</a:t>
                      </a:r>
                      <a:r>
                        <a:rPr lang="fr-FR" sz="1400" baseline="0" dirty="0" smtClean="0"/>
                        <a:t> d’intérêt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Heures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465068">
                <a:tc rowSpan="14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TERMINALE</a:t>
                      </a:r>
                      <a:endParaRPr lang="fr-FR" dirty="0"/>
                    </a:p>
                  </a:txBody>
                  <a:tcPr marL="0" marR="0" marT="0" marB="0"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fr-FR" sz="1600" dirty="0" smtClean="0"/>
                        <a:t>P1</a:t>
                      </a:r>
                      <a:endParaRPr lang="fr-FR" sz="1600" dirty="0"/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i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600" i="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r>
                        <a:rPr lang="fr-FR" sz="1600" i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600" i="0" dirty="0" smtClean="0">
                          <a:solidFill>
                            <a:schemeClr val="tx1"/>
                          </a:solidFill>
                        </a:rPr>
                        <a:t>–</a:t>
                      </a:r>
                      <a:r>
                        <a:rPr lang="fr-FR" sz="1600" i="0" baseline="0" dirty="0" smtClean="0">
                          <a:solidFill>
                            <a:schemeClr val="tx1"/>
                          </a:solidFill>
                        </a:rPr>
                        <a:t> Quel confort ?</a:t>
                      </a:r>
                    </a:p>
                    <a:p>
                      <a:pPr marL="3556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1" baseline="0" dirty="0" smtClean="0">
                          <a:solidFill>
                            <a:schemeClr val="tx1"/>
                          </a:solidFill>
                        </a:rPr>
                        <a:t>Confort thermique, acoustique ….</a:t>
                      </a:r>
                      <a:endParaRPr lang="fr-FR" sz="1200" i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5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chemeClr val="tx1"/>
                          </a:solidFill>
                        </a:rPr>
                        <a:t>CI3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baseline="0" dirty="0" smtClean="0">
                          <a:solidFill>
                            <a:schemeClr val="bg1"/>
                          </a:solidFill>
                        </a:rPr>
                        <a:t>CI5</a:t>
                      </a:r>
                      <a:endParaRPr lang="fr-FR" sz="14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45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416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i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600" i="0" baseline="0" dirty="0" smtClean="0">
                          <a:solidFill>
                            <a:schemeClr val="tx1"/>
                          </a:solidFill>
                        </a:rPr>
                        <a:t>8 </a:t>
                      </a:r>
                      <a:r>
                        <a:rPr lang="fr-FR" sz="1600" i="0" dirty="0" smtClean="0">
                          <a:solidFill>
                            <a:schemeClr val="tx1"/>
                          </a:solidFill>
                        </a:rPr>
                        <a:t>-  Une construction passive?</a:t>
                      </a:r>
                      <a:endParaRPr lang="fr-FR" sz="1600" i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CI6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/>
                        <a:t>CI4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18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2535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lang="fr-FR" sz="1400" i="1" dirty="0" smtClean="0">
                          <a:solidFill>
                            <a:schemeClr val="bg1"/>
                          </a:solidFill>
                        </a:rPr>
                        <a:t>Vacances de Toussaint</a:t>
                      </a:r>
                      <a:endParaRPr lang="fr-FR" sz="1400" i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0" marR="0" marT="0" marB="0" anchor="ctr" anchorCtr="1"/>
                </a:tc>
              </a:tr>
              <a:tr h="40416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fr-FR" sz="1600" dirty="0" smtClean="0"/>
                        <a:t>P2</a:t>
                      </a:r>
                      <a:endParaRPr lang="fr-FR" sz="1600" dirty="0"/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15000">
                          <a:schemeClr val="accent1">
                            <a:lumMod val="40000"/>
                            <a:lumOff val="60000"/>
                          </a:schemeClr>
                        </a:gs>
                        <a:gs pos="100000">
                          <a:srgbClr val="FFC000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i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600" i="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r>
                        <a:rPr lang="fr-FR" sz="1600" i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600" i="0" dirty="0" smtClean="0">
                          <a:solidFill>
                            <a:schemeClr val="tx1"/>
                          </a:solidFill>
                        </a:rPr>
                        <a:t>- Vers</a:t>
                      </a:r>
                      <a:r>
                        <a:rPr lang="fr-FR" sz="1600" i="0" baseline="0" dirty="0" smtClean="0">
                          <a:solidFill>
                            <a:schemeClr val="tx1"/>
                          </a:solidFill>
                        </a:rPr>
                        <a:t> un ouvrage intelligent…</a:t>
                      </a:r>
                      <a:endParaRPr lang="fr-FR" sz="1600" i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chemeClr val="tx1"/>
                          </a:solidFill>
                        </a:rPr>
                        <a:t>CI9</a:t>
                      </a:r>
                      <a:endParaRPr lang="fr-FR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/>
                        <a:t>CI7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27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4383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i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600" i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fr-FR" sz="1600" i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600" i="0" dirty="0" smtClean="0">
                          <a:solidFill>
                            <a:schemeClr val="tx1"/>
                          </a:solidFill>
                        </a:rPr>
                        <a:t>-  Un projet économe ?</a:t>
                      </a:r>
                    </a:p>
                    <a:p>
                      <a:pPr marL="45085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1" dirty="0" smtClean="0">
                          <a:solidFill>
                            <a:schemeClr val="tx1"/>
                          </a:solidFill>
                        </a:rPr>
                        <a:t>Évaluation des risques financiers – retour d’</a:t>
                      </a:r>
                      <a:r>
                        <a:rPr lang="fr-FR" sz="1200" i="1" dirty="0" err="1" smtClean="0">
                          <a:solidFill>
                            <a:schemeClr val="tx1"/>
                          </a:solidFill>
                        </a:rPr>
                        <a:t>investissemnt</a:t>
                      </a:r>
                      <a:r>
                        <a:rPr lang="fr-FR" sz="1200" i="1" dirty="0" smtClean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2,5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chemeClr val="tx1"/>
                          </a:solidFill>
                        </a:rPr>
                        <a:t>CI3</a:t>
                      </a:r>
                      <a:endParaRPr lang="fr-FR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CI8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23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416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600" dirty="0"/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i="0" dirty="0" smtClean="0">
                          <a:solidFill>
                            <a:schemeClr val="tx1"/>
                          </a:solidFill>
                        </a:rPr>
                        <a:t>PROJET TERMINAL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0,5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1" dirty="0" smtClean="0"/>
                        <a:t>4</a:t>
                      </a:r>
                      <a:endParaRPr lang="fr-FR" sz="1600" b="1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2535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lang="fr-FR" sz="1400" i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400" i="1" dirty="0" smtClean="0">
                          <a:solidFill>
                            <a:schemeClr val="bg1"/>
                          </a:solidFill>
                        </a:rPr>
                        <a:t>Vacances</a:t>
                      </a:r>
                      <a:r>
                        <a:rPr lang="fr-FR" sz="1400" i="1" baseline="0" dirty="0" smtClean="0">
                          <a:solidFill>
                            <a:schemeClr val="bg1"/>
                          </a:solidFill>
                        </a:rPr>
                        <a:t> de Noël</a:t>
                      </a:r>
                      <a:endParaRPr lang="fr-FR" sz="1400" i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0416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fr-FR" sz="1600" dirty="0" smtClean="0"/>
                        <a:t>P3</a:t>
                      </a:r>
                      <a:endParaRPr lang="fr-FR" sz="1600" dirty="0"/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42000">
                          <a:schemeClr val="accent1">
                            <a:lumMod val="40000"/>
                            <a:lumOff val="60000"/>
                          </a:schemeClr>
                        </a:gs>
                        <a:gs pos="100000">
                          <a:srgbClr val="FFC000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i="0" dirty="0" smtClean="0">
                          <a:solidFill>
                            <a:schemeClr val="tx1"/>
                          </a:solidFill>
                        </a:rPr>
                        <a:t>  11 – Une construction</a:t>
                      </a:r>
                      <a:r>
                        <a:rPr lang="fr-FR" sz="1600" i="0" baseline="0" dirty="0" smtClean="0">
                          <a:solidFill>
                            <a:schemeClr val="tx1"/>
                          </a:solidFill>
                        </a:rPr>
                        <a:t> malade…</a:t>
                      </a:r>
                      <a:endParaRPr lang="fr-FR" sz="1600" i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CI5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CI1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27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416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i="0" dirty="0" smtClean="0">
                          <a:solidFill>
                            <a:schemeClr val="tx1"/>
                          </a:solidFill>
                        </a:rPr>
                        <a:t>PROJET TERMINAL</a:t>
                      </a:r>
                      <a:endParaRPr lang="fr-FR" sz="1600" i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4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1" dirty="0" smtClean="0"/>
                        <a:t>36</a:t>
                      </a:r>
                      <a:endParaRPr lang="fr-FR" sz="1600" b="1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2535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lang="fr-FR" sz="1400" i="1" dirty="0" smtClean="0">
                          <a:solidFill>
                            <a:schemeClr val="bg1"/>
                          </a:solidFill>
                        </a:rPr>
                        <a:t>Vacances d’hiver</a:t>
                      </a:r>
                      <a:endParaRPr lang="fr-FR" sz="1400" i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0" marR="0" marT="0" marB="0" anchor="ctr" anchorCtr="1"/>
                </a:tc>
              </a:tr>
              <a:tr h="40416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fr-FR" sz="1600" dirty="0" smtClean="0"/>
                        <a:t>P4</a:t>
                      </a:r>
                      <a:endParaRPr lang="fr-FR" sz="1600" dirty="0"/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i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fr-FR" sz="1600" i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27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416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i="0" baseline="0" dirty="0" smtClean="0">
                          <a:solidFill>
                            <a:schemeClr val="tx1"/>
                          </a:solidFill>
                        </a:rPr>
                        <a:t>PROJET TERMINAL</a:t>
                      </a:r>
                      <a:endParaRPr lang="fr-FR" sz="1600" i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="1" dirty="0" smtClean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1" dirty="0" smtClean="0"/>
                        <a:t>27</a:t>
                      </a:r>
                      <a:endParaRPr lang="fr-FR" sz="1600" b="1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2535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lang="fr-FR" sz="1400" i="1" dirty="0" smtClean="0">
                          <a:solidFill>
                            <a:schemeClr val="bg1"/>
                          </a:solidFill>
                        </a:rPr>
                        <a:t>Vacances de printemps</a:t>
                      </a:r>
                      <a:endParaRPr lang="fr-FR" sz="1400" i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0" marR="0" marT="0" marB="0" anchor="ctr" anchorCtr="1"/>
                </a:tc>
              </a:tr>
              <a:tr h="40416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P5</a:t>
                      </a:r>
                      <a:endParaRPr lang="fr-FR" sz="1600" dirty="0"/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i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600" i="0" baseline="0" dirty="0" smtClean="0">
                          <a:solidFill>
                            <a:schemeClr val="tx1"/>
                          </a:solidFill>
                        </a:rPr>
                        <a:t>PROJET TERMINAL</a:t>
                      </a:r>
                      <a:endParaRPr lang="fr-FR" sz="1600" i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4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="1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36 ?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4167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marL="0" marR="0" marT="0" marB="0" vert="vert27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 vert="vert27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30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9966FF">
                            <a:shade val="30000"/>
                            <a:satMod val="115000"/>
                          </a:srgbClr>
                        </a:gs>
                        <a:gs pos="50000">
                          <a:srgbClr val="9966FF">
                            <a:shade val="67500"/>
                            <a:satMod val="115000"/>
                          </a:srgbClr>
                        </a:gs>
                        <a:gs pos="100000">
                          <a:srgbClr val="9966FF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endParaRPr lang="fr-FR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180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9966FF">
                            <a:shade val="30000"/>
                            <a:satMod val="115000"/>
                          </a:srgbClr>
                        </a:gs>
                        <a:gs pos="50000">
                          <a:srgbClr val="9966FF">
                            <a:shade val="67500"/>
                            <a:satMod val="115000"/>
                          </a:srgbClr>
                        </a:gs>
                        <a:gs pos="100000">
                          <a:srgbClr val="9966FF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5455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682</Words>
  <Application>Microsoft Office PowerPoint</Application>
  <PresentationFormat>Affichage à l'écran (4:3)</PresentationFormat>
  <Paragraphs>204</Paragraphs>
  <Slides>5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Anne</dc:creator>
  <cp:lastModifiedBy>Anne</cp:lastModifiedBy>
  <cp:revision>17</cp:revision>
  <dcterms:created xsi:type="dcterms:W3CDTF">2013-03-15T17:53:19Z</dcterms:created>
  <dcterms:modified xsi:type="dcterms:W3CDTF">2014-03-04T19:37:56Z</dcterms:modified>
</cp:coreProperties>
</file>